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74"/>
  </p:notesMasterIdLst>
  <p:sldIdLst>
    <p:sldId id="357" r:id="rId3"/>
    <p:sldId id="430" r:id="rId4"/>
    <p:sldId id="412" r:id="rId5"/>
    <p:sldId id="376" r:id="rId6"/>
    <p:sldId id="377" r:id="rId7"/>
    <p:sldId id="415" r:id="rId8"/>
    <p:sldId id="256" r:id="rId9"/>
    <p:sldId id="378" r:id="rId10"/>
    <p:sldId id="379" r:id="rId11"/>
    <p:sldId id="380" r:id="rId12"/>
    <p:sldId id="381" r:id="rId13"/>
    <p:sldId id="382" r:id="rId14"/>
    <p:sldId id="384" r:id="rId15"/>
    <p:sldId id="386" r:id="rId16"/>
    <p:sldId id="387" r:id="rId17"/>
    <p:sldId id="388" r:id="rId18"/>
    <p:sldId id="393" r:id="rId19"/>
    <p:sldId id="414" r:id="rId20"/>
    <p:sldId id="258" r:id="rId21"/>
    <p:sldId id="394" r:id="rId22"/>
    <p:sldId id="260" r:id="rId23"/>
    <p:sldId id="389" r:id="rId24"/>
    <p:sldId id="259" r:id="rId25"/>
    <p:sldId id="338" r:id="rId26"/>
    <p:sldId id="395" r:id="rId27"/>
    <p:sldId id="400" r:id="rId28"/>
    <p:sldId id="392" r:id="rId29"/>
    <p:sldId id="391" r:id="rId30"/>
    <p:sldId id="261" r:id="rId31"/>
    <p:sldId id="398" r:id="rId32"/>
    <p:sldId id="399" r:id="rId33"/>
    <p:sldId id="390" r:id="rId34"/>
    <p:sldId id="403" r:id="rId35"/>
    <p:sldId id="405" r:id="rId36"/>
    <p:sldId id="406" r:id="rId37"/>
    <p:sldId id="407" r:id="rId38"/>
    <p:sldId id="408" r:id="rId39"/>
    <p:sldId id="409" r:id="rId40"/>
    <p:sldId id="411" r:id="rId41"/>
    <p:sldId id="419" r:id="rId42"/>
    <p:sldId id="401" r:id="rId43"/>
    <p:sldId id="397" r:id="rId44"/>
    <p:sldId id="439" r:id="rId45"/>
    <p:sldId id="440" r:id="rId46"/>
    <p:sldId id="441" r:id="rId47"/>
    <p:sldId id="396" r:id="rId48"/>
    <p:sldId id="402" r:id="rId49"/>
    <p:sldId id="416" r:id="rId50"/>
    <p:sldId id="442" r:id="rId51"/>
    <p:sldId id="443" r:id="rId52"/>
    <p:sldId id="444" r:id="rId53"/>
    <p:sldId id="438" r:id="rId54"/>
    <p:sldId id="420" r:id="rId55"/>
    <p:sldId id="418" r:id="rId56"/>
    <p:sldId id="421" r:id="rId57"/>
    <p:sldId id="435" r:id="rId58"/>
    <p:sldId id="436" r:id="rId59"/>
    <p:sldId id="437" r:id="rId60"/>
    <p:sldId id="432" r:id="rId61"/>
    <p:sldId id="434" r:id="rId62"/>
    <p:sldId id="433" r:id="rId63"/>
    <p:sldId id="422" r:id="rId64"/>
    <p:sldId id="447" r:id="rId65"/>
    <p:sldId id="423" r:id="rId66"/>
    <p:sldId id="429" r:id="rId67"/>
    <p:sldId id="431" r:id="rId68"/>
    <p:sldId id="426" r:id="rId69"/>
    <p:sldId id="427" r:id="rId70"/>
    <p:sldId id="428" r:id="rId71"/>
    <p:sldId id="445" r:id="rId72"/>
    <p:sldId id="446" r:id="rId7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1" d="100"/>
          <a:sy n="81" d="100"/>
        </p:scale>
        <p:origin x="34" y="4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slide" Target="slides/slide66.xml"/><Relationship Id="rId76" Type="http://schemas.openxmlformats.org/officeDocument/2006/relationships/viewProps" Target="viewProps.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61" Type="http://schemas.openxmlformats.org/officeDocument/2006/relationships/slide" Target="slides/slide59.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86F4FF8-B17E-45DF-91B6-16409741F9D3}" type="datetimeFigureOut">
              <a:rPr lang="en-US" smtClean="0"/>
              <a:t>5/23/2022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F6C43AC-2B9A-4084-8180-136029B401D8}" type="slidenum">
              <a:rPr lang="en-US" smtClean="0"/>
              <a:t>‹#›</a:t>
            </a:fld>
            <a:endParaRPr lang="en-US"/>
          </a:p>
        </p:txBody>
      </p:sp>
    </p:spTree>
    <p:extLst>
      <p:ext uri="{BB962C8B-B14F-4D97-AF65-F5344CB8AC3E}">
        <p14:creationId xmlns:p14="http://schemas.microsoft.com/office/powerpoint/2010/main" val="8610528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8625" y="708025"/>
            <a:ext cx="6297613" cy="3541713"/>
          </a:xfrm>
        </p:spPr>
      </p:sp>
      <p:sp>
        <p:nvSpPr>
          <p:cNvPr id="4" name="Slide Number Placeholder 3"/>
          <p:cNvSpPr>
            <a:spLocks noGrp="1"/>
          </p:cNvSpPr>
          <p:nvPr>
            <p:ph type="sldNum" sz="quarter" idx="10"/>
          </p:nvPr>
        </p:nvSpPr>
        <p:spPr/>
        <p:txBody>
          <a:bodyPr/>
          <a:lstStyle/>
          <a:p>
            <a:fld id="{13F0F35F-DD44-4607-AEC1-49D7A4BC4066}" type="slidenum">
              <a:rPr lang="en-US" smtClean="0"/>
              <a:pPr/>
              <a:t>1</a:t>
            </a:fld>
            <a:endParaRPr lang="en-US" dirty="0"/>
          </a:p>
        </p:txBody>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49400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793036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9799381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7087083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6723986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3703922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6745865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7522825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8830105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7638564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2194381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1157802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0362936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11853296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41183091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88605505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38746090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02000132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3531851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77264791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4959917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1592959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28688257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37933019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75694432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76807557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43257634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25028727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9877791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77729758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7347131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2429869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1815017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38035089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88632362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5573401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86651557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49477206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83834391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39900348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254370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2805376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5392049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1321021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6C43AC-2B9A-4084-8180-136029B401D8}" type="slidenum">
              <a:rPr lang="en-US" smtClean="0"/>
              <a:t>29</a:t>
            </a:fld>
            <a:endParaRPr lang="en-US"/>
          </a:p>
        </p:txBody>
      </p:sp>
    </p:spTree>
    <p:extLst>
      <p:ext uri="{BB962C8B-B14F-4D97-AF65-F5344CB8AC3E}">
        <p14:creationId xmlns:p14="http://schemas.microsoft.com/office/powerpoint/2010/main" val="2148579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1176562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9748243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9FECE4-2D71-4997-910E-14F63FF137F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F56A425-5D83-461D-A7AA-EBD4F63C693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43E4133-0F32-4CD6-9F03-7DE5BBD7E1F6}"/>
              </a:ext>
            </a:extLst>
          </p:cNvPr>
          <p:cNvSpPr>
            <a:spLocks noGrp="1"/>
          </p:cNvSpPr>
          <p:nvPr>
            <p:ph type="dt" sz="half" idx="10"/>
          </p:nvPr>
        </p:nvSpPr>
        <p:spPr/>
        <p:txBody>
          <a:bodyPr/>
          <a:lstStyle/>
          <a:p>
            <a:fld id="{0293064E-CAF0-4246-B8BC-2514CDB109B7}" type="datetimeFigureOut">
              <a:rPr lang="en-US" smtClean="0"/>
              <a:t>5/23/2022</a:t>
            </a:fld>
            <a:endParaRPr lang="en-US" dirty="0"/>
          </a:p>
        </p:txBody>
      </p:sp>
      <p:sp>
        <p:nvSpPr>
          <p:cNvPr id="5" name="Footer Placeholder 4">
            <a:extLst>
              <a:ext uri="{FF2B5EF4-FFF2-40B4-BE49-F238E27FC236}">
                <a16:creationId xmlns:a16="http://schemas.microsoft.com/office/drawing/2014/main" id="{8AEB948B-71BB-450B-934B-8279F7AE2B0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EEA4596-103D-473A-B4EA-03549407D157}"/>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42361540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3F518A-0950-4570-B4AD-07851BE7721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A59AE08-7D7B-4D6A-9449-20896BA330CE}"/>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477C255-AA47-4899-9D00-2D14066A31AF}"/>
              </a:ext>
            </a:extLst>
          </p:cNvPr>
          <p:cNvSpPr>
            <a:spLocks noGrp="1"/>
          </p:cNvSpPr>
          <p:nvPr>
            <p:ph type="dt" sz="half" idx="10"/>
          </p:nvPr>
        </p:nvSpPr>
        <p:spPr/>
        <p:txBody>
          <a:bodyPr/>
          <a:lstStyle/>
          <a:p>
            <a:fld id="{0293064E-CAF0-4246-B8BC-2514CDB109B7}" type="datetimeFigureOut">
              <a:rPr lang="en-US" smtClean="0"/>
              <a:t>5/23/2022</a:t>
            </a:fld>
            <a:endParaRPr lang="en-US" dirty="0"/>
          </a:p>
        </p:txBody>
      </p:sp>
      <p:sp>
        <p:nvSpPr>
          <p:cNvPr id="5" name="Footer Placeholder 4">
            <a:extLst>
              <a:ext uri="{FF2B5EF4-FFF2-40B4-BE49-F238E27FC236}">
                <a16:creationId xmlns:a16="http://schemas.microsoft.com/office/drawing/2014/main" id="{0A802C4A-0239-4CEE-980C-C76AC7793E0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64B1C03-69AE-43BF-8528-9058C811AD81}"/>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16652256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99C1113-455F-4BDC-BE7E-E03D438F55A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14F3ADD-F03E-474A-AE6A-B2B5A18A4DC7}"/>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3D91CC8-9E70-44CB-B22C-991BBF931CD1}"/>
              </a:ext>
            </a:extLst>
          </p:cNvPr>
          <p:cNvSpPr>
            <a:spLocks noGrp="1"/>
          </p:cNvSpPr>
          <p:nvPr>
            <p:ph type="dt" sz="half" idx="10"/>
          </p:nvPr>
        </p:nvSpPr>
        <p:spPr/>
        <p:txBody>
          <a:bodyPr/>
          <a:lstStyle/>
          <a:p>
            <a:fld id="{0293064E-CAF0-4246-B8BC-2514CDB109B7}" type="datetimeFigureOut">
              <a:rPr lang="en-US" smtClean="0"/>
              <a:t>5/23/2022</a:t>
            </a:fld>
            <a:endParaRPr lang="en-US" dirty="0"/>
          </a:p>
        </p:txBody>
      </p:sp>
      <p:sp>
        <p:nvSpPr>
          <p:cNvPr id="5" name="Footer Placeholder 4">
            <a:extLst>
              <a:ext uri="{FF2B5EF4-FFF2-40B4-BE49-F238E27FC236}">
                <a16:creationId xmlns:a16="http://schemas.microsoft.com/office/drawing/2014/main" id="{124BC81A-C592-4309-9164-7F4FE0ACB17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EA0731C-8AA5-4762-97FC-26AB339279BF}"/>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39465615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
        <p:nvSpPr>
          <p:cNvPr id="11" name="Subtitle 2"/>
          <p:cNvSpPr>
            <a:spLocks noGrp="1"/>
          </p:cNvSpPr>
          <p:nvPr>
            <p:ph type="subTitle" idx="1"/>
          </p:nvPr>
        </p:nvSpPr>
        <p:spPr>
          <a:xfrm>
            <a:off x="193273" y="5132441"/>
            <a:ext cx="8409867" cy="1460779"/>
          </a:xfrm>
          <a:prstGeom prst="rect">
            <a:avLst/>
          </a:prstGeom>
        </p:spPr>
        <p:txBody>
          <a:bodyPr lIns="137160" tIns="137160" rIns="137160" bIns="137160" anchor="b" anchorCtr="0">
            <a:normAutofit/>
          </a:bodyPr>
          <a:lstStyle>
            <a:lvl1pPr marL="0" indent="0" algn="l" defTabSz="914052" rtl="0" eaLnBrk="1" latinLnBrk="0" hangingPunct="1">
              <a:lnSpc>
                <a:spcPct val="100000"/>
              </a:lnSpc>
              <a:spcBef>
                <a:spcPts val="0"/>
              </a:spcBef>
              <a:buSzPct val="90000"/>
              <a:buFont typeface="Arial" pitchFamily="34" charset="0"/>
              <a:buNone/>
              <a:defRPr lang="en-US" sz="2400" b="0" kern="0" spc="0" baseline="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457044" indent="0" algn="ctr">
              <a:buNone/>
              <a:defRPr>
                <a:solidFill>
                  <a:schemeClr val="tx1">
                    <a:tint val="75000"/>
                  </a:schemeClr>
                </a:solidFill>
              </a:defRPr>
            </a:lvl2pPr>
            <a:lvl3pPr marL="914088" indent="0" algn="ctr">
              <a:buNone/>
              <a:defRPr>
                <a:solidFill>
                  <a:schemeClr val="tx1">
                    <a:tint val="75000"/>
                  </a:schemeClr>
                </a:solidFill>
              </a:defRPr>
            </a:lvl3pPr>
            <a:lvl4pPr marL="1371133" indent="0" algn="ctr">
              <a:buNone/>
              <a:defRPr>
                <a:solidFill>
                  <a:schemeClr val="tx1">
                    <a:tint val="75000"/>
                  </a:schemeClr>
                </a:solidFill>
              </a:defRPr>
            </a:lvl4pPr>
            <a:lvl5pPr marL="1828178" indent="0" algn="ctr">
              <a:buNone/>
              <a:defRPr>
                <a:solidFill>
                  <a:schemeClr val="tx1">
                    <a:tint val="75000"/>
                  </a:schemeClr>
                </a:solidFill>
              </a:defRPr>
            </a:lvl5pPr>
            <a:lvl6pPr marL="2285222" indent="0" algn="ctr">
              <a:buNone/>
              <a:defRPr>
                <a:solidFill>
                  <a:schemeClr val="tx1">
                    <a:tint val="75000"/>
                  </a:schemeClr>
                </a:solidFill>
              </a:defRPr>
            </a:lvl6pPr>
            <a:lvl7pPr marL="2742267" indent="0" algn="ctr">
              <a:buNone/>
              <a:defRPr>
                <a:solidFill>
                  <a:schemeClr val="tx1">
                    <a:tint val="75000"/>
                  </a:schemeClr>
                </a:solidFill>
              </a:defRPr>
            </a:lvl7pPr>
            <a:lvl8pPr marL="3199311" indent="0" algn="ctr">
              <a:buNone/>
              <a:defRPr>
                <a:solidFill>
                  <a:schemeClr val="tx1">
                    <a:tint val="75000"/>
                  </a:schemeClr>
                </a:solidFill>
              </a:defRPr>
            </a:lvl8pPr>
            <a:lvl9pPr marL="3656358"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2486892089"/>
      </p:ext>
    </p:extLst>
  </p:cSld>
  <p:clrMapOvr>
    <a:masterClrMapping/>
  </p:clrMapOvr>
  <p:extLst>
    <p:ext uri="{DCECCB84-F9BA-43D5-87BE-67443E8EF086}">
      <p15:sldGuideLst xmlns:p15="http://schemas.microsoft.com/office/powerpoint/2012/main">
        <p15:guide id="1" orient="horz" pos="2160">
          <p15:clr>
            <a:srgbClr val="FBAE40"/>
          </p15:clr>
        </p15:guide>
        <p15:guide id="2" pos="512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93271" y="5132437"/>
            <a:ext cx="8579886" cy="1460779"/>
          </a:xfrm>
          <a:prstGeom prst="rect">
            <a:avLst/>
          </a:prstGeom>
        </p:spPr>
        <p:txBody>
          <a:bodyPr lIns="137160" tIns="137160" rIns="137160" bIns="137160" anchor="b" anchorCtr="0">
            <a:normAutofit/>
          </a:bodyPr>
          <a:lstStyle>
            <a:lvl1pPr marL="0" indent="0" algn="l" defTabSz="914052" rtl="0" eaLnBrk="1" latinLnBrk="0" hangingPunct="1">
              <a:lnSpc>
                <a:spcPct val="100000"/>
              </a:lnSpc>
              <a:spcBef>
                <a:spcPts val="0"/>
              </a:spcBef>
              <a:buSzPct val="90000"/>
              <a:buFont typeface="Arial" pitchFamily="34" charset="0"/>
              <a:buNone/>
              <a:defRPr lang="en-US" sz="2400" b="0" kern="0" spc="0" baseline="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457044" indent="0" algn="ctr">
              <a:buNone/>
              <a:defRPr>
                <a:solidFill>
                  <a:schemeClr val="tx1">
                    <a:tint val="75000"/>
                  </a:schemeClr>
                </a:solidFill>
              </a:defRPr>
            </a:lvl2pPr>
            <a:lvl3pPr marL="914088" indent="0" algn="ctr">
              <a:buNone/>
              <a:defRPr>
                <a:solidFill>
                  <a:schemeClr val="tx1">
                    <a:tint val="75000"/>
                  </a:schemeClr>
                </a:solidFill>
              </a:defRPr>
            </a:lvl3pPr>
            <a:lvl4pPr marL="1371133" indent="0" algn="ctr">
              <a:buNone/>
              <a:defRPr>
                <a:solidFill>
                  <a:schemeClr val="tx1">
                    <a:tint val="75000"/>
                  </a:schemeClr>
                </a:solidFill>
              </a:defRPr>
            </a:lvl4pPr>
            <a:lvl5pPr marL="1828178" indent="0" algn="ctr">
              <a:buNone/>
              <a:defRPr>
                <a:solidFill>
                  <a:schemeClr val="tx1">
                    <a:tint val="75000"/>
                  </a:schemeClr>
                </a:solidFill>
              </a:defRPr>
            </a:lvl5pPr>
            <a:lvl6pPr marL="2285222" indent="0" algn="ctr">
              <a:buNone/>
              <a:defRPr>
                <a:solidFill>
                  <a:schemeClr val="tx1">
                    <a:tint val="75000"/>
                  </a:schemeClr>
                </a:solidFill>
              </a:defRPr>
            </a:lvl6pPr>
            <a:lvl7pPr marL="2742267" indent="0" algn="ctr">
              <a:buNone/>
              <a:defRPr>
                <a:solidFill>
                  <a:schemeClr val="tx1">
                    <a:tint val="75000"/>
                  </a:schemeClr>
                </a:solidFill>
              </a:defRPr>
            </a:lvl7pPr>
            <a:lvl8pPr marL="3199311" indent="0" algn="ctr">
              <a:buNone/>
              <a:defRPr>
                <a:solidFill>
                  <a:schemeClr val="tx1">
                    <a:tint val="75000"/>
                  </a:schemeClr>
                </a:solidFill>
              </a:defRPr>
            </a:lvl8pPr>
            <a:lvl9pPr marL="3656358" indent="0" algn="ctr">
              <a:buNone/>
              <a:defRPr>
                <a:solidFill>
                  <a:schemeClr val="tx1">
                    <a:tint val="75000"/>
                  </a:schemeClr>
                </a:solidFill>
              </a:defRPr>
            </a:lvl9pPr>
          </a:lstStyle>
          <a:p>
            <a:r>
              <a:rPr lang="en-US" dirty="0"/>
              <a:t>Click to edit Master subtitle style</a:t>
            </a:r>
          </a:p>
        </p:txBody>
      </p:sp>
      <p:sp>
        <p:nvSpPr>
          <p:cNvPr id="10" name="Title 1"/>
          <p:cNvSpPr>
            <a:spLocks noGrp="1"/>
          </p:cNvSpPr>
          <p:nvPr>
            <p:ph type="ctrTitle" hasCustomPrompt="1"/>
          </p:nvPr>
        </p:nvSpPr>
        <p:spPr>
          <a:xfrm>
            <a:off x="193271" y="2415641"/>
            <a:ext cx="8579886" cy="2603307"/>
          </a:xfrm>
          <a:prstGeom prst="rect">
            <a:avLst/>
          </a:prstGeom>
          <a:noFill/>
          <a:effectLst/>
        </p:spPr>
        <p:txBody>
          <a:bodyPr vert="horz" lIns="137160" tIns="137160" rIns="91409" bIns="137160" rtlCol="0" anchor="b" anchorCtr="0">
            <a:noAutofit/>
          </a:bodyPr>
          <a:lstStyle>
            <a:lvl1pPr>
              <a:defRPr lang="en-US" sz="4800" kern="0" dirty="0">
                <a:ln w="3175">
                  <a:noFill/>
                </a:ln>
                <a:gradFill flip="none" rotWithShape="1">
                  <a:gsLst>
                    <a:gs pos="4583">
                      <a:schemeClr val="tx1"/>
                    </a:gs>
                    <a:gs pos="100000">
                      <a:srgbClr val="FFFFFF"/>
                    </a:gs>
                  </a:gsLst>
                  <a:lin ang="5400000" scaled="0"/>
                  <a:tileRect/>
                </a:gradFill>
              </a:defRPr>
            </a:lvl1pPr>
          </a:lstStyle>
          <a:p>
            <a:pPr lvl="0"/>
            <a:r>
              <a:rPr lang="en-US" dirty="0"/>
              <a:t>Course title style</a:t>
            </a:r>
          </a:p>
        </p:txBody>
      </p:sp>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val="0"/>
              </a:ext>
            </a:extLst>
          </a:blip>
          <a:srcRect l="9720" t="16544" r="7275" b="16691"/>
          <a:stretch/>
        </p:blipFill>
        <p:spPr>
          <a:xfrm>
            <a:off x="10731799" y="4630992"/>
            <a:ext cx="1131688" cy="334740"/>
          </a:xfrm>
          <a:prstGeom prst="rect">
            <a:avLst/>
          </a:prstGeom>
        </p:spPr>
      </p:pic>
    </p:spTree>
    <p:extLst>
      <p:ext uri="{BB962C8B-B14F-4D97-AF65-F5344CB8AC3E}">
        <p14:creationId xmlns:p14="http://schemas.microsoft.com/office/powerpoint/2010/main" val="121192706"/>
      </p:ext>
    </p:extLst>
  </p:cSld>
  <p:clrMapOvr>
    <a:masterClrMapping/>
  </p:clrMapOvr>
  <p:extLst>
    <p:ext uri="{DCECCB84-F9BA-43D5-87BE-67443E8EF086}">
      <p15:sldGuideLst xmlns:p15="http://schemas.microsoft.com/office/powerpoint/2012/main">
        <p15:guide id="1" orient="horz" pos="3792">
          <p15:clr>
            <a:srgbClr val="FBAE40"/>
          </p15:clr>
        </p15:guide>
        <p15:guide id="2" pos="3839">
          <p15:clr>
            <a:srgbClr val="FBAE40"/>
          </p15:clr>
        </p15:guide>
        <p15:guide id="3" orient="horz" pos="72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EMO Layout">
    <p:spTree>
      <p:nvGrpSpPr>
        <p:cNvPr id="1" name=""/>
        <p:cNvGrpSpPr/>
        <p:nvPr/>
      </p:nvGrpSpPr>
      <p:grpSpPr>
        <a:xfrm>
          <a:off x="0" y="0"/>
          <a:ext cx="0" cy="0"/>
          <a:chOff x="0" y="0"/>
          <a:chExt cx="0" cy="0"/>
        </a:xfrm>
      </p:grpSpPr>
      <p:sp>
        <p:nvSpPr>
          <p:cNvPr id="3" name="Title Placeholder 9"/>
          <p:cNvSpPr>
            <a:spLocks noGrp="1"/>
          </p:cNvSpPr>
          <p:nvPr>
            <p:ph type="title"/>
          </p:nvPr>
        </p:nvSpPr>
        <p:spPr>
          <a:xfrm>
            <a:off x="608171" y="4468764"/>
            <a:ext cx="11432977" cy="1676400"/>
          </a:xfrm>
          <a:prstGeom prst="rect">
            <a:avLst/>
          </a:prstGeom>
        </p:spPr>
        <p:txBody>
          <a:bodyPr vert="horz" lIns="91409" tIns="45705" rIns="91409" bIns="45705" rtlCol="0" anchor="t" anchorCtr="0">
            <a:normAutofit/>
          </a:bodyPr>
          <a:lstStyle>
            <a:lvl1pPr>
              <a:defRPr sz="3600"/>
            </a:lvl1pPr>
          </a:lstStyle>
          <a:p>
            <a:r>
              <a:rPr lang="en-US" dirty="0"/>
              <a:t>Click to edit Master title style</a:t>
            </a:r>
          </a:p>
        </p:txBody>
      </p:sp>
      <p:sp>
        <p:nvSpPr>
          <p:cNvPr id="2" name="TextBox 1"/>
          <p:cNvSpPr txBox="1"/>
          <p:nvPr userDrawn="1"/>
        </p:nvSpPr>
        <p:spPr>
          <a:xfrm>
            <a:off x="608171" y="3087325"/>
            <a:ext cx="11356757" cy="1107996"/>
          </a:xfrm>
          <a:prstGeom prst="rect">
            <a:avLst/>
          </a:prstGeom>
          <a:noFill/>
        </p:spPr>
        <p:txBody>
          <a:bodyPr wrap="square" rtlCol="0">
            <a:spAutoFit/>
          </a:bodyPr>
          <a:lstStyle/>
          <a:p>
            <a:pPr defTabSz="914088"/>
            <a:r>
              <a:rPr lang="en-US" sz="6600" dirty="0">
                <a:solidFill>
                  <a:prstClr val="black"/>
                </a:solidFill>
                <a:latin typeface="Segoe UI Light" pitchFamily="34" charset="0"/>
                <a:ea typeface="Segoe UI" pitchFamily="34" charset="0"/>
                <a:cs typeface="Segoe UI" pitchFamily="34" charset="0"/>
              </a:rPr>
              <a:t>DEMO</a:t>
            </a:r>
          </a:p>
        </p:txBody>
      </p:sp>
      <p:cxnSp>
        <p:nvCxnSpPr>
          <p:cNvPr id="6" name="Straight Connector 5"/>
          <p:cNvCxnSpPr/>
          <p:nvPr userDrawn="1"/>
        </p:nvCxnSpPr>
        <p:spPr>
          <a:xfrm>
            <a:off x="608171" y="4077925"/>
            <a:ext cx="11356757" cy="0"/>
          </a:xfrm>
          <a:prstGeom prst="line">
            <a:avLst/>
          </a:prstGeom>
          <a:ln>
            <a:solidFill>
              <a:schemeClr val="tx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6430118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Click to edit Master title style</a:t>
            </a:r>
          </a:p>
        </p:txBody>
      </p:sp>
      <p:sp>
        <p:nvSpPr>
          <p:cNvPr id="6" name="Content Placeholder 5"/>
          <p:cNvSpPr>
            <a:spLocks noGrp="1"/>
          </p:cNvSpPr>
          <p:nvPr>
            <p:ph sz="quarter" idx="10"/>
          </p:nvPr>
        </p:nvSpPr>
        <p:spPr>
          <a:xfrm>
            <a:off x="379413" y="1388226"/>
            <a:ext cx="11525250" cy="5290388"/>
          </a:xfrm>
          <a:prstGeom prst="rect">
            <a:avLst/>
          </a:prstGeom>
        </p:spPr>
        <p:txBody>
          <a:bodyPr/>
          <a:lstStyle>
            <a:lvl1pPr>
              <a:spcBef>
                <a:spcPts val="1400"/>
              </a:spcBef>
              <a:defRPr b="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082759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8" name="Content Placeholder 3"/>
          <p:cNvSpPr>
            <a:spLocks noGrp="1"/>
          </p:cNvSpPr>
          <p:nvPr>
            <p:ph sz="half" idx="2"/>
          </p:nvPr>
        </p:nvSpPr>
        <p:spPr>
          <a:xfrm>
            <a:off x="379511" y="1371601"/>
            <a:ext cx="5616915" cy="4953001"/>
          </a:xfrm>
          <a:prstGeom prst="rect">
            <a:avLst/>
          </a:prstGeom>
        </p:spPr>
        <p:txBody>
          <a:bodyPr>
            <a:normAutofit/>
          </a:bodyPr>
          <a:lstStyle>
            <a:lvl1pPr>
              <a:defRPr sz="3200"/>
            </a:lvl1pPr>
            <a:lvl2pPr>
              <a:defRPr sz="2800"/>
            </a:lvl2pPr>
            <a:lvl3pPr>
              <a:defRPr sz="2400"/>
            </a:lvl3pPr>
            <a:lvl4pPr>
              <a:defRPr sz="2000"/>
            </a:lvl4pPr>
            <a:lvl5pPr>
              <a:defRPr sz="20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5"/>
          <p:cNvSpPr>
            <a:spLocks noGrp="1"/>
          </p:cNvSpPr>
          <p:nvPr>
            <p:ph sz="quarter" idx="4"/>
          </p:nvPr>
        </p:nvSpPr>
        <p:spPr>
          <a:xfrm>
            <a:off x="6275742" y="1371601"/>
            <a:ext cx="5619121" cy="4953001"/>
          </a:xfrm>
          <a:prstGeom prst="rect">
            <a:avLst/>
          </a:prstGeom>
        </p:spPr>
        <p:txBody>
          <a:bodyPr>
            <a:normAutofit/>
          </a:bodyPr>
          <a:lstStyle>
            <a:lvl1pPr>
              <a:defRPr sz="3200"/>
            </a:lvl1pPr>
            <a:lvl2pPr>
              <a:defRPr sz="2800"/>
            </a:lvl2pPr>
            <a:lvl3pPr>
              <a:defRPr sz="2400"/>
            </a:lvl3pPr>
            <a:lvl4pPr>
              <a:defRPr sz="2000"/>
            </a:lvl4pPr>
            <a:lvl5pPr>
              <a:defRPr sz="20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2607386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79511" y="1330656"/>
            <a:ext cx="5616915" cy="639762"/>
          </a:xfrm>
          <a:prstGeom prst="rect">
            <a:avLst/>
          </a:prstGeom>
          <a:solidFill>
            <a:srgbClr val="86C400"/>
          </a:solidFill>
        </p:spPr>
        <p:txBody>
          <a:bodyPr anchor="b">
            <a:normAutofit/>
          </a:bodyPr>
          <a:lstStyle>
            <a:lvl1pPr marL="0" indent="0">
              <a:buNone/>
              <a:defRPr sz="3200" b="1">
                <a:solidFill>
                  <a:schemeClr val="bg1"/>
                </a:solidFill>
                <a:effectLst/>
              </a:defRPr>
            </a:lvl1pPr>
            <a:lvl2pPr marL="457044" indent="0">
              <a:buNone/>
              <a:defRPr sz="2000" b="1"/>
            </a:lvl2pPr>
            <a:lvl3pPr marL="914088" indent="0">
              <a:buNone/>
              <a:defRPr sz="1800" b="1"/>
            </a:lvl3pPr>
            <a:lvl4pPr marL="1371133" indent="0">
              <a:buNone/>
              <a:defRPr sz="1600" b="1"/>
            </a:lvl4pPr>
            <a:lvl5pPr marL="1828178" indent="0">
              <a:buNone/>
              <a:defRPr sz="1600" b="1"/>
            </a:lvl5pPr>
            <a:lvl6pPr marL="2285222" indent="0">
              <a:buNone/>
              <a:defRPr sz="1600" b="1"/>
            </a:lvl6pPr>
            <a:lvl7pPr marL="2742267" indent="0">
              <a:buNone/>
              <a:defRPr sz="1600" b="1"/>
            </a:lvl7pPr>
            <a:lvl8pPr marL="3199311" indent="0">
              <a:buNone/>
              <a:defRPr sz="1600" b="1"/>
            </a:lvl8pPr>
            <a:lvl9pPr marL="3656358"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379511" y="1981200"/>
            <a:ext cx="5616915" cy="4648200"/>
          </a:xfrm>
          <a:prstGeom prst="rect">
            <a:avLst/>
          </a:prstGeom>
        </p:spPr>
        <p:txBody>
          <a:bodyPr/>
          <a:lstStyle>
            <a:lvl1pPr>
              <a:defRPr sz="2800"/>
            </a:lvl1pPr>
            <a:lvl2pPr>
              <a:defRPr sz="24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345807" y="1330656"/>
            <a:ext cx="5619121" cy="639762"/>
          </a:xfrm>
          <a:prstGeom prst="rect">
            <a:avLst/>
          </a:prstGeom>
          <a:solidFill>
            <a:srgbClr val="1F497D"/>
          </a:solidFill>
        </p:spPr>
        <p:txBody>
          <a:bodyPr anchor="b">
            <a:normAutofit/>
          </a:bodyPr>
          <a:lstStyle>
            <a:lvl1pPr marL="0" indent="0">
              <a:buNone/>
              <a:defRPr sz="3200" b="1">
                <a:solidFill>
                  <a:schemeClr val="bg1"/>
                </a:solidFill>
                <a:effectLst/>
              </a:defRPr>
            </a:lvl1pPr>
            <a:lvl2pPr marL="457044" indent="0">
              <a:buNone/>
              <a:defRPr sz="2000" b="1"/>
            </a:lvl2pPr>
            <a:lvl3pPr marL="914088" indent="0">
              <a:buNone/>
              <a:defRPr sz="1800" b="1"/>
            </a:lvl3pPr>
            <a:lvl4pPr marL="1371133" indent="0">
              <a:buNone/>
              <a:defRPr sz="1600" b="1"/>
            </a:lvl4pPr>
            <a:lvl5pPr marL="1828178" indent="0">
              <a:buNone/>
              <a:defRPr sz="1600" b="1"/>
            </a:lvl5pPr>
            <a:lvl6pPr marL="2285222" indent="0">
              <a:buNone/>
              <a:defRPr sz="1600" b="1"/>
            </a:lvl6pPr>
            <a:lvl7pPr marL="2742267" indent="0">
              <a:buNone/>
              <a:defRPr sz="1600" b="1"/>
            </a:lvl7pPr>
            <a:lvl8pPr marL="3199311" indent="0">
              <a:buNone/>
              <a:defRPr sz="1600" b="1"/>
            </a:lvl8pPr>
            <a:lvl9pPr marL="3656358"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345807" y="1981200"/>
            <a:ext cx="5619121" cy="4648200"/>
          </a:xfrm>
          <a:prstGeom prst="rect">
            <a:avLst/>
          </a:prstGeom>
        </p:spPr>
        <p:txBody>
          <a:bodyPr/>
          <a:lstStyle>
            <a:lvl1pPr>
              <a:defRPr sz="2800"/>
            </a:lvl1pPr>
            <a:lvl2pPr>
              <a:defRPr sz="24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4813963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1937238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827278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1ACD1-DFD6-45E1-9BCC-C4AC0FF7645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F5EC18C-3733-4FC2-BF54-0F2632A1D449}"/>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A719407-7D19-4C77-8F98-712203D27C0D}"/>
              </a:ext>
            </a:extLst>
          </p:cNvPr>
          <p:cNvSpPr>
            <a:spLocks noGrp="1"/>
          </p:cNvSpPr>
          <p:nvPr>
            <p:ph type="dt" sz="half" idx="10"/>
          </p:nvPr>
        </p:nvSpPr>
        <p:spPr/>
        <p:txBody>
          <a:bodyPr/>
          <a:lstStyle/>
          <a:p>
            <a:fld id="{0293064E-CAF0-4246-B8BC-2514CDB109B7}" type="datetimeFigureOut">
              <a:rPr lang="en-US" smtClean="0"/>
              <a:t>5/23/2022</a:t>
            </a:fld>
            <a:endParaRPr lang="en-US" dirty="0"/>
          </a:p>
        </p:txBody>
      </p:sp>
      <p:sp>
        <p:nvSpPr>
          <p:cNvPr id="5" name="Footer Placeholder 4">
            <a:extLst>
              <a:ext uri="{FF2B5EF4-FFF2-40B4-BE49-F238E27FC236}">
                <a16:creationId xmlns:a16="http://schemas.microsoft.com/office/drawing/2014/main" id="{15B28F32-0F3C-4B29-898E-8AF0DA63B4C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9642975-A069-4DB5-B7D0-9F2FF591FCA3}"/>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293704692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5_Blank Color 1 Layout">
    <p:spTree>
      <p:nvGrpSpPr>
        <p:cNvPr id="1" name=""/>
        <p:cNvGrpSpPr/>
        <p:nvPr/>
      </p:nvGrpSpPr>
      <p:grpSpPr>
        <a:xfrm>
          <a:off x="0" y="0"/>
          <a:ext cx="0" cy="0"/>
          <a:chOff x="0" y="0"/>
          <a:chExt cx="0" cy="0"/>
        </a:xfrm>
      </p:grpSpPr>
      <p:sp>
        <p:nvSpPr>
          <p:cNvPr id="6" name="top right small rectangle"/>
          <p:cNvSpPr/>
          <p:nvPr userDrawn="1"/>
        </p:nvSpPr>
        <p:spPr bwMode="auto">
          <a:xfrm>
            <a:off x="0" y="0"/>
            <a:ext cx="12192000" cy="6858000"/>
          </a:xfrm>
          <a:prstGeom prst="rect">
            <a:avLst/>
          </a:prstGeom>
          <a:solidFill>
            <a:srgbClr val="002050"/>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04" tIns="45703" rIns="91404" bIns="45703" numCol="1"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1" name="Rectangle 2"/>
          <p:cNvSpPr>
            <a:spLocks noChangeArrowheads="1"/>
          </p:cNvSpPr>
          <p:nvPr userDrawn="1"/>
        </p:nvSpPr>
        <p:spPr bwMode="auto">
          <a:xfrm>
            <a:off x="530087" y="5960743"/>
            <a:ext cx="11078818" cy="738664"/>
          </a:xfrm>
          <a:prstGeom prst="rect">
            <a:avLst/>
          </a:prstGeom>
          <a:noFill/>
          <a:ln w="9525">
            <a:noFill/>
            <a:miter lim="800000"/>
            <a:headEnd/>
            <a:tailEnd/>
          </a:ln>
        </p:spPr>
        <p:txBody>
          <a:bodyPr wrap="square">
            <a:spAutoFit/>
          </a:bodyPr>
          <a:lstStyle/>
          <a:p>
            <a:pPr marL="0" lvl="1" defTabSz="914088">
              <a:defRPr/>
            </a:pPr>
            <a:r>
              <a:rPr lang="en-US" sz="1050" dirty="0">
                <a:solidFill>
                  <a:schemeClr val="bg1">
                    <a:lumMod val="85000"/>
                  </a:schemeClr>
                </a:solidFill>
              </a:rPr>
              <a:t>©2019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l="9719"/>
          <a:stretch/>
        </p:blipFill>
        <p:spPr>
          <a:xfrm>
            <a:off x="530087" y="2940117"/>
            <a:ext cx="5473148" cy="2229412"/>
          </a:xfrm>
          <a:prstGeom prst="rect">
            <a:avLst/>
          </a:prstGeom>
        </p:spPr>
      </p:pic>
    </p:spTree>
    <p:extLst>
      <p:ext uri="{BB962C8B-B14F-4D97-AF65-F5344CB8AC3E}">
        <p14:creationId xmlns:p14="http://schemas.microsoft.com/office/powerpoint/2010/main" val="371612762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2_Section Header">
    <p:spTree>
      <p:nvGrpSpPr>
        <p:cNvPr id="1" name=""/>
        <p:cNvGrpSpPr/>
        <p:nvPr/>
      </p:nvGrpSpPr>
      <p:grpSpPr>
        <a:xfrm>
          <a:off x="0" y="0"/>
          <a:ext cx="0" cy="0"/>
          <a:chOff x="0" y="0"/>
          <a:chExt cx="0" cy="0"/>
        </a:xfrm>
      </p:grpSpPr>
      <p:sp>
        <p:nvSpPr>
          <p:cNvPr id="11" name="Subtitle 2"/>
          <p:cNvSpPr>
            <a:spLocks noGrp="1"/>
          </p:cNvSpPr>
          <p:nvPr>
            <p:ph type="subTitle" idx="1"/>
          </p:nvPr>
        </p:nvSpPr>
        <p:spPr>
          <a:xfrm>
            <a:off x="193273" y="5132441"/>
            <a:ext cx="8409867" cy="1460779"/>
          </a:xfrm>
          <a:prstGeom prst="rect">
            <a:avLst/>
          </a:prstGeom>
        </p:spPr>
        <p:txBody>
          <a:bodyPr lIns="137160" tIns="137160" rIns="137160" bIns="137160" anchor="b" anchorCtr="0">
            <a:normAutofit/>
          </a:bodyPr>
          <a:lstStyle>
            <a:lvl1pPr marL="0" indent="0" algn="l" defTabSz="914052" rtl="0" eaLnBrk="1" latinLnBrk="0" hangingPunct="1">
              <a:lnSpc>
                <a:spcPct val="100000"/>
              </a:lnSpc>
              <a:spcBef>
                <a:spcPts val="0"/>
              </a:spcBef>
              <a:buSzPct val="90000"/>
              <a:buFont typeface="Arial" pitchFamily="34" charset="0"/>
              <a:buNone/>
              <a:defRPr lang="en-US" sz="2400" b="0" kern="0" spc="0" baseline="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457044" indent="0" algn="ctr">
              <a:buNone/>
              <a:defRPr>
                <a:solidFill>
                  <a:schemeClr val="tx1">
                    <a:tint val="75000"/>
                  </a:schemeClr>
                </a:solidFill>
              </a:defRPr>
            </a:lvl2pPr>
            <a:lvl3pPr marL="914088" indent="0" algn="ctr">
              <a:buNone/>
              <a:defRPr>
                <a:solidFill>
                  <a:schemeClr val="tx1">
                    <a:tint val="75000"/>
                  </a:schemeClr>
                </a:solidFill>
              </a:defRPr>
            </a:lvl3pPr>
            <a:lvl4pPr marL="1371133" indent="0" algn="ctr">
              <a:buNone/>
              <a:defRPr>
                <a:solidFill>
                  <a:schemeClr val="tx1">
                    <a:tint val="75000"/>
                  </a:schemeClr>
                </a:solidFill>
              </a:defRPr>
            </a:lvl4pPr>
            <a:lvl5pPr marL="1828178" indent="0" algn="ctr">
              <a:buNone/>
              <a:defRPr>
                <a:solidFill>
                  <a:schemeClr val="tx1">
                    <a:tint val="75000"/>
                  </a:schemeClr>
                </a:solidFill>
              </a:defRPr>
            </a:lvl5pPr>
            <a:lvl6pPr marL="2285222" indent="0" algn="ctr">
              <a:buNone/>
              <a:defRPr>
                <a:solidFill>
                  <a:schemeClr val="tx1">
                    <a:tint val="75000"/>
                  </a:schemeClr>
                </a:solidFill>
              </a:defRPr>
            </a:lvl6pPr>
            <a:lvl7pPr marL="2742267" indent="0" algn="ctr">
              <a:buNone/>
              <a:defRPr>
                <a:solidFill>
                  <a:schemeClr val="tx1">
                    <a:tint val="75000"/>
                  </a:schemeClr>
                </a:solidFill>
              </a:defRPr>
            </a:lvl7pPr>
            <a:lvl8pPr marL="3199311" indent="0" algn="ctr">
              <a:buNone/>
              <a:defRPr>
                <a:solidFill>
                  <a:schemeClr val="tx1">
                    <a:tint val="75000"/>
                  </a:schemeClr>
                </a:solidFill>
              </a:defRPr>
            </a:lvl8pPr>
            <a:lvl9pPr marL="3656358"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787106943"/>
      </p:ext>
    </p:extLst>
  </p:cSld>
  <p:clrMapOvr>
    <a:masterClrMapping/>
  </p:clrMapOvr>
  <p:extLst>
    <p:ext uri="{DCECCB84-F9BA-43D5-87BE-67443E8EF086}">
      <p15:sldGuideLst xmlns:p15="http://schemas.microsoft.com/office/powerpoint/2012/main">
        <p15:guide id="1" orient="horz" pos="2160">
          <p15:clr>
            <a:srgbClr val="FBAE40"/>
          </p15:clr>
        </p15:guide>
        <p15:guide id="2" pos="512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0CBD87-9830-4447-9A42-E70DBB0CC54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DFAC98E-45EF-45BA-976D-099EB8DA420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8D6A0C5-2664-4154-9CF3-A792DC121CFF}"/>
              </a:ext>
            </a:extLst>
          </p:cNvPr>
          <p:cNvSpPr>
            <a:spLocks noGrp="1"/>
          </p:cNvSpPr>
          <p:nvPr>
            <p:ph type="dt" sz="half" idx="10"/>
          </p:nvPr>
        </p:nvSpPr>
        <p:spPr/>
        <p:txBody>
          <a:bodyPr/>
          <a:lstStyle/>
          <a:p>
            <a:fld id="{6E4A31BF-7266-4BEB-918B-ADC21C630A6F}" type="datetimeFigureOut">
              <a:rPr lang="en-US" smtClean="0"/>
              <a:t>5/23/2022</a:t>
            </a:fld>
            <a:endParaRPr lang="en-US"/>
          </a:p>
        </p:txBody>
      </p:sp>
      <p:sp>
        <p:nvSpPr>
          <p:cNvPr id="5" name="Footer Placeholder 4">
            <a:extLst>
              <a:ext uri="{FF2B5EF4-FFF2-40B4-BE49-F238E27FC236}">
                <a16:creationId xmlns:a16="http://schemas.microsoft.com/office/drawing/2014/main" id="{303AC4A1-FBD2-4367-957A-935CAAE2C2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4564DFC-3150-4671-90C7-B0ED2580A242}"/>
              </a:ext>
            </a:extLst>
          </p:cNvPr>
          <p:cNvSpPr>
            <a:spLocks noGrp="1"/>
          </p:cNvSpPr>
          <p:nvPr>
            <p:ph type="sldNum" sz="quarter" idx="12"/>
          </p:nvPr>
        </p:nvSpPr>
        <p:spPr/>
        <p:txBody>
          <a:bodyPr/>
          <a:lstStyle/>
          <a:p>
            <a:fld id="{7B75037E-CA28-4CDA-B6A5-29C59D4F2894}" type="slidenum">
              <a:rPr lang="en-US" smtClean="0"/>
              <a:t>‹#›</a:t>
            </a:fld>
            <a:endParaRPr lang="en-US"/>
          </a:p>
        </p:txBody>
      </p:sp>
    </p:spTree>
    <p:extLst>
      <p:ext uri="{BB962C8B-B14F-4D97-AF65-F5344CB8AC3E}">
        <p14:creationId xmlns:p14="http://schemas.microsoft.com/office/powerpoint/2010/main" val="40286639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F57C92-11A8-4C83-B068-88329CB35EE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ED06FFF-0A30-40D0-B308-02E50BFCC94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C63A7A29-9E45-4FE7-9200-E4A15EBCDE61}"/>
              </a:ext>
            </a:extLst>
          </p:cNvPr>
          <p:cNvSpPr>
            <a:spLocks noGrp="1"/>
          </p:cNvSpPr>
          <p:nvPr>
            <p:ph type="dt" sz="half" idx="10"/>
          </p:nvPr>
        </p:nvSpPr>
        <p:spPr/>
        <p:txBody>
          <a:bodyPr/>
          <a:lstStyle/>
          <a:p>
            <a:fld id="{0293064E-CAF0-4246-B8BC-2514CDB109B7}" type="datetimeFigureOut">
              <a:rPr lang="en-US" smtClean="0"/>
              <a:t>5/23/2022</a:t>
            </a:fld>
            <a:endParaRPr lang="en-US" dirty="0"/>
          </a:p>
        </p:txBody>
      </p:sp>
      <p:sp>
        <p:nvSpPr>
          <p:cNvPr id="5" name="Footer Placeholder 4">
            <a:extLst>
              <a:ext uri="{FF2B5EF4-FFF2-40B4-BE49-F238E27FC236}">
                <a16:creationId xmlns:a16="http://schemas.microsoft.com/office/drawing/2014/main" id="{AE198C67-F4A1-4A24-976C-9437ACC6A22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2AD4E57-C7BE-4643-B2F9-884F8812598B}"/>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35241807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3830E4-BB50-42F8-859E-D705AAE80BC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D9649E-8B2A-4F8F-9067-0ABEE2E0BAAE}"/>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3071610-9679-4408-983B-E9EB695E0E7B}"/>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FC83934-10D4-480A-AB71-4E452E5CE7CF}"/>
              </a:ext>
            </a:extLst>
          </p:cNvPr>
          <p:cNvSpPr>
            <a:spLocks noGrp="1"/>
          </p:cNvSpPr>
          <p:nvPr>
            <p:ph type="dt" sz="half" idx="10"/>
          </p:nvPr>
        </p:nvSpPr>
        <p:spPr/>
        <p:txBody>
          <a:bodyPr/>
          <a:lstStyle/>
          <a:p>
            <a:fld id="{0293064E-CAF0-4246-B8BC-2514CDB109B7}" type="datetimeFigureOut">
              <a:rPr lang="en-US" smtClean="0"/>
              <a:t>5/23/2022</a:t>
            </a:fld>
            <a:endParaRPr lang="en-US" dirty="0"/>
          </a:p>
        </p:txBody>
      </p:sp>
      <p:sp>
        <p:nvSpPr>
          <p:cNvPr id="6" name="Footer Placeholder 5">
            <a:extLst>
              <a:ext uri="{FF2B5EF4-FFF2-40B4-BE49-F238E27FC236}">
                <a16:creationId xmlns:a16="http://schemas.microsoft.com/office/drawing/2014/main" id="{2D32C962-6737-490F-A825-E3EAF90007F2}"/>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65BA8512-3C22-424D-8299-6A1A94D19227}"/>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19753021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F86DEA-3339-4E52-8FBC-0ECFC2BC955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5EE7DCD-F820-40FA-A98D-4BA6C04CB0D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204C5C25-1178-4748-8FD1-78B9AB52282B}"/>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1A85259-6817-4A39-A430-877B85D7987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406A821E-5F23-4176-AB48-19D7E965B638}"/>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B7D64DB-060A-43C1-88F7-4AA176FB1D9D}"/>
              </a:ext>
            </a:extLst>
          </p:cNvPr>
          <p:cNvSpPr>
            <a:spLocks noGrp="1"/>
          </p:cNvSpPr>
          <p:nvPr>
            <p:ph type="dt" sz="half" idx="10"/>
          </p:nvPr>
        </p:nvSpPr>
        <p:spPr/>
        <p:txBody>
          <a:bodyPr/>
          <a:lstStyle/>
          <a:p>
            <a:fld id="{0293064E-CAF0-4246-B8BC-2514CDB109B7}" type="datetimeFigureOut">
              <a:rPr lang="en-US" smtClean="0"/>
              <a:t>5/23/2022</a:t>
            </a:fld>
            <a:endParaRPr lang="en-US" dirty="0"/>
          </a:p>
        </p:txBody>
      </p:sp>
      <p:sp>
        <p:nvSpPr>
          <p:cNvPr id="8" name="Footer Placeholder 7">
            <a:extLst>
              <a:ext uri="{FF2B5EF4-FFF2-40B4-BE49-F238E27FC236}">
                <a16:creationId xmlns:a16="http://schemas.microsoft.com/office/drawing/2014/main" id="{6BF63854-8256-46EB-8406-3D2D9EE7F197}"/>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8195487-ED63-4C52-8309-A10C11116A92}"/>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38887762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756DA-93F9-45B1-BC2C-AE257722DCC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7C1D26C-D338-4148-8915-1874BF701F70}"/>
              </a:ext>
            </a:extLst>
          </p:cNvPr>
          <p:cNvSpPr>
            <a:spLocks noGrp="1"/>
          </p:cNvSpPr>
          <p:nvPr>
            <p:ph type="dt" sz="half" idx="10"/>
          </p:nvPr>
        </p:nvSpPr>
        <p:spPr/>
        <p:txBody>
          <a:bodyPr/>
          <a:lstStyle/>
          <a:p>
            <a:fld id="{0293064E-CAF0-4246-B8BC-2514CDB109B7}" type="datetimeFigureOut">
              <a:rPr lang="en-US" smtClean="0"/>
              <a:t>5/23/2022</a:t>
            </a:fld>
            <a:endParaRPr lang="en-US" dirty="0"/>
          </a:p>
        </p:txBody>
      </p:sp>
      <p:sp>
        <p:nvSpPr>
          <p:cNvPr id="4" name="Footer Placeholder 3">
            <a:extLst>
              <a:ext uri="{FF2B5EF4-FFF2-40B4-BE49-F238E27FC236}">
                <a16:creationId xmlns:a16="http://schemas.microsoft.com/office/drawing/2014/main" id="{B68B5D62-6C49-44D4-B8B3-0FC776911C42}"/>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357680C1-7D03-45C7-8E4E-D5D4FB1DFA45}"/>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41394885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1ED23C5-188C-4509-B246-B421F620DFD6}"/>
              </a:ext>
            </a:extLst>
          </p:cNvPr>
          <p:cNvSpPr>
            <a:spLocks noGrp="1"/>
          </p:cNvSpPr>
          <p:nvPr>
            <p:ph type="dt" sz="half" idx="10"/>
          </p:nvPr>
        </p:nvSpPr>
        <p:spPr/>
        <p:txBody>
          <a:bodyPr/>
          <a:lstStyle/>
          <a:p>
            <a:fld id="{0293064E-CAF0-4246-B8BC-2514CDB109B7}" type="datetimeFigureOut">
              <a:rPr lang="en-US" smtClean="0"/>
              <a:t>5/23/2022</a:t>
            </a:fld>
            <a:endParaRPr lang="en-US" dirty="0"/>
          </a:p>
        </p:txBody>
      </p:sp>
      <p:sp>
        <p:nvSpPr>
          <p:cNvPr id="3" name="Footer Placeholder 2">
            <a:extLst>
              <a:ext uri="{FF2B5EF4-FFF2-40B4-BE49-F238E27FC236}">
                <a16:creationId xmlns:a16="http://schemas.microsoft.com/office/drawing/2014/main" id="{86D6147E-F6D0-4308-AAAB-FFBD3014F8B4}"/>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F2626C55-BC74-47C7-9065-747CC104EF13}"/>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38642068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B2C917-34FF-464D-A739-07C9522A289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3AA62EC-CDEF-404C-A263-E7691A35A01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1A1D06B-2608-4AB2-980B-323AB6B67B2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843749B2-75EE-4673-8F5F-63BE9FEAC5B2}"/>
              </a:ext>
            </a:extLst>
          </p:cNvPr>
          <p:cNvSpPr>
            <a:spLocks noGrp="1"/>
          </p:cNvSpPr>
          <p:nvPr>
            <p:ph type="dt" sz="half" idx="10"/>
          </p:nvPr>
        </p:nvSpPr>
        <p:spPr/>
        <p:txBody>
          <a:bodyPr/>
          <a:lstStyle/>
          <a:p>
            <a:fld id="{0293064E-CAF0-4246-B8BC-2514CDB109B7}" type="datetimeFigureOut">
              <a:rPr lang="en-US" smtClean="0"/>
              <a:t>5/23/2022</a:t>
            </a:fld>
            <a:endParaRPr lang="en-US" dirty="0"/>
          </a:p>
        </p:txBody>
      </p:sp>
      <p:sp>
        <p:nvSpPr>
          <p:cNvPr id="6" name="Footer Placeholder 5">
            <a:extLst>
              <a:ext uri="{FF2B5EF4-FFF2-40B4-BE49-F238E27FC236}">
                <a16:creationId xmlns:a16="http://schemas.microsoft.com/office/drawing/2014/main" id="{CF5EED86-20E1-4382-819C-27B8E8F75F2B}"/>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8ED806B9-1C02-4EA6-BA68-2DB6B091FF6A}"/>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16210107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A621AD-0234-4395-953E-B8FD5A3C6A9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693B0C7-7DA0-4CA0-8410-81A4F1ACA82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CB5DCA3A-5FBA-4ABF-9D1A-FD9577C3A94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1AA40E2-BF03-44F2-A28B-C349DB2CC5FB}"/>
              </a:ext>
            </a:extLst>
          </p:cNvPr>
          <p:cNvSpPr>
            <a:spLocks noGrp="1"/>
          </p:cNvSpPr>
          <p:nvPr>
            <p:ph type="dt" sz="half" idx="10"/>
          </p:nvPr>
        </p:nvSpPr>
        <p:spPr/>
        <p:txBody>
          <a:bodyPr/>
          <a:lstStyle/>
          <a:p>
            <a:fld id="{0293064E-CAF0-4246-B8BC-2514CDB109B7}" type="datetimeFigureOut">
              <a:rPr lang="en-US" smtClean="0"/>
              <a:t>5/23/2022</a:t>
            </a:fld>
            <a:endParaRPr lang="en-US" dirty="0"/>
          </a:p>
        </p:txBody>
      </p:sp>
      <p:sp>
        <p:nvSpPr>
          <p:cNvPr id="6" name="Footer Placeholder 5">
            <a:extLst>
              <a:ext uri="{FF2B5EF4-FFF2-40B4-BE49-F238E27FC236}">
                <a16:creationId xmlns:a16="http://schemas.microsoft.com/office/drawing/2014/main" id="{D2566096-7C87-45AA-969D-518DDD4A4B9E}"/>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FEED63A2-7E31-4C41-9216-B987D745C666}"/>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27762098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theme" Target="../theme/theme2.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0577739-B4DC-41F2-860B-98354234278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8283E0B-D61A-4401-B514-BFCFB9388AA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4A1E97D-DB87-431A-83CD-0E756E0DBDB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93064E-CAF0-4246-B8BC-2514CDB109B7}" type="datetimeFigureOut">
              <a:rPr lang="en-US" smtClean="0"/>
              <a:t>5/23/2022</a:t>
            </a:fld>
            <a:endParaRPr lang="en-US" dirty="0"/>
          </a:p>
        </p:txBody>
      </p:sp>
      <p:sp>
        <p:nvSpPr>
          <p:cNvPr id="5" name="Footer Placeholder 4">
            <a:extLst>
              <a:ext uri="{FF2B5EF4-FFF2-40B4-BE49-F238E27FC236}">
                <a16:creationId xmlns:a16="http://schemas.microsoft.com/office/drawing/2014/main" id="{5E37CC2C-6AB9-49EB-B410-DD3DE72979A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10192665-E4E2-4193-B70C-546F0231483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D84D140-DC80-4415-9465-D961D787618A}" type="slidenum">
              <a:rPr lang="en-US" smtClean="0"/>
              <a:t>‹#›</a:t>
            </a:fld>
            <a:endParaRPr lang="en-US" dirty="0"/>
          </a:p>
        </p:txBody>
      </p:sp>
    </p:spTree>
    <p:extLst>
      <p:ext uri="{BB962C8B-B14F-4D97-AF65-F5344CB8AC3E}">
        <p14:creationId xmlns:p14="http://schemas.microsoft.com/office/powerpoint/2010/main" val="283393571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71"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 name="Title Placeholder 9"/>
          <p:cNvSpPr>
            <a:spLocks noGrp="1"/>
          </p:cNvSpPr>
          <p:nvPr>
            <p:ph type="title"/>
          </p:nvPr>
        </p:nvSpPr>
        <p:spPr>
          <a:xfrm>
            <a:off x="379514" y="182215"/>
            <a:ext cx="11524432" cy="1063487"/>
          </a:xfrm>
          <a:prstGeom prst="rect">
            <a:avLst/>
          </a:prstGeom>
        </p:spPr>
        <p:txBody>
          <a:bodyPr vert="horz" lIns="91409" tIns="45705" rIns="91409" bIns="45705" rtlCol="0" anchor="t" anchorCtr="0">
            <a:normAutofit/>
          </a:bodyPr>
          <a:lstStyle/>
          <a:p>
            <a:r>
              <a:rPr lang="en-US" dirty="0"/>
              <a:t>Click to edit Master title style</a:t>
            </a:r>
          </a:p>
        </p:txBody>
      </p:sp>
    </p:spTree>
    <p:extLst>
      <p:ext uri="{BB962C8B-B14F-4D97-AF65-F5344CB8AC3E}">
        <p14:creationId xmlns:p14="http://schemas.microsoft.com/office/powerpoint/2010/main" val="46638377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Lst>
  <p:txStyles>
    <p:titleStyle>
      <a:lvl1pPr algn="l" defTabSz="914088" rtl="0" eaLnBrk="1" latinLnBrk="0" hangingPunct="1">
        <a:lnSpc>
          <a:spcPct val="80000"/>
        </a:lnSpc>
        <a:spcBef>
          <a:spcPct val="0"/>
        </a:spcBef>
        <a:buNone/>
        <a:defRPr sz="4400" kern="120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p:titleStyle>
    <p:bodyStyle>
      <a:lvl1pPr marL="342783" indent="-342783" algn="l" defTabSz="914088" rtl="0" eaLnBrk="1" latinLnBrk="0" hangingPunct="1">
        <a:spcBef>
          <a:spcPts val="1200"/>
        </a:spcBef>
        <a:buFont typeface="Arial" pitchFamily="34" charset="0"/>
        <a:buChar char="•"/>
        <a:defRPr sz="3200" b="1"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088" rtl="0" eaLnBrk="1" latinLnBrk="0" hangingPunct="1">
        <a:defRPr sz="1800" kern="1200">
          <a:solidFill>
            <a:schemeClr val="tx1"/>
          </a:solidFill>
          <a:latin typeface="+mn-lt"/>
          <a:ea typeface="+mn-ea"/>
          <a:cs typeface="+mn-cs"/>
        </a:defRPr>
      </a:lvl1pPr>
      <a:lvl2pPr marL="457044" algn="l" defTabSz="914088" rtl="0" eaLnBrk="1" latinLnBrk="0" hangingPunct="1">
        <a:defRPr sz="1800" kern="1200">
          <a:solidFill>
            <a:schemeClr val="tx1"/>
          </a:solidFill>
          <a:latin typeface="+mn-lt"/>
          <a:ea typeface="+mn-ea"/>
          <a:cs typeface="+mn-cs"/>
        </a:defRPr>
      </a:lvl2pPr>
      <a:lvl3pPr marL="914088" algn="l" defTabSz="914088" rtl="0" eaLnBrk="1" latinLnBrk="0" hangingPunct="1">
        <a:defRPr sz="1800" kern="1200">
          <a:solidFill>
            <a:schemeClr val="tx1"/>
          </a:solidFill>
          <a:latin typeface="+mn-lt"/>
          <a:ea typeface="+mn-ea"/>
          <a:cs typeface="+mn-cs"/>
        </a:defRPr>
      </a:lvl3pPr>
      <a:lvl4pPr marL="1371133" algn="l" defTabSz="914088" rtl="0" eaLnBrk="1" latinLnBrk="0" hangingPunct="1">
        <a:defRPr sz="1800" kern="1200">
          <a:solidFill>
            <a:schemeClr val="tx1"/>
          </a:solidFill>
          <a:latin typeface="+mn-lt"/>
          <a:ea typeface="+mn-ea"/>
          <a:cs typeface="+mn-cs"/>
        </a:defRPr>
      </a:lvl4pPr>
      <a:lvl5pPr marL="1828178" algn="l" defTabSz="914088" rtl="0" eaLnBrk="1" latinLnBrk="0" hangingPunct="1">
        <a:defRPr sz="1800" kern="1200">
          <a:solidFill>
            <a:schemeClr val="tx1"/>
          </a:solidFill>
          <a:latin typeface="+mn-lt"/>
          <a:ea typeface="+mn-ea"/>
          <a:cs typeface="+mn-cs"/>
        </a:defRPr>
      </a:lvl5pPr>
      <a:lvl6pPr marL="2285222" algn="l" defTabSz="914088" rtl="0" eaLnBrk="1" latinLnBrk="0" hangingPunct="1">
        <a:defRPr sz="1800" kern="1200">
          <a:solidFill>
            <a:schemeClr val="tx1"/>
          </a:solidFill>
          <a:latin typeface="+mn-lt"/>
          <a:ea typeface="+mn-ea"/>
          <a:cs typeface="+mn-cs"/>
        </a:defRPr>
      </a:lvl6pPr>
      <a:lvl7pPr marL="2742267" algn="l" defTabSz="914088" rtl="0" eaLnBrk="1" latinLnBrk="0" hangingPunct="1">
        <a:defRPr sz="1800" kern="1200">
          <a:solidFill>
            <a:schemeClr val="tx1"/>
          </a:solidFill>
          <a:latin typeface="+mn-lt"/>
          <a:ea typeface="+mn-ea"/>
          <a:cs typeface="+mn-cs"/>
        </a:defRPr>
      </a:lvl7pPr>
      <a:lvl8pPr marL="3199311" algn="l" defTabSz="914088" rtl="0" eaLnBrk="1" latinLnBrk="0" hangingPunct="1">
        <a:defRPr sz="1800" kern="1200">
          <a:solidFill>
            <a:schemeClr val="tx1"/>
          </a:solidFill>
          <a:latin typeface="+mn-lt"/>
          <a:ea typeface="+mn-ea"/>
          <a:cs typeface="+mn-cs"/>
        </a:defRPr>
      </a:lvl8pPr>
      <a:lvl9pPr marL="3656358" algn="l" defTabSz="914088"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4.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hyperlink" Target="https://arxiv.org/abs/1406.2661"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3" Type="http://schemas.openxmlformats.org/officeDocument/2006/relationships/hyperlink" Target="https://en.wikipedia.org/wiki/Wasserstein_metric" TargetMode="External"/><Relationship Id="rId2" Type="http://schemas.openxmlformats.org/officeDocument/2006/relationships/notesSlide" Target="../notesSlides/notesSlide4.xml"/><Relationship Id="rId1" Type="http://schemas.openxmlformats.org/officeDocument/2006/relationships/slideLayout" Target="../slideLayouts/slideLayout15.xml"/><Relationship Id="rId4" Type="http://schemas.openxmlformats.org/officeDocument/2006/relationships/hyperlink" Target="https://arxiv.org/abs/1701.07875" TargetMode="External"/></Relationships>
</file>

<file path=ppt/slides/_rels/slide27.xml.rels><?xml version="1.0" encoding="UTF-8" standalone="yes"?>
<Relationships xmlns="http://schemas.openxmlformats.org/package/2006/relationships"><Relationship Id="rId3" Type="http://schemas.openxmlformats.org/officeDocument/2006/relationships/hyperlink" Target="https://en.wikipedia.org/wiki/Wasserstein_metric" TargetMode="External"/><Relationship Id="rId2" Type="http://schemas.openxmlformats.org/officeDocument/2006/relationships/notesSlide" Target="../notesSlides/notesSlide5.xml"/><Relationship Id="rId1" Type="http://schemas.openxmlformats.org/officeDocument/2006/relationships/slideLayout" Target="../slideLayouts/slideLayout15.xml"/><Relationship Id="rId4" Type="http://schemas.openxmlformats.org/officeDocument/2006/relationships/image" Target="../media/image19.png"/></Relationships>
</file>

<file path=ppt/slides/_rels/slide28.xml.rels><?xml version="1.0" encoding="UTF-8" standalone="yes"?>
<Relationships xmlns="http://schemas.openxmlformats.org/package/2006/relationships"><Relationship Id="rId3" Type="http://schemas.openxmlformats.org/officeDocument/2006/relationships/hyperlink" Target="https://en.wikipedia.org/wiki/Wasserstein_metric" TargetMode="External"/><Relationship Id="rId2" Type="http://schemas.openxmlformats.org/officeDocument/2006/relationships/notesSlide" Target="../notesSlides/notesSlide6.xml"/><Relationship Id="rId1" Type="http://schemas.openxmlformats.org/officeDocument/2006/relationships/slideLayout" Target="../slideLayouts/slideLayout15.xml"/><Relationship Id="rId4" Type="http://schemas.openxmlformats.org/officeDocument/2006/relationships/image" Target="../media/image18.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arxiv.org/abs/1802.05957" TargetMode="Externa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3" Type="http://schemas.openxmlformats.org/officeDocument/2006/relationships/hyperlink" Target="https://arxiv.org/abs/1606.03498" TargetMode="External"/><Relationship Id="rId2" Type="http://schemas.openxmlformats.org/officeDocument/2006/relationships/notesSlide" Target="../notesSlides/notesSlide10.xml"/><Relationship Id="rId1" Type="http://schemas.openxmlformats.org/officeDocument/2006/relationships/slideLayout" Target="../slideLayouts/slideLayout15.xml"/><Relationship Id="rId4" Type="http://schemas.openxmlformats.org/officeDocument/2006/relationships/hyperlink" Target="https://arxiv.org/abs/1706.08500" TargetMode="External"/></Relationships>
</file>

<file path=ppt/slides/_rels/slide33.xml.rels><?xml version="1.0" encoding="UTF-8" standalone="yes"?>
<Relationships xmlns="http://schemas.openxmlformats.org/package/2006/relationships"><Relationship Id="rId3" Type="http://schemas.openxmlformats.org/officeDocument/2006/relationships/hyperlink" Target="https://arxiv.org/pdf/1409.4842.pdf" TargetMode="External"/><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3" Type="http://schemas.openxmlformats.org/officeDocument/2006/relationships/hyperlink" Target="https://image-net.org/challenges/LSVRC/2014/" TargetMode="External"/><Relationship Id="rId2" Type="http://schemas.openxmlformats.org/officeDocument/2006/relationships/notesSlide" Target="../notesSlides/notesSlide14.xml"/><Relationship Id="rId1" Type="http://schemas.openxmlformats.org/officeDocument/2006/relationships/slideLayout" Target="../slideLayouts/slideLayout15.xml"/><Relationship Id="rId4" Type="http://schemas.openxmlformats.org/officeDocument/2006/relationships/image" Target="../media/image210.png"/></Relationships>
</file>

<file path=ppt/slides/_rels/slide37.xml.rels><?xml version="1.0" encoding="UTF-8" standalone="yes"?>
<Relationships xmlns="http://schemas.openxmlformats.org/package/2006/relationships"><Relationship Id="rId3" Type="http://schemas.openxmlformats.org/officeDocument/2006/relationships/hyperlink" Target="https://en.wikipedia.org/wiki/Fr%C3%A9chet_inception_distance" TargetMode="External"/><Relationship Id="rId2" Type="http://schemas.openxmlformats.org/officeDocument/2006/relationships/notesSlide" Target="../notesSlides/notesSlide15.xml"/><Relationship Id="rId1" Type="http://schemas.openxmlformats.org/officeDocument/2006/relationships/slideLayout" Target="../slideLayouts/slideLayout15.xml"/><Relationship Id="rId4" Type="http://schemas.openxmlformats.org/officeDocument/2006/relationships/image" Target="../media/image27.png"/></Relationships>
</file>

<file path=ppt/slides/_rels/slide3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41.xml.rels><?xml version="1.0" encoding="UTF-8" standalone="yes"?>
<Relationships xmlns="http://schemas.openxmlformats.org/package/2006/relationships"><Relationship Id="rId3" Type="http://schemas.openxmlformats.org/officeDocument/2006/relationships/hyperlink" Target="https://arxiv.org/abs/1606.03498" TargetMode="External"/><Relationship Id="rId2" Type="http://schemas.openxmlformats.org/officeDocument/2006/relationships/notesSlide" Target="../notesSlides/notesSlide19.xml"/><Relationship Id="rId1" Type="http://schemas.openxmlformats.org/officeDocument/2006/relationships/slideLayout" Target="../slideLayouts/slideLayout15.xml"/><Relationship Id="rId4" Type="http://schemas.openxmlformats.org/officeDocument/2006/relationships/hyperlink" Target="https://arxiv.org/abs/1812.04948" TargetMode="External"/></Relationships>
</file>

<file path=ppt/slides/_rels/slide42.xml.rels><?xml version="1.0" encoding="UTF-8" standalone="yes"?>
<Relationships xmlns="http://schemas.openxmlformats.org/package/2006/relationships"><Relationship Id="rId3" Type="http://schemas.openxmlformats.org/officeDocument/2006/relationships/hyperlink" Target="https://arxiv.org/abs/1411.1784" TargetMode="External"/><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43.xml.rels><?xml version="1.0" encoding="UTF-8" standalone="yes"?>
<Relationships xmlns="http://schemas.openxmlformats.org/package/2006/relationships"><Relationship Id="rId3" Type="http://schemas.openxmlformats.org/officeDocument/2006/relationships/hyperlink" Target="https://arxiv.org/abs/1411.1784" TargetMode="External"/><Relationship Id="rId2" Type="http://schemas.openxmlformats.org/officeDocument/2006/relationships/notesSlide" Target="../notesSlides/notesSlide21.xml"/><Relationship Id="rId1" Type="http://schemas.openxmlformats.org/officeDocument/2006/relationships/slideLayout" Target="../slideLayouts/slideLayout15.xml"/><Relationship Id="rId4" Type="http://schemas.openxmlformats.org/officeDocument/2006/relationships/image" Target="../media/image24.png"/></Relationships>
</file>

<file path=ppt/slides/_rels/slide44.xml.rels><?xml version="1.0" encoding="UTF-8" standalone="yes"?>
<Relationships xmlns="http://schemas.openxmlformats.org/package/2006/relationships"><Relationship Id="rId3" Type="http://schemas.openxmlformats.org/officeDocument/2006/relationships/hyperlink" Target="https://arxiv.org/abs/1411.1784" TargetMode="External"/><Relationship Id="rId2" Type="http://schemas.openxmlformats.org/officeDocument/2006/relationships/notesSlide" Target="../notesSlides/notesSlide22.xml"/><Relationship Id="rId1" Type="http://schemas.openxmlformats.org/officeDocument/2006/relationships/slideLayout" Target="../slideLayouts/slideLayout15.xml"/><Relationship Id="rId5" Type="http://schemas.openxmlformats.org/officeDocument/2006/relationships/image" Target="../media/image30.png"/><Relationship Id="rId4" Type="http://schemas.openxmlformats.org/officeDocument/2006/relationships/image" Target="../media/image26.png"/></Relationships>
</file>

<file path=ppt/slides/_rels/slide45.xml.rels><?xml version="1.0" encoding="UTF-8" standalone="yes"?>
<Relationships xmlns="http://schemas.openxmlformats.org/package/2006/relationships"><Relationship Id="rId3" Type="http://schemas.openxmlformats.org/officeDocument/2006/relationships/hyperlink" Target="https://arxiv.org/abs/1411.1784" TargetMode="External"/><Relationship Id="rId2" Type="http://schemas.openxmlformats.org/officeDocument/2006/relationships/notesSlide" Target="../notesSlides/notesSlide23.xml"/><Relationship Id="rId1" Type="http://schemas.openxmlformats.org/officeDocument/2006/relationships/slideLayout" Target="../slideLayouts/slideLayout15.xml"/><Relationship Id="rId4" Type="http://schemas.openxmlformats.org/officeDocument/2006/relationships/image" Target="../media/image31.png"/></Relationships>
</file>

<file path=ppt/slides/_rels/slide46.xml.rels><?xml version="1.0" encoding="UTF-8" standalone="yes"?>
<Relationships xmlns="http://schemas.openxmlformats.org/package/2006/relationships"><Relationship Id="rId3" Type="http://schemas.openxmlformats.org/officeDocument/2006/relationships/hyperlink" Target="https://arxiv.org/abs/1511.06434" TargetMode="External"/><Relationship Id="rId2" Type="http://schemas.openxmlformats.org/officeDocument/2006/relationships/notesSlide" Target="../notesSlides/notesSlide24.xml"/><Relationship Id="rId1" Type="http://schemas.openxmlformats.org/officeDocument/2006/relationships/slideLayout" Target="../slideLayouts/slideLayout15.xml"/><Relationship Id="rId4" Type="http://schemas.openxmlformats.org/officeDocument/2006/relationships/image" Target="../media/image32.png"/></Relationships>
</file>

<file path=ppt/slides/_rels/slide4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5.xml"/><Relationship Id="rId1" Type="http://schemas.openxmlformats.org/officeDocument/2006/relationships/slideLayout" Target="../slideLayouts/slideLayout15.xml"/></Relationships>
</file>

<file path=ppt/slides/_rels/slide4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6.xml"/><Relationship Id="rId1" Type="http://schemas.openxmlformats.org/officeDocument/2006/relationships/slideLayout" Target="../slideLayouts/slideLayout15.xml"/></Relationships>
</file>

<file path=ppt/slides/_rels/slide49.xml.rels><?xml version="1.0" encoding="UTF-8" standalone="yes"?>
<Relationships xmlns="http://schemas.openxmlformats.org/package/2006/relationships"><Relationship Id="rId3" Type="http://schemas.openxmlformats.org/officeDocument/2006/relationships/hyperlink" Target="https://arxiv.org/abs/1803.05400" TargetMode="External"/><Relationship Id="rId2" Type="http://schemas.openxmlformats.org/officeDocument/2006/relationships/notesSlide" Target="../notesSlides/notesSlide27.xml"/><Relationship Id="rId1" Type="http://schemas.openxmlformats.org/officeDocument/2006/relationships/slideLayout" Target="../slideLayouts/slideLayout15.xml"/><Relationship Id="rId4" Type="http://schemas.openxmlformats.org/officeDocument/2006/relationships/hyperlink" Target="https://github.com/ImagingLab/Colorizing-with-GANs"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8.xml"/><Relationship Id="rId1" Type="http://schemas.openxmlformats.org/officeDocument/2006/relationships/slideLayout" Target="../slideLayouts/slideLayout15.xml"/></Relationships>
</file>

<file path=ppt/slides/_rels/slide51.xml.rels><?xml version="1.0" encoding="UTF-8" standalone="yes"?>
<Relationships xmlns="http://schemas.openxmlformats.org/package/2006/relationships"><Relationship Id="rId3" Type="http://schemas.openxmlformats.org/officeDocument/2006/relationships/hyperlink" Target="https://arxiv.org/abs/1803.05400" TargetMode="External"/><Relationship Id="rId2" Type="http://schemas.openxmlformats.org/officeDocument/2006/relationships/notesSlide" Target="../notesSlides/notesSlide29.xml"/><Relationship Id="rId1" Type="http://schemas.openxmlformats.org/officeDocument/2006/relationships/slideLayout" Target="../slideLayouts/slideLayout15.xml"/><Relationship Id="rId4" Type="http://schemas.openxmlformats.org/officeDocument/2006/relationships/image" Target="../media/image35.png"/></Relationships>
</file>

<file path=ppt/slides/_rels/slide52.xml.rels><?xml version="1.0" encoding="UTF-8" standalone="yes"?>
<Relationships xmlns="http://schemas.openxmlformats.org/package/2006/relationships"><Relationship Id="rId3" Type="http://schemas.openxmlformats.org/officeDocument/2006/relationships/hyperlink" Target="https://arxiv.org/abs/1706.08500" TargetMode="External"/><Relationship Id="rId2" Type="http://schemas.openxmlformats.org/officeDocument/2006/relationships/notesSlide" Target="../notesSlides/notesSlide30.xml"/><Relationship Id="rId1" Type="http://schemas.openxmlformats.org/officeDocument/2006/relationships/slideLayout" Target="../slideLayouts/slideLayout15.xml"/></Relationships>
</file>

<file path=ppt/slides/_rels/slide5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1.xml"/><Relationship Id="rId1" Type="http://schemas.openxmlformats.org/officeDocument/2006/relationships/slideLayout" Target="../slideLayouts/slideLayout15.xml"/></Relationships>
</file>

<file path=ppt/slides/_rels/slide5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2.xml"/><Relationship Id="rId1" Type="http://schemas.openxmlformats.org/officeDocument/2006/relationships/slideLayout" Target="../slideLayouts/slideLayout15.xml"/></Relationships>
</file>

<file path=ppt/slides/_rels/slide55.xml.rels><?xml version="1.0" encoding="UTF-8" standalone="yes"?>
<Relationships xmlns="http://schemas.openxmlformats.org/package/2006/relationships"><Relationship Id="rId3" Type="http://schemas.openxmlformats.org/officeDocument/2006/relationships/hyperlink" Target="https://arxiv.org/abs/1802.05957" TargetMode="External"/><Relationship Id="rId2" Type="http://schemas.openxmlformats.org/officeDocument/2006/relationships/notesSlide" Target="../notesSlides/notesSlide33.xml"/><Relationship Id="rId1" Type="http://schemas.openxmlformats.org/officeDocument/2006/relationships/slideLayout" Target="../slideLayouts/slideLayout15.xml"/></Relationships>
</file>

<file path=ppt/slides/_rels/slide56.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notesSlide" Target="../notesSlides/notesSlide34.xml"/><Relationship Id="rId1" Type="http://schemas.openxmlformats.org/officeDocument/2006/relationships/slideLayout" Target="../slideLayouts/slideLayout15.xml"/></Relationships>
</file>

<file path=ppt/slides/_rels/slide57.xml.rels><?xml version="1.0" encoding="UTF-8" standalone="yes"?>
<Relationships xmlns="http://schemas.openxmlformats.org/package/2006/relationships"><Relationship Id="rId3" Type="http://schemas.openxmlformats.org/officeDocument/2006/relationships/image" Target="../media/image331.png"/><Relationship Id="rId2" Type="http://schemas.openxmlformats.org/officeDocument/2006/relationships/notesSlide" Target="../notesSlides/notesSlide35.xml"/><Relationship Id="rId1" Type="http://schemas.openxmlformats.org/officeDocument/2006/relationships/slideLayout" Target="../slideLayouts/slideLayout15.xml"/></Relationships>
</file>

<file path=ppt/slides/_rels/slide58.xml.rels><?xml version="1.0" encoding="UTF-8" standalone="yes"?>
<Relationships xmlns="http://schemas.openxmlformats.org/package/2006/relationships"><Relationship Id="rId3" Type="http://schemas.openxmlformats.org/officeDocument/2006/relationships/hyperlink" Target="mmds.org" TargetMode="External"/><Relationship Id="rId2" Type="http://schemas.openxmlformats.org/officeDocument/2006/relationships/notesSlide" Target="../notesSlides/notesSlide36.xml"/><Relationship Id="rId1" Type="http://schemas.openxmlformats.org/officeDocument/2006/relationships/slideLayout" Target="../slideLayouts/slideLayout15.xml"/><Relationship Id="rId4" Type="http://schemas.openxmlformats.org/officeDocument/2006/relationships/image" Target="../media/image340.png"/></Relationships>
</file>

<file path=ppt/slides/_rels/slide5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7.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8.xml"/><Relationship Id="rId1" Type="http://schemas.openxmlformats.org/officeDocument/2006/relationships/slideLayout" Target="../slideLayouts/slideLayout15.xml"/></Relationships>
</file>

<file path=ppt/slides/_rels/slide6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9.xml"/><Relationship Id="rId1" Type="http://schemas.openxmlformats.org/officeDocument/2006/relationships/slideLayout" Target="../slideLayouts/slideLayout15.xml"/></Relationships>
</file>

<file path=ppt/slides/_rels/slide62.xml.rels><?xml version="1.0" encoding="UTF-8" standalone="yes"?>
<Relationships xmlns="http://schemas.openxmlformats.org/package/2006/relationships"><Relationship Id="rId3" Type="http://schemas.openxmlformats.org/officeDocument/2006/relationships/hyperlink" Target="https://arxiv.org/abs/1711.07971" TargetMode="External"/><Relationship Id="rId2" Type="http://schemas.openxmlformats.org/officeDocument/2006/relationships/notesSlide" Target="../notesSlides/notesSlide40.xml"/><Relationship Id="rId1" Type="http://schemas.openxmlformats.org/officeDocument/2006/relationships/slideLayout" Target="../slideLayouts/slideLayout15.xml"/><Relationship Id="rId4" Type="http://schemas.openxmlformats.org/officeDocument/2006/relationships/hyperlink" Target="https://arxiv.org/abs/1805.08318" TargetMode="External"/></Relationships>
</file>

<file path=ppt/slides/_rels/slide6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1.xml"/><Relationship Id="rId1" Type="http://schemas.openxmlformats.org/officeDocument/2006/relationships/slideLayout" Target="../slideLayouts/slideLayout15.xml"/></Relationships>
</file>

<file path=ppt/slides/_rels/slide64.xml.rels><?xml version="1.0" encoding="UTF-8" standalone="yes"?>
<Relationships xmlns="http://schemas.openxmlformats.org/package/2006/relationships"><Relationship Id="rId3" Type="http://schemas.openxmlformats.org/officeDocument/2006/relationships/image" Target="../media/image330.png"/><Relationship Id="rId2" Type="http://schemas.openxmlformats.org/officeDocument/2006/relationships/notesSlide" Target="../notesSlides/notesSlide42.xml"/><Relationship Id="rId1" Type="http://schemas.openxmlformats.org/officeDocument/2006/relationships/slideLayout" Target="../slideLayouts/slideLayout15.xml"/></Relationships>
</file>

<file path=ppt/slides/_rels/slide6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3.xml"/><Relationship Id="rId1" Type="http://schemas.openxmlformats.org/officeDocument/2006/relationships/slideLayout" Target="../slideLayouts/slideLayout15.xml"/></Relationships>
</file>

<file path=ppt/slides/_rels/slide66.xml.rels><?xml version="1.0" encoding="UTF-8" standalone="yes"?>
<Relationships xmlns="http://schemas.openxmlformats.org/package/2006/relationships"><Relationship Id="rId3" Type="http://schemas.openxmlformats.org/officeDocument/2006/relationships/image" Target="../media/image390.png"/><Relationship Id="rId2" Type="http://schemas.openxmlformats.org/officeDocument/2006/relationships/notesSlide" Target="../notesSlides/notesSlide44.xml"/><Relationship Id="rId1" Type="http://schemas.openxmlformats.org/officeDocument/2006/relationships/slideLayout" Target="../slideLayouts/slideLayout15.xml"/></Relationships>
</file>

<file path=ppt/slides/_rels/slide6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5.xml"/><Relationship Id="rId1" Type="http://schemas.openxmlformats.org/officeDocument/2006/relationships/slideLayout" Target="../slideLayouts/slideLayout15.xml"/></Relationships>
</file>

<file path=ppt/slides/_rels/slide6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6.xml"/><Relationship Id="rId1" Type="http://schemas.openxmlformats.org/officeDocument/2006/relationships/slideLayout" Target="../slideLayouts/slideLayout15.xml"/></Relationships>
</file>

<file path=ppt/slides/_rels/slide6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7.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440.png"/><Relationship Id="rId1" Type="http://schemas.openxmlformats.org/officeDocument/2006/relationships/slideLayout" Target="../slideLayouts/slideLayout2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en.wikipedia.org/wiki/Nash_equilibrium" TargetMode="External"/><Relationship Id="rId2" Type="http://schemas.openxmlformats.org/officeDocument/2006/relationships/hyperlink" Target="https://en.wikipedia.org/wiki/Zero-sum_game#:~:text=Prisoner's%20Dilemma%20is%20a%20classical%20non%2Dzero%2Dsum%20game." TargetMode="External"/><Relationship Id="rId1" Type="http://schemas.openxmlformats.org/officeDocument/2006/relationships/slideLayout" Target="../slideLayouts/slideLayout2.xml"/><Relationship Id="rId4" Type="http://schemas.openxmlformats.org/officeDocument/2006/relationships/image" Target="../media/image7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4294967295"/>
          </p:nvPr>
        </p:nvSpPr>
        <p:spPr>
          <a:xfrm>
            <a:off x="1559859" y="2749176"/>
            <a:ext cx="8384988" cy="2383261"/>
          </a:xfrm>
          <a:prstGeom prst="rect">
            <a:avLst/>
          </a:prstGeom>
          <a:noFill/>
          <a:ln>
            <a:noFill/>
          </a:ln>
        </p:spPr>
        <p:txBody>
          <a:bodyPr>
            <a:noAutofit/>
          </a:bodyPr>
          <a:lstStyle/>
          <a:p>
            <a:pPr marL="0" indent="0">
              <a:buNone/>
            </a:pPr>
            <a:r>
              <a:rPr lang="en-US" sz="3500" dirty="0">
                <a:solidFill>
                  <a:schemeClr val="tx1"/>
                </a:solidFill>
                <a:latin typeface="+mj-lt"/>
              </a:rPr>
              <a:t>Machine Learning </a:t>
            </a:r>
            <a:r>
              <a:rPr lang="en-US" sz="3500" dirty="0">
                <a:latin typeface="+mj-lt"/>
              </a:rPr>
              <a:t>530</a:t>
            </a:r>
            <a:endParaRPr lang="en-US" sz="3500" dirty="0">
              <a:solidFill>
                <a:schemeClr val="tx1"/>
              </a:solidFill>
              <a:latin typeface="+mj-lt"/>
            </a:endParaRPr>
          </a:p>
          <a:p>
            <a:pPr marL="0" indent="0">
              <a:buNone/>
            </a:pPr>
            <a:r>
              <a:rPr lang="en-US" sz="3500" dirty="0">
                <a:solidFill>
                  <a:schemeClr val="tx1"/>
                </a:solidFill>
                <a:latin typeface="+mj-lt"/>
              </a:rPr>
              <a:t>Generative Adversarial Networks, GANs</a:t>
            </a:r>
          </a:p>
        </p:txBody>
      </p:sp>
      <p:sp>
        <p:nvSpPr>
          <p:cNvPr id="7" name="Subtitle 3"/>
          <p:cNvSpPr>
            <a:spLocks noGrp="1"/>
          </p:cNvSpPr>
          <p:nvPr>
            <p:ph type="subTitle" idx="1"/>
          </p:nvPr>
        </p:nvSpPr>
        <p:spPr>
          <a:xfrm>
            <a:off x="193270" y="5132437"/>
            <a:ext cx="11998729" cy="1725563"/>
          </a:xfrm>
        </p:spPr>
        <p:txBody>
          <a:bodyPr>
            <a:normAutofit/>
          </a:bodyPr>
          <a:lstStyle/>
          <a:p>
            <a:r>
              <a:rPr lang="en-US" dirty="0"/>
              <a:t>Steve Elston</a:t>
            </a:r>
          </a:p>
          <a:p>
            <a:endParaRPr lang="en-US" dirty="0"/>
          </a:p>
        </p:txBody>
      </p:sp>
      <p:pic>
        <p:nvPicPr>
          <p:cNvPr id="4" name="Picture 3">
            <a:extLst>
              <a:ext uri="{FF2B5EF4-FFF2-40B4-BE49-F238E27FC236}">
                <a16:creationId xmlns:a16="http://schemas.microsoft.com/office/drawing/2014/main" id="{BA2ACDB9-5DD8-4306-9047-37A6AED1B08C}"/>
              </a:ext>
            </a:extLst>
          </p:cNvPr>
          <p:cNvPicPr>
            <a:picLocks noChangeAspect="1"/>
          </p:cNvPicPr>
          <p:nvPr/>
        </p:nvPicPr>
        <p:blipFill>
          <a:blip r:embed="rId3"/>
          <a:stretch>
            <a:fillRect/>
          </a:stretch>
        </p:blipFill>
        <p:spPr>
          <a:xfrm>
            <a:off x="2320128" y="773392"/>
            <a:ext cx="6393643" cy="1485524"/>
          </a:xfrm>
          <a:prstGeom prst="rect">
            <a:avLst/>
          </a:prstGeom>
        </p:spPr>
      </p:pic>
      <p:sp>
        <p:nvSpPr>
          <p:cNvPr id="6" name="TextBox 5">
            <a:extLst>
              <a:ext uri="{FF2B5EF4-FFF2-40B4-BE49-F238E27FC236}">
                <a16:creationId xmlns:a16="http://schemas.microsoft.com/office/drawing/2014/main" id="{8BA4984B-E092-1AB9-FD9E-8FF79DDCB5A3}"/>
              </a:ext>
            </a:extLst>
          </p:cNvPr>
          <p:cNvSpPr txBox="1"/>
          <p:nvPr/>
        </p:nvSpPr>
        <p:spPr>
          <a:xfrm>
            <a:off x="1324484" y="6534531"/>
            <a:ext cx="7315212"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Copyright 2019, 2022 Stephen F Elston. All rights reserved</a:t>
            </a:r>
            <a:r>
              <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pic>
        <p:nvPicPr>
          <p:cNvPr id="8" name="Picture 2">
            <a:extLst>
              <a:ext uri="{FF2B5EF4-FFF2-40B4-BE49-F238E27FC236}">
                <a16:creationId xmlns:a16="http://schemas.microsoft.com/office/drawing/2014/main" id="{639CF011-07F1-B888-AF88-6649D1BCF73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75888" y="4474739"/>
            <a:ext cx="3574892" cy="23832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5093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A bit of game theory</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9"/>
            <a:ext cx="10515600" cy="5593468"/>
          </a:xfrm>
        </p:spPr>
        <p:txBody>
          <a:bodyPr/>
          <a:lstStyle/>
          <a:p>
            <a:pPr marL="0" indent="0">
              <a:buNone/>
            </a:pPr>
            <a:r>
              <a:rPr lang="en-US" dirty="0"/>
              <a:t>The generator and discriminator engage in a </a:t>
            </a:r>
            <a:r>
              <a:rPr lang="en-US" b="1" dirty="0"/>
              <a:t>two player non-cooperative zero sum game  </a:t>
            </a:r>
          </a:p>
          <a:p>
            <a:r>
              <a:rPr lang="en-US" dirty="0"/>
              <a:t>If the players continue to employ optimal strategies, the game eventually reaches a </a:t>
            </a:r>
            <a:r>
              <a:rPr lang="en-US" b="1" dirty="0"/>
              <a:t>Nash equilibrium </a:t>
            </a:r>
          </a:p>
          <a:p>
            <a:r>
              <a:rPr lang="en-US" dirty="0"/>
              <a:t>Intuitively, at Nash equilibrium, the players are deadlocked </a:t>
            </a:r>
          </a:p>
          <a:p>
            <a:pPr lvl="1"/>
            <a:r>
              <a:rPr lang="en-US" dirty="0"/>
              <a:t>A first player makes an optimal move to reduce costs</a:t>
            </a:r>
          </a:p>
          <a:p>
            <a:pPr lvl="1"/>
            <a:r>
              <a:rPr lang="en-US" dirty="0"/>
              <a:t>The other player to make an optimal counter move to reduce cost </a:t>
            </a:r>
          </a:p>
          <a:p>
            <a:pPr lvl="1"/>
            <a:r>
              <a:rPr lang="en-US" dirty="0"/>
              <a:t>Counter move increases cost of the first player</a:t>
            </a:r>
          </a:p>
          <a:p>
            <a:pPr lvl="1"/>
            <a:r>
              <a:rPr lang="en-US" dirty="0"/>
              <a:t>A subsequent optimal counter-counter move of first player increases cost of the second player</a:t>
            </a:r>
          </a:p>
          <a:p>
            <a:pPr lvl="1"/>
            <a:r>
              <a:rPr lang="en-US" dirty="0" err="1"/>
              <a:t>etc</a:t>
            </a:r>
            <a:r>
              <a:rPr lang="en-US" dirty="0"/>
              <a:t>…  </a:t>
            </a:r>
          </a:p>
        </p:txBody>
      </p:sp>
    </p:spTree>
    <p:extLst>
      <p:ext uri="{BB962C8B-B14F-4D97-AF65-F5344CB8AC3E}">
        <p14:creationId xmlns:p14="http://schemas.microsoft.com/office/powerpoint/2010/main" val="3163096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A bit of game theory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12196"/>
                <a:ext cx="10515600" cy="5845803"/>
              </a:xfrm>
            </p:spPr>
            <p:txBody>
              <a:bodyPr>
                <a:normAutofit fontScale="92500"/>
              </a:bodyPr>
              <a:lstStyle/>
              <a:p>
                <a:pPr marL="0" indent="0">
                  <a:buNone/>
                </a:pPr>
                <a:r>
                  <a:rPr lang="en-US" b="1" dirty="0"/>
                  <a:t>Nash equilibrium does not imply stability! </a:t>
                </a:r>
              </a:p>
              <a:p>
                <a:r>
                  <a:rPr lang="en-US" dirty="0"/>
                  <a:t>Consider a game where a first player can change a value, </a:t>
                </a:r>
                <a:r>
                  <a:rPr lang="en-US" i="1" dirty="0"/>
                  <a:t>x</a:t>
                </a:r>
                <a:r>
                  <a:rPr lang="en-US" dirty="0"/>
                  <a:t>, and the second player can change a value, </a:t>
                </a:r>
                <a:r>
                  <a:rPr lang="en-US" i="1" dirty="0"/>
                  <a:t>y</a:t>
                </a:r>
                <a:r>
                  <a:rPr lang="en-US" dirty="0"/>
                  <a:t>, with </a:t>
                </a:r>
                <a:r>
                  <a:rPr lang="en-US" b="1" dirty="0"/>
                  <a:t>cost functions </a:t>
                </a:r>
                <a:r>
                  <a:rPr lang="en-US" dirty="0"/>
                  <a:t>for each player: </a:t>
                </a: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1</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𝑥𝑦</m:t>
                      </m:r>
                    </m:oMath>
                  </m:oMathPara>
                </a14:m>
                <a:endParaRPr lang="en-US" b="0" dirty="0"/>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𝑠</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𝑦</m:t>
                          </m:r>
                        </m:e>
                      </m:d>
                      <m:r>
                        <a:rPr lang="en-US" b="0" i="1" smtClean="0">
                          <a:latin typeface="Cambria Math" panose="02040503050406030204" pitchFamily="18" charset="0"/>
                        </a:rPr>
                        <m:t>=</m:t>
                      </m:r>
                      <m:r>
                        <a:rPr lang="en-US" b="0" i="1" smtClean="0">
                          <a:latin typeface="Cambria Math" panose="02040503050406030204" pitchFamily="18" charset="0"/>
                        </a:rPr>
                        <m:t>𝑥𝑦</m:t>
                      </m:r>
                    </m:oMath>
                  </m:oMathPara>
                </a14:m>
                <a:endParaRPr lang="en-US" dirty="0"/>
              </a:p>
              <a:p>
                <a:endParaRPr lang="en-US" sz="1100" dirty="0"/>
              </a:p>
              <a:p>
                <a:r>
                  <a:rPr lang="en-US" dirty="0"/>
                  <a:t>This is a zero sum game:</a:t>
                </a:r>
                <a14:m>
                  <m:oMath xmlns:m="http://schemas.openxmlformats.org/officeDocument/2006/math">
                    <m:r>
                      <a:rPr lang="en-US" b="0" i="0" smtClean="0">
                        <a:latin typeface="Cambria Math" panose="02040503050406030204" pitchFamily="18" charset="0"/>
                      </a:rPr>
                      <m:t> </m:t>
                    </m:r>
                    <m:sSub>
                      <m:sSubPr>
                        <m:ctrlPr>
                          <a:rPr lang="en-US" i="1" smtClean="0">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𝑥</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b="0" i="1" smtClean="0">
                            <a:latin typeface="Cambria Math" panose="02040503050406030204" pitchFamily="18" charset="0"/>
                          </a:rPr>
                          <m:t>𝑦</m:t>
                        </m:r>
                      </m:e>
                    </m:d>
                    <m:r>
                      <a:rPr lang="en-US" i="1">
                        <a:latin typeface="Cambria Math" panose="02040503050406030204" pitchFamily="18" charset="0"/>
                      </a:rPr>
                      <m:t>=</m:t>
                    </m:r>
                    <m:r>
                      <a:rPr lang="en-US" b="0" i="1" smtClean="0">
                        <a:latin typeface="Cambria Math" panose="02040503050406030204" pitchFamily="18" charset="0"/>
                      </a:rPr>
                      <m:t>𝑥𝑦</m:t>
                    </m:r>
                    <m:r>
                      <a:rPr lang="en-US" i="1">
                        <a:latin typeface="Cambria Math" panose="02040503050406030204" pitchFamily="18" charset="0"/>
                      </a:rPr>
                      <m:t>−</m:t>
                    </m:r>
                    <m:r>
                      <a:rPr lang="en-US" i="1">
                        <a:latin typeface="Cambria Math" panose="02040503050406030204" pitchFamily="18" charset="0"/>
                      </a:rPr>
                      <m:t>𝑥𝑦</m:t>
                    </m:r>
                    <m:r>
                      <a:rPr lang="en-US" b="0" i="1" smtClean="0">
                        <a:latin typeface="Cambria Math" panose="02040503050406030204" pitchFamily="18" charset="0"/>
                      </a:rPr>
                      <m:t>=0</m:t>
                    </m:r>
                  </m:oMath>
                </a14:m>
                <a:endParaRPr lang="en-US" dirty="0"/>
              </a:p>
              <a:p>
                <a:r>
                  <a:rPr lang="en-US" dirty="0"/>
                  <a:t>The partial derivatives tell us the change in cost for moves by each player: </a:t>
                </a:r>
              </a:p>
              <a:p>
                <a:pPr marL="0" indent="0">
                  <a:buNone/>
                </a:pPr>
                <a:endParaRPr lang="en-US" sz="110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𝑥</m:t>
                              </m:r>
                            </m:e>
                          </m:d>
                        </m:num>
                        <m:den>
                          <m:r>
                            <a:rPr lang="en-US" i="1" smtClean="0">
                              <a:latin typeface="Cambria Math" panose="02040503050406030204" pitchFamily="18" charset="0"/>
                            </a:rPr>
                            <m:t>𝜕</m:t>
                          </m:r>
                          <m:r>
                            <a:rPr lang="en-US" i="1" smtClean="0">
                              <a:latin typeface="Cambria Math" panose="02040503050406030204" pitchFamily="18" charset="0"/>
                            </a:rPr>
                            <m:t>𝑥</m:t>
                          </m:r>
                        </m:den>
                      </m:f>
                      <m:r>
                        <a:rPr lang="en-US" b="0" i="1" smtClean="0">
                          <a:latin typeface="Cambria Math" panose="02040503050406030204" pitchFamily="18" charset="0"/>
                        </a:rPr>
                        <m:t>=−</m:t>
                      </m:r>
                      <m:r>
                        <a:rPr lang="en-US" b="0" i="1" smtClean="0">
                          <a:latin typeface="Cambria Math" panose="02040503050406030204" pitchFamily="18" charset="0"/>
                        </a:rPr>
                        <m:t>𝑦</m:t>
                      </m:r>
                    </m:oMath>
                  </m:oMathPara>
                </a14:m>
                <a:endParaRPr lang="en-US" dirty="0"/>
              </a:p>
              <a:p>
                <a:pPr marL="0" indent="0">
                  <a:buNone/>
                </a:pPr>
                <a:endParaRPr lang="en-US" sz="1000" dirty="0"/>
              </a:p>
              <a:p>
                <a:pPr marL="0" indent="0">
                  <a:buNone/>
                </a:pPr>
                <a14:m>
                  <m:oMathPara xmlns:m="http://schemas.openxmlformats.org/officeDocument/2006/math">
                    <m:oMathParaPr>
                      <m:jc m:val="centerGroup"/>
                    </m:oMathParaPr>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b="0" i="1" smtClean="0">
                                  <a:latin typeface="Cambria Math" panose="02040503050406030204" pitchFamily="18" charset="0"/>
                                </a:rPr>
                                <m:t>𝑦</m:t>
                              </m:r>
                            </m:e>
                          </m:d>
                        </m:num>
                        <m:den>
                          <m:r>
                            <a:rPr lang="en-US" i="1">
                              <a:latin typeface="Cambria Math" panose="02040503050406030204" pitchFamily="18" charset="0"/>
                            </a:rPr>
                            <m:t>𝜕</m:t>
                          </m:r>
                          <m:r>
                            <a:rPr lang="en-US" b="0" i="1" smtClean="0">
                              <a:latin typeface="Cambria Math" panose="02040503050406030204" pitchFamily="18" charset="0"/>
                            </a:rPr>
                            <m:t>𝑦</m:t>
                          </m:r>
                        </m:den>
                      </m:f>
                      <m:r>
                        <a:rPr lang="en-US" i="1">
                          <a:latin typeface="Cambria Math" panose="02040503050406030204" pitchFamily="18" charset="0"/>
                        </a:rPr>
                        <m:t>=</m:t>
                      </m:r>
                      <m:r>
                        <a:rPr lang="en-US" b="0" i="1" smtClean="0">
                          <a:latin typeface="Cambria Math" panose="02040503050406030204" pitchFamily="18" charset="0"/>
                        </a:rPr>
                        <m:t>𝑥</m:t>
                      </m:r>
                    </m:oMath>
                  </m:oMathPara>
                </a14:m>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012196"/>
                <a:ext cx="10515600" cy="5845803"/>
              </a:xfrm>
              <a:blipFill>
                <a:blip r:embed="rId2"/>
                <a:stretch>
                  <a:fillRect l="-1043" t="-1564" r="-696"/>
                </a:stretch>
              </a:blipFill>
            </p:spPr>
            <p:txBody>
              <a:bodyPr/>
              <a:lstStyle/>
              <a:p>
                <a:r>
                  <a:rPr lang="en-US">
                    <a:noFill/>
                  </a:rPr>
                  <a:t> </a:t>
                </a:r>
              </a:p>
            </p:txBody>
          </p:sp>
        </mc:Fallback>
      </mc:AlternateContent>
    </p:spTree>
    <p:extLst>
      <p:ext uri="{BB962C8B-B14F-4D97-AF65-F5344CB8AC3E}">
        <p14:creationId xmlns:p14="http://schemas.microsoft.com/office/powerpoint/2010/main" val="4027583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A bit of game theory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12196"/>
                <a:ext cx="10515600" cy="5845803"/>
              </a:xfrm>
            </p:spPr>
            <p:txBody>
              <a:bodyPr>
                <a:normAutofit/>
              </a:bodyPr>
              <a:lstStyle/>
              <a:p>
                <a:pPr marL="0" indent="0">
                  <a:buNone/>
                </a:pPr>
                <a:r>
                  <a:rPr lang="en-US" b="1" dirty="0"/>
                  <a:t>Nash equilibrium does not imply stability! </a:t>
                </a:r>
              </a:p>
              <a:p>
                <a:r>
                  <a:rPr lang="en-US" dirty="0"/>
                  <a:t>Consider a game with </a:t>
                </a:r>
                <a:r>
                  <a:rPr lang="en-US" b="1" dirty="0"/>
                  <a:t>cost functions </a:t>
                </a:r>
                <a:r>
                  <a:rPr lang="en-US" dirty="0"/>
                  <a:t>for each player: </a:t>
                </a: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1</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𝑥𝑦</m:t>
                      </m:r>
                    </m:oMath>
                  </m:oMathPara>
                </a14:m>
                <a:endParaRPr lang="en-US" b="0" dirty="0"/>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𝑠</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𝑦</m:t>
                          </m:r>
                        </m:e>
                      </m:d>
                      <m:r>
                        <a:rPr lang="en-US" b="0" i="1" smtClean="0">
                          <a:latin typeface="Cambria Math" panose="02040503050406030204" pitchFamily="18" charset="0"/>
                        </a:rPr>
                        <m:t>=</m:t>
                      </m:r>
                      <m:r>
                        <a:rPr lang="en-US" b="0" i="1" smtClean="0">
                          <a:latin typeface="Cambria Math" panose="02040503050406030204" pitchFamily="18" charset="0"/>
                        </a:rPr>
                        <m:t>𝑥𝑦</m:t>
                      </m:r>
                    </m:oMath>
                  </m:oMathPara>
                </a14:m>
                <a:endParaRPr lang="en-US" dirty="0"/>
              </a:p>
              <a:p>
                <a:r>
                  <a:rPr lang="en-US" dirty="0"/>
                  <a:t>At Nash equilibrium the costs to the players are not stable with time:</a:t>
                </a:r>
              </a:p>
              <a:p>
                <a:endParaRPr lang="en-US" dirty="0"/>
              </a:p>
              <a:p>
                <a:endParaRPr lang="en-US" dirty="0"/>
              </a:p>
              <a:p>
                <a:endParaRPr lang="en-US" dirty="0"/>
              </a:p>
              <a:p>
                <a:endParaRPr lang="en-US" dirty="0"/>
              </a:p>
              <a:p>
                <a:pPr marL="0" indent="0">
                  <a:buNone/>
                </a:pPr>
                <a:endParaRPr lang="en-US" dirty="0"/>
              </a:p>
              <a:p>
                <a:r>
                  <a:rPr lang="en-US" dirty="0"/>
                  <a:t>Cost for each player grows without bounds! </a:t>
                </a:r>
              </a:p>
              <a:p>
                <a:pPr marL="0" indent="0">
                  <a:buNone/>
                </a:pPr>
                <a:endParaRPr lang="en-US" i="1" dirty="0">
                  <a:latin typeface="Cambria Math" panose="02040503050406030204" pitchFamily="18" charset="0"/>
                </a:endParaRPr>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012196"/>
                <a:ext cx="10515600" cy="5845803"/>
              </a:xfrm>
              <a:blipFill>
                <a:blip r:embed="rId2"/>
                <a:stretch>
                  <a:fillRect l="-1159" t="-1668"/>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26130254-D59C-D573-39C9-EC4D18A0CB52}"/>
              </a:ext>
            </a:extLst>
          </p:cNvPr>
          <p:cNvPicPr>
            <a:picLocks noChangeAspect="1"/>
          </p:cNvPicPr>
          <p:nvPr/>
        </p:nvPicPr>
        <p:blipFill>
          <a:blip r:embed="rId3"/>
          <a:stretch>
            <a:fillRect/>
          </a:stretch>
        </p:blipFill>
        <p:spPr>
          <a:xfrm>
            <a:off x="2394961" y="3172120"/>
            <a:ext cx="5431060" cy="2745762"/>
          </a:xfrm>
          <a:prstGeom prst="rect">
            <a:avLst/>
          </a:prstGeom>
        </p:spPr>
      </p:pic>
    </p:spTree>
    <p:extLst>
      <p:ext uri="{BB962C8B-B14F-4D97-AF65-F5344CB8AC3E}">
        <p14:creationId xmlns:p14="http://schemas.microsoft.com/office/powerpoint/2010/main" val="1511220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Game theory and GAN training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9"/>
                <a:ext cx="10515600" cy="5593468"/>
              </a:xfrm>
            </p:spPr>
            <p:txBody>
              <a:bodyPr>
                <a:normAutofit/>
              </a:bodyPr>
              <a:lstStyle/>
              <a:p>
                <a:pPr marL="0" indent="0">
                  <a:buNone/>
                </a:pPr>
                <a:r>
                  <a:rPr lang="en-US" dirty="0"/>
                  <a:t>The generator and discriminator engage in a </a:t>
                </a:r>
                <a:r>
                  <a:rPr lang="en-US" b="1" dirty="0"/>
                  <a:t>two player non-cooperative zero sum game  </a:t>
                </a:r>
              </a:p>
              <a:p>
                <a:r>
                  <a:rPr lang="en-US" dirty="0"/>
                  <a:t>If the cost the the discriminator is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𝐽</m:t>
                        </m:r>
                      </m:e>
                      <m:sup>
                        <m:r>
                          <a:rPr lang="en-US" b="0" i="1" smtClean="0">
                            <a:latin typeface="Cambria Math" panose="02040503050406030204" pitchFamily="18" charset="0"/>
                          </a:rPr>
                          <m:t>(</m:t>
                        </m:r>
                        <m:r>
                          <a:rPr lang="en-US" b="0" i="1" smtClean="0">
                            <a:latin typeface="Cambria Math" panose="02040503050406030204" pitchFamily="18" charset="0"/>
                          </a:rPr>
                          <m:t>𝐷</m:t>
                        </m:r>
                        <m:r>
                          <a:rPr lang="en-US" b="0" i="1" smtClean="0">
                            <a:latin typeface="Cambria Math" panose="02040503050406030204" pitchFamily="18" charset="0"/>
                          </a:rPr>
                          <m:t>)</m:t>
                        </m:r>
                      </m:sup>
                    </m:sSup>
                  </m:oMath>
                </a14:m>
                <a:r>
                  <a:rPr lang="en-US" dirty="0"/>
                  <a:t> and the cost to the generator is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𝐽</m:t>
                        </m:r>
                      </m:e>
                      <m:sup>
                        <m:r>
                          <a:rPr lang="en-US" b="0" i="1" smtClean="0">
                            <a:latin typeface="Cambria Math" panose="02040503050406030204" pitchFamily="18" charset="0"/>
                          </a:rPr>
                          <m:t>(</m:t>
                        </m:r>
                        <m:r>
                          <a:rPr lang="en-US" b="0" i="1" smtClean="0">
                            <a:latin typeface="Cambria Math" panose="02040503050406030204" pitchFamily="18" charset="0"/>
                          </a:rPr>
                          <m:t>𝐺</m:t>
                        </m:r>
                        <m:r>
                          <a:rPr lang="en-US" b="0" i="1" smtClean="0">
                            <a:latin typeface="Cambria Math" panose="02040503050406030204" pitchFamily="18" charset="0"/>
                          </a:rPr>
                          <m:t>)</m:t>
                        </m:r>
                      </m:sup>
                    </m:sSup>
                  </m:oMath>
                </a14:m>
                <a:r>
                  <a:rPr lang="en-US" dirty="0"/>
                  <a:t>, then: </a:t>
                </a:r>
              </a:p>
              <a:p>
                <a:pPr marL="0" indent="0">
                  <a:buNone/>
                </a:pPr>
                <a14:m>
                  <m:oMathPara xmlns:m="http://schemas.openxmlformats.org/officeDocument/2006/math">
                    <m:oMathParaPr>
                      <m:jc m:val="centerGroup"/>
                    </m:oMathParaPr>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𝐽</m:t>
                          </m:r>
                        </m:e>
                        <m:sup>
                          <m:r>
                            <a:rPr lang="en-US" i="1">
                              <a:latin typeface="Cambria Math" panose="02040503050406030204" pitchFamily="18" charset="0"/>
                            </a:rPr>
                            <m:t>(</m:t>
                          </m:r>
                          <m:r>
                            <a:rPr lang="en-US" i="1">
                              <a:latin typeface="Cambria Math" panose="02040503050406030204" pitchFamily="18" charset="0"/>
                            </a:rPr>
                            <m:t>𝐷</m:t>
                          </m:r>
                          <m:r>
                            <a:rPr lang="en-US" i="1">
                              <a:latin typeface="Cambria Math" panose="02040503050406030204" pitchFamily="18" charset="0"/>
                            </a:rPr>
                            <m:t>)</m:t>
                          </m:r>
                        </m:sup>
                      </m:sSup>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𝐽</m:t>
                          </m:r>
                        </m:e>
                        <m:sup>
                          <m:r>
                            <a:rPr lang="en-US" i="1">
                              <a:latin typeface="Cambria Math" panose="02040503050406030204" pitchFamily="18" charset="0"/>
                            </a:rPr>
                            <m:t>(</m:t>
                          </m:r>
                          <m:r>
                            <a:rPr lang="en-US" i="1">
                              <a:latin typeface="Cambria Math" panose="02040503050406030204" pitchFamily="18" charset="0"/>
                            </a:rPr>
                            <m:t>𝐺</m:t>
                          </m:r>
                          <m:r>
                            <a:rPr lang="en-US" i="1">
                              <a:latin typeface="Cambria Math" panose="02040503050406030204" pitchFamily="18" charset="0"/>
                            </a:rPr>
                            <m:t>)</m:t>
                          </m:r>
                        </m:sup>
                      </m:sSup>
                    </m:oMath>
                  </m:oMathPara>
                </a14:m>
                <a:endParaRPr lang="en-US" dirty="0"/>
              </a:p>
              <a:p>
                <a:r>
                  <a:rPr lang="en-US" dirty="0"/>
                  <a:t>Define the value function given parameter vectors for the discriminator,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rPr>
                          <m:t>𝐷</m:t>
                        </m:r>
                      </m:sub>
                    </m:sSub>
                  </m:oMath>
                </a14:m>
                <a:r>
                  <a:rPr lang="en-US" dirty="0"/>
                  <a:t>, and generator,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ea typeface="Cambria Math" panose="02040503050406030204" pitchFamily="18" charset="0"/>
                          </a:rPr>
                          <m:t>𝐺</m:t>
                        </m:r>
                      </m:sub>
                    </m:sSub>
                  </m:oMath>
                </a14:m>
                <a:r>
                  <a:rPr lang="en-US" dirty="0"/>
                  <a:t>: </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rPr>
                                <m:t>𝐷</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𝐺</m:t>
                              </m:r>
                            </m:sub>
                          </m:sSub>
                        </m:e>
                      </m:d>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𝐽</m:t>
                          </m:r>
                        </m:e>
                        <m:sup>
                          <m:d>
                            <m:dPr>
                              <m:ctrlPr>
                                <a:rPr lang="en-US" i="1">
                                  <a:latin typeface="Cambria Math" panose="02040503050406030204" pitchFamily="18" charset="0"/>
                                </a:rPr>
                              </m:ctrlPr>
                            </m:dPr>
                            <m:e>
                              <m:r>
                                <a:rPr lang="en-US" i="1">
                                  <a:latin typeface="Cambria Math" panose="02040503050406030204" pitchFamily="18" charset="0"/>
                                </a:rPr>
                                <m:t>𝐷</m:t>
                              </m:r>
                            </m:e>
                          </m:d>
                        </m:sup>
                      </m:sSup>
                      <m:d>
                        <m:dPr>
                          <m:ctrlPr>
                            <a:rPr lang="en-US"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rPr>
                                <m:t>𝐷</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𝐺</m:t>
                              </m:r>
                            </m:sub>
                          </m:sSub>
                        </m:e>
                      </m:d>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𝐽</m:t>
                          </m:r>
                        </m:e>
                        <m:sup>
                          <m:d>
                            <m:dPr>
                              <m:ctrlPr>
                                <a:rPr lang="en-US" i="1">
                                  <a:latin typeface="Cambria Math" panose="02040503050406030204" pitchFamily="18" charset="0"/>
                                </a:rPr>
                              </m:ctrlPr>
                            </m:dPr>
                            <m:e>
                              <m:r>
                                <a:rPr lang="en-US" b="0" i="1" smtClean="0">
                                  <a:latin typeface="Cambria Math" panose="02040503050406030204" pitchFamily="18" charset="0"/>
                                </a:rPr>
                                <m:t>𝐺</m:t>
                              </m:r>
                            </m:e>
                          </m:d>
                        </m:sup>
                      </m:sSup>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rPr>
                                <m:t>𝐷</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𝐺</m:t>
                              </m:r>
                            </m:sub>
                          </m:sSub>
                        </m:e>
                      </m:d>
                    </m:oMath>
                  </m:oMathPara>
                </a14:m>
                <a:endParaRPr lang="en-US" dirty="0"/>
              </a:p>
              <a:p>
                <a:r>
                  <a:rPr lang="en-US" dirty="0"/>
                  <a:t>The equilibrium, the solution minimizes </a:t>
                </a:r>
                <a14:m>
                  <m:oMath xmlns:m="http://schemas.openxmlformats.org/officeDocument/2006/math">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rPr>
                              <m:t>𝐷</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𝐺</m:t>
                            </m:r>
                          </m:sub>
                        </m:sSub>
                      </m:e>
                    </m:d>
                  </m:oMath>
                </a14:m>
                <a:r>
                  <a:rPr lang="en-US" dirty="0"/>
                  <a:t> with respect to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𝐽</m:t>
                        </m:r>
                      </m:e>
                      <m:sup>
                        <m:d>
                          <m:dPr>
                            <m:ctrlPr>
                              <a:rPr lang="en-US" i="1">
                                <a:latin typeface="Cambria Math" panose="02040503050406030204" pitchFamily="18" charset="0"/>
                              </a:rPr>
                            </m:ctrlPr>
                          </m:dPr>
                          <m:e>
                            <m:r>
                              <a:rPr lang="en-US" b="0" i="1" smtClean="0">
                                <a:latin typeface="Cambria Math" panose="02040503050406030204" pitchFamily="18" charset="0"/>
                              </a:rPr>
                              <m:t>𝐺</m:t>
                            </m:r>
                          </m:e>
                        </m:d>
                      </m:sup>
                    </m:sSup>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rPr>
                              <m:t>𝐷</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𝐺</m:t>
                            </m:r>
                          </m:sub>
                        </m:sSub>
                      </m:e>
                    </m:d>
                  </m:oMath>
                </a14:m>
                <a:r>
                  <a:rPr lang="en-US" dirty="0"/>
                  <a:t>, and maximizes with respect to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𝐽</m:t>
                        </m:r>
                      </m:e>
                      <m:sup>
                        <m:d>
                          <m:dPr>
                            <m:ctrlPr>
                              <a:rPr lang="en-US" i="1">
                                <a:latin typeface="Cambria Math" panose="02040503050406030204" pitchFamily="18" charset="0"/>
                              </a:rPr>
                            </m:ctrlPr>
                          </m:dPr>
                          <m:e>
                            <m:r>
                              <a:rPr lang="en-US" i="1">
                                <a:latin typeface="Cambria Math" panose="02040503050406030204" pitchFamily="18" charset="0"/>
                              </a:rPr>
                              <m:t>𝐷</m:t>
                            </m:r>
                          </m:e>
                        </m:d>
                      </m:sup>
                    </m:sSup>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rPr>
                              <m:t>𝐷</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𝐺</m:t>
                            </m:r>
                          </m:sub>
                        </m:sSub>
                      </m:e>
                    </m:d>
                  </m:oMath>
                </a14:m>
                <a:r>
                  <a:rPr lang="en-US" dirty="0"/>
                  <a:t>:  </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9"/>
                <a:ext cx="10515600" cy="5593468"/>
              </a:xfrm>
              <a:blipFill>
                <a:blip r:embed="rId2"/>
                <a:stretch>
                  <a:fillRect l="-1159" t="-1743" r="-1971"/>
                </a:stretch>
              </a:blipFill>
            </p:spPr>
            <p:txBody>
              <a:bodyPr/>
              <a:lstStyle/>
              <a:p>
                <a:r>
                  <a:rPr lang="en-US">
                    <a:noFill/>
                  </a:rPr>
                  <a:t> </a:t>
                </a:r>
              </a:p>
            </p:txBody>
          </p:sp>
        </mc:Fallback>
      </mc:AlternateContent>
    </p:spTree>
    <p:extLst>
      <p:ext uri="{BB962C8B-B14F-4D97-AF65-F5344CB8AC3E}">
        <p14:creationId xmlns:p14="http://schemas.microsoft.com/office/powerpoint/2010/main" val="1938318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Game theory and GAN training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0" y="1124339"/>
                <a:ext cx="10992391" cy="5593468"/>
              </a:xfrm>
            </p:spPr>
            <p:txBody>
              <a:bodyPr>
                <a:normAutofit fontScale="85000" lnSpcReduction="10000"/>
              </a:bodyPr>
              <a:lstStyle/>
              <a:p>
                <a:pPr marL="0" indent="0">
                  <a:buNone/>
                </a:pPr>
                <a:r>
                  <a:rPr lang="en-US" dirty="0"/>
                  <a:t>The generator and discriminator engage in a </a:t>
                </a:r>
                <a:r>
                  <a:rPr lang="en-US" b="1" dirty="0"/>
                  <a:t>two player non-cooperative zero sum game  </a:t>
                </a:r>
              </a:p>
              <a:p>
                <a:r>
                  <a:rPr lang="en-US" dirty="0"/>
                  <a:t>Define the value function given parameter vectors for the discriminator,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rPr>
                          <m:t>𝐷</m:t>
                        </m:r>
                      </m:sub>
                    </m:sSub>
                  </m:oMath>
                </a14:m>
                <a:r>
                  <a:rPr lang="en-US" dirty="0"/>
                  <a:t>, and generator,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ea typeface="Cambria Math" panose="02040503050406030204" pitchFamily="18" charset="0"/>
                          </a:rPr>
                          <m:t>𝐺</m:t>
                        </m:r>
                      </m:sub>
                    </m:sSub>
                  </m:oMath>
                </a14:m>
                <a:r>
                  <a:rPr lang="en-US" dirty="0"/>
                  <a:t>: </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rPr>
                                <m:t>𝐷</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𝐺</m:t>
                              </m:r>
                            </m:sub>
                          </m:sSub>
                        </m:e>
                      </m:d>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𝐽</m:t>
                          </m:r>
                        </m:e>
                        <m:sup>
                          <m:d>
                            <m:dPr>
                              <m:ctrlPr>
                                <a:rPr lang="en-US" i="1">
                                  <a:latin typeface="Cambria Math" panose="02040503050406030204" pitchFamily="18" charset="0"/>
                                </a:rPr>
                              </m:ctrlPr>
                            </m:dPr>
                            <m:e>
                              <m:r>
                                <a:rPr lang="en-US" i="1">
                                  <a:latin typeface="Cambria Math" panose="02040503050406030204" pitchFamily="18" charset="0"/>
                                </a:rPr>
                                <m:t>𝐷</m:t>
                              </m:r>
                            </m:e>
                          </m:d>
                        </m:sup>
                      </m:sSup>
                      <m:d>
                        <m:dPr>
                          <m:ctrlPr>
                            <a:rPr lang="en-US"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rPr>
                                <m:t>𝐷</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𝐺</m:t>
                              </m:r>
                            </m:sub>
                          </m:sSub>
                        </m:e>
                      </m:d>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𝐽</m:t>
                          </m:r>
                        </m:e>
                        <m:sup>
                          <m:d>
                            <m:dPr>
                              <m:ctrlPr>
                                <a:rPr lang="en-US" i="1">
                                  <a:latin typeface="Cambria Math" panose="02040503050406030204" pitchFamily="18" charset="0"/>
                                </a:rPr>
                              </m:ctrlPr>
                            </m:dPr>
                            <m:e>
                              <m:r>
                                <a:rPr lang="en-US" b="0" i="1" smtClean="0">
                                  <a:latin typeface="Cambria Math" panose="02040503050406030204" pitchFamily="18" charset="0"/>
                                </a:rPr>
                                <m:t>𝐺</m:t>
                              </m:r>
                            </m:e>
                          </m:d>
                        </m:sup>
                      </m:sSup>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rPr>
                                <m:t>𝐷</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𝐺</m:t>
                              </m:r>
                            </m:sub>
                          </m:sSub>
                        </m:e>
                      </m:d>
                    </m:oMath>
                  </m:oMathPara>
                </a14:m>
                <a:endParaRPr lang="en-US" dirty="0"/>
              </a:p>
              <a:p>
                <a:r>
                  <a:rPr lang="en-US" dirty="0"/>
                  <a:t>The equilibrium, the solution minimizes </a:t>
                </a:r>
                <a14:m>
                  <m:oMath xmlns:m="http://schemas.openxmlformats.org/officeDocument/2006/math">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rPr>
                              <m:t>𝐷</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𝐺</m:t>
                            </m:r>
                          </m:sub>
                        </m:sSub>
                      </m:e>
                    </m:d>
                  </m:oMath>
                </a14:m>
                <a:r>
                  <a:rPr lang="en-US" dirty="0"/>
                  <a:t> with respect to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𝐽</m:t>
                        </m:r>
                      </m:e>
                      <m:sup>
                        <m:d>
                          <m:dPr>
                            <m:ctrlPr>
                              <a:rPr lang="en-US" i="1">
                                <a:latin typeface="Cambria Math" panose="02040503050406030204" pitchFamily="18" charset="0"/>
                              </a:rPr>
                            </m:ctrlPr>
                          </m:dPr>
                          <m:e>
                            <m:r>
                              <a:rPr lang="en-US" b="0" i="1" smtClean="0">
                                <a:latin typeface="Cambria Math" panose="02040503050406030204" pitchFamily="18" charset="0"/>
                              </a:rPr>
                              <m:t>𝐺</m:t>
                            </m:r>
                          </m:e>
                        </m:d>
                      </m:sup>
                    </m:sSup>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rPr>
                              <m:t>𝐷</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𝐺</m:t>
                            </m:r>
                          </m:sub>
                        </m:sSub>
                      </m:e>
                    </m:d>
                  </m:oMath>
                </a14:m>
                <a:r>
                  <a:rPr lang="en-US" dirty="0"/>
                  <a:t>, and maximizes with respect to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𝐽</m:t>
                        </m:r>
                      </m:e>
                      <m:sup>
                        <m:d>
                          <m:dPr>
                            <m:ctrlPr>
                              <a:rPr lang="en-US" i="1">
                                <a:latin typeface="Cambria Math" panose="02040503050406030204" pitchFamily="18" charset="0"/>
                              </a:rPr>
                            </m:ctrlPr>
                          </m:dPr>
                          <m:e>
                            <m:r>
                              <a:rPr lang="en-US" i="1">
                                <a:latin typeface="Cambria Math" panose="02040503050406030204" pitchFamily="18" charset="0"/>
                              </a:rPr>
                              <m:t>𝐷</m:t>
                            </m:r>
                          </m:e>
                        </m:d>
                      </m:sup>
                    </m:sSup>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rPr>
                              <m:t>𝐷</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𝐺</m:t>
                            </m:r>
                          </m:sub>
                        </m:sSub>
                      </m:e>
                    </m:d>
                  </m:oMath>
                </a14:m>
                <a:endParaRPr lang="en-US" dirty="0"/>
              </a:p>
              <a:p>
                <a:r>
                  <a:rPr lang="en-US" dirty="0"/>
                  <a:t>We write this relationships with using expectations with respect to the probability distributions of the real data,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𝑝</m:t>
                        </m:r>
                      </m:e>
                      <m:sub>
                        <m:r>
                          <a:rPr lang="en-US" i="1">
                            <a:latin typeface="Cambria Math" panose="02040503050406030204" pitchFamily="18" charset="0"/>
                            <a:ea typeface="Cambria Math" panose="02040503050406030204" pitchFamily="18" charset="0"/>
                          </a:rPr>
                          <m:t>𝑟</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oMath>
                </a14:m>
                <a:r>
                  <a:rPr lang="en-US" dirty="0"/>
                  <a:t>, and the generated data,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𝑝</m:t>
                        </m:r>
                      </m:e>
                      <m:sub>
                        <m:r>
                          <a:rPr lang="en-US" i="1">
                            <a:latin typeface="Cambria Math" panose="02040503050406030204" pitchFamily="18" charset="0"/>
                            <a:ea typeface="Cambria Math" panose="02040503050406030204" pitchFamily="18" charset="0"/>
                          </a:rPr>
                          <m:t>𝑔</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𝑧</m:t>
                    </m:r>
                    <m:r>
                      <a:rPr lang="en-US" i="1">
                        <a:latin typeface="Cambria Math" panose="02040503050406030204" pitchFamily="18" charset="0"/>
                        <a:ea typeface="Cambria Math" panose="02040503050406030204" pitchFamily="18" charset="0"/>
                      </a:rPr>
                      <m:t>)</m:t>
                    </m:r>
                  </m:oMath>
                </a14:m>
                <a:r>
                  <a:rPr lang="en-US" dirty="0"/>
                  <a:t>, where </a:t>
                </a:r>
                <a:r>
                  <a:rPr lang="en-US" i="1" dirty="0"/>
                  <a:t>z</a:t>
                </a:r>
                <a:r>
                  <a:rPr lang="en-US" dirty="0"/>
                  <a:t> is a random noise variable:</a:t>
                </a:r>
              </a:p>
              <a:p>
                <a:pPr marL="0" indent="0">
                  <a:buNone/>
                </a:pPr>
                <a:r>
                  <a:rPr lang="en-US" sz="1100" dirty="0"/>
                  <a:t>, </a:t>
                </a:r>
              </a:p>
              <a:p>
                <a:pPr marL="0" indent="0">
                  <a:buNone/>
                </a:pPr>
                <a14:m>
                  <m:oMathPara xmlns:m="http://schemas.openxmlformats.org/officeDocument/2006/math">
                    <m:oMathParaPr>
                      <m:jc m:val="centerGroup"/>
                    </m:oMathParaPr>
                    <m:oMath xmlns:m="http://schemas.openxmlformats.org/officeDocument/2006/math">
                      <m:func>
                        <m:funcPr>
                          <m:ctrlPr>
                            <a:rPr lang="en-US" i="1" smtClean="0">
                              <a:latin typeface="Cambria Math" panose="02040503050406030204" pitchFamily="18" charset="0"/>
                            </a:rPr>
                          </m:ctrlPr>
                        </m:funcPr>
                        <m:fName>
                          <m:limLow>
                            <m:limLowPr>
                              <m:ctrlPr>
                                <a:rPr lang="en-US" i="1" smtClean="0">
                                  <a:latin typeface="Cambria Math" panose="02040503050406030204" pitchFamily="18" charset="0"/>
                                </a:rPr>
                              </m:ctrlPr>
                            </m:limLowPr>
                            <m:e>
                              <m:r>
                                <m:rPr>
                                  <m:sty m:val="p"/>
                                </m:rPr>
                                <a:rPr lang="en-US" i="0" smtClean="0">
                                  <a:latin typeface="Cambria Math" panose="02040503050406030204" pitchFamily="18" charset="0"/>
                                </a:rPr>
                                <m:t>min</m:t>
                              </m:r>
                            </m:e>
                            <m:lim>
                              <m:r>
                                <a:rPr lang="en-US" b="0" i="1" smtClean="0">
                                  <a:latin typeface="Cambria Math" panose="02040503050406030204" pitchFamily="18" charset="0"/>
                                </a:rPr>
                                <m:t>𝐺</m:t>
                              </m:r>
                            </m:lim>
                          </m:limLow>
                        </m:fName>
                        <m:e>
                          <m:func>
                            <m:funcPr>
                              <m:ctrlPr>
                                <a:rPr lang="en-US" i="1" smtClean="0">
                                  <a:latin typeface="Cambria Math" panose="02040503050406030204" pitchFamily="18" charset="0"/>
                                </a:rPr>
                              </m:ctrlPr>
                            </m:funcPr>
                            <m:fName>
                              <m:limLow>
                                <m:limLowPr>
                                  <m:ctrlPr>
                                    <a:rPr lang="en-US" i="1" smtClean="0">
                                      <a:latin typeface="Cambria Math" panose="02040503050406030204" pitchFamily="18" charset="0"/>
                                    </a:rPr>
                                  </m:ctrlPr>
                                </m:limLowPr>
                                <m:e>
                                  <m:r>
                                    <m:rPr>
                                      <m:sty m:val="p"/>
                                    </m:rPr>
                                    <a:rPr lang="en-US" i="0" smtClean="0">
                                      <a:latin typeface="Cambria Math" panose="02040503050406030204" pitchFamily="18" charset="0"/>
                                    </a:rPr>
                                    <m:t>max</m:t>
                                  </m:r>
                                </m:e>
                                <m:lim>
                                  <m:r>
                                    <a:rPr lang="en-US" b="0" i="1" smtClean="0">
                                      <a:latin typeface="Cambria Math" panose="02040503050406030204" pitchFamily="18" charset="0"/>
                                    </a:rPr>
                                    <m:t>𝐷</m:t>
                                  </m:r>
                                </m:lim>
                              </m:limLow>
                            </m:fName>
                            <m:e>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rPr>
                                        <m:t>𝐷</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𝐺</m:t>
                                      </m:r>
                                    </m:sub>
                                  </m:sSub>
                                </m:e>
                              </m:d>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𝐸</m:t>
                                  </m:r>
                                </m:e>
                                <m:sub>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𝑝</m:t>
                                      </m:r>
                                    </m:e>
                                    <m:sub>
                                      <m:r>
                                        <a:rPr lang="en-US" b="0" i="1" smtClean="0">
                                          <a:latin typeface="Cambria Math" panose="02040503050406030204" pitchFamily="18" charset="0"/>
                                          <a:ea typeface="Cambria Math" panose="02040503050406030204" pitchFamily="18" charset="0"/>
                                        </a:rPr>
                                        <m:t>𝑟</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sub>
                              </m:sSub>
                              <m:d>
                                <m:dPr>
                                  <m:begChr m:val="["/>
                                  <m:endChr m:val="]"/>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𝑙𝑜𝑔</m:t>
                                  </m:r>
                                  <m:d>
                                    <m:dPr>
                                      <m:ctrlPr>
                                        <a:rPr lang="en-US" b="0" i="1" smtClean="0">
                                          <a:latin typeface="Cambria Math" panose="02040503050406030204" pitchFamily="18" charset="0"/>
                                          <a:ea typeface="Cambria Math" panose="02040503050406030204" pitchFamily="18" charset="0"/>
                                        </a:rPr>
                                      </m:ctrlPr>
                                    </m:d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𝐷</m:t>
                                          </m:r>
                                        </m:e>
                                        <m:sub>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ea typeface="Cambria Math" panose="02040503050406030204" pitchFamily="18" charset="0"/>
                                                </a:rPr>
                                                <m:t>𝐷</m:t>
                                              </m:r>
                                            </m:sub>
                                          </m:sSub>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e>
                                  </m:d>
                                </m:e>
                              </m:d>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𝐸</m:t>
                                  </m:r>
                                </m:e>
                                <m:sub>
                                  <m:r>
                                    <a:rPr lang="en-US" b="0" i="1" smtClean="0">
                                      <a:latin typeface="Cambria Math" panose="02040503050406030204" pitchFamily="18" charset="0"/>
                                      <a:ea typeface="Cambria Math" panose="02040503050406030204" pitchFamily="18" charset="0"/>
                                    </a:rPr>
                                    <m:t>𝑧</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𝑝</m:t>
                                      </m:r>
                                    </m:e>
                                    <m:sub>
                                      <m:r>
                                        <a:rPr lang="en-US" b="0" i="1" smtClean="0">
                                          <a:latin typeface="Cambria Math" panose="02040503050406030204" pitchFamily="18" charset="0"/>
                                          <a:ea typeface="Cambria Math" panose="02040503050406030204" pitchFamily="18" charset="0"/>
                                        </a:rPr>
                                        <m:t>𝑔</m:t>
                                      </m:r>
                                    </m:sub>
                                  </m:sSub>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𝑧</m:t>
                                  </m:r>
                                  <m:r>
                                    <a:rPr lang="en-US" i="1">
                                      <a:latin typeface="Cambria Math" panose="02040503050406030204" pitchFamily="18" charset="0"/>
                                      <a:ea typeface="Cambria Math" panose="02040503050406030204" pitchFamily="18" charset="0"/>
                                    </a:rPr>
                                    <m:t>)</m:t>
                                  </m:r>
                                </m:sub>
                              </m:sSub>
                              <m:d>
                                <m:dPr>
                                  <m:begChr m:val="["/>
                                  <m:endChr m:val="]"/>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𝑙𝑜𝑔</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𝐷</m:t>
                                          </m:r>
                                          <m:d>
                                            <m:dPr>
                                              <m:ctrlPr>
                                                <a:rPr lang="en-US" b="0" i="1" smtClean="0">
                                                  <a:latin typeface="Cambria Math" panose="02040503050406030204" pitchFamily="18" charset="0"/>
                                                  <a:ea typeface="Cambria Math" panose="02040503050406030204" pitchFamily="18" charset="0"/>
                                                </a:rPr>
                                              </m:ctrlPr>
                                            </m:d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𝐺</m:t>
                                                  </m:r>
                                                </m:e>
                                                <m:sub>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𝐺</m:t>
                                                      </m:r>
                                                    </m:sub>
                                                  </m:sSub>
                                                </m:sub>
                                              </m:sSub>
                                              <m:d>
                                                <m:dPr>
                                                  <m:ctrlPr>
                                                    <a:rPr lang="en-US" b="0" i="1" smtClean="0">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𝑧</m:t>
                                                  </m:r>
                                                </m:e>
                                              </m:d>
                                            </m:e>
                                          </m:d>
                                        </m:e>
                                        <m:sub>
                                          <m:r>
                                            <a:rPr lang="en-US" b="0" i="1" smtClean="0">
                                              <a:latin typeface="Cambria Math" panose="02040503050406030204" pitchFamily="18" charset="0"/>
                                              <a:ea typeface="Cambria Math" panose="02040503050406030204" pitchFamily="18" charset="0"/>
                                            </a:rPr>
                                            <m:t> </m:t>
                                          </m:r>
                                        </m:sub>
                                      </m:sSub>
                                    </m:e>
                                  </m:d>
                                </m:e>
                              </m:d>
                              <m:r>
                                <m:rPr>
                                  <m:nor/>
                                </m:rPr>
                                <a:rPr lang="en-US" sz="1100" dirty="0"/>
                                <m:t> </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a:rPr lang="en-US" b="0" i="1" smtClean="0">
                                          <a:latin typeface="Cambria Math" panose="02040503050406030204" pitchFamily="18" charset="0"/>
                                        </a:rPr>
                                        <m:t>                   </m:t>
                                      </m:r>
                                    </m:e>
                                    <m:lim>
                                      <m:r>
                                        <a:rPr lang="en-US" b="0" i="1" smtClean="0">
                                          <a:latin typeface="Cambria Math" panose="02040503050406030204" pitchFamily="18" charset="0"/>
                                        </a:rPr>
                                        <m:t> </m:t>
                                      </m:r>
                                    </m:lim>
                                  </m:limLow>
                                </m:fName>
                                <m:e>
                                  <m:func>
                                    <m:funcPr>
                                      <m:ctrlPr>
                                        <a:rPr lang="en-US" i="1">
                                          <a:latin typeface="Cambria Math" panose="02040503050406030204" pitchFamily="18" charset="0"/>
                                        </a:rPr>
                                      </m:ctrlPr>
                                    </m:funcPr>
                                    <m:fName>
                                      <m:r>
                                        <a:rPr lang="en-US" b="0" i="1" smtClean="0">
                                          <a:latin typeface="Cambria Math" panose="02040503050406030204" pitchFamily="18" charset="0"/>
                                        </a:rPr>
                                        <m:t> </m:t>
                                      </m:r>
                                    </m:fName>
                                    <m:e>
                                      <m:r>
                                        <a:rPr lang="en-US" b="0" i="1" smtClean="0">
                                          <a:latin typeface="Cambria Math" panose="02040503050406030204" pitchFamily="18" charset="0"/>
                                        </a:rPr>
                                        <m:t>                </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𝐸</m:t>
                                          </m:r>
                                        </m:e>
                                        <m:sub>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𝑝</m:t>
                                              </m:r>
                                            </m:e>
                                            <m:sub>
                                              <m:r>
                                                <a:rPr lang="en-US" i="1">
                                                  <a:latin typeface="Cambria Math" panose="02040503050406030204" pitchFamily="18" charset="0"/>
                                                  <a:ea typeface="Cambria Math" panose="02040503050406030204" pitchFamily="18" charset="0"/>
                                                </a:rPr>
                                                <m:t>𝑟</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sub>
                                      </m:sSub>
                                      <m:d>
                                        <m:dPr>
                                          <m:begChr m:val="["/>
                                          <m:endChr m:val="]"/>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𝑙𝑜𝑔</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𝐷</m:t>
                                                  </m:r>
                                                </m:e>
                                                <m:sub>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𝐷</m:t>
                                                      </m:r>
                                                    </m:sub>
                                                  </m:sSub>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e>
                                          </m:d>
                                        </m:e>
                                      </m:d>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𝐸</m:t>
                                          </m:r>
                                        </m:e>
                                        <m:sub>
                                          <m:r>
                                            <a:rPr lang="en-US" i="1">
                                              <a:latin typeface="Cambria Math" panose="02040503050406030204" pitchFamily="18" charset="0"/>
                                              <a:ea typeface="Cambria Math" panose="02040503050406030204" pitchFamily="18" charset="0"/>
                                            </a:rPr>
                                            <m:t>𝑧</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𝑝</m:t>
                                              </m:r>
                                            </m:e>
                                            <m:sub>
                                              <m:r>
                                                <a:rPr lang="en-US" i="1">
                                                  <a:latin typeface="Cambria Math" panose="02040503050406030204" pitchFamily="18" charset="0"/>
                                                  <a:ea typeface="Cambria Math" panose="02040503050406030204" pitchFamily="18" charset="0"/>
                                                </a:rPr>
                                                <m:t>𝑔</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𝑧</m:t>
                                          </m:r>
                                          <m:r>
                                            <a:rPr lang="en-US" i="1">
                                              <a:latin typeface="Cambria Math" panose="02040503050406030204" pitchFamily="18" charset="0"/>
                                              <a:ea typeface="Cambria Math" panose="02040503050406030204" pitchFamily="18" charset="0"/>
                                            </a:rPr>
                                            <m:t>)</m:t>
                                          </m:r>
                                        </m:sub>
                                      </m:sSub>
                                      <m:d>
                                        <m:dPr>
                                          <m:begChr m:val="["/>
                                          <m:endChr m:val="]"/>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𝑙𝑜𝑔</m:t>
                                          </m:r>
                                          <m:d>
                                            <m:dPr>
                                              <m:ctrlPr>
                                                <a:rPr lang="en-US" i="1" smtClean="0">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1−</m:t>
                                                  </m:r>
                                                  <m:r>
                                                    <a:rPr lang="en-US" i="1">
                                                      <a:latin typeface="Cambria Math" panose="02040503050406030204" pitchFamily="18" charset="0"/>
                                                      <a:ea typeface="Cambria Math" panose="02040503050406030204" pitchFamily="18" charset="0"/>
                                                    </a:rPr>
                                                    <m:t>𝐷</m:t>
                                                  </m:r>
                                                </m:e>
                                                <m:sub>
                                                  <m:r>
                                                    <a:rPr lang="en-US" b="0" i="1" smtClean="0">
                                                      <a:latin typeface="Cambria Math" panose="02040503050406030204" pitchFamily="18" charset="0"/>
                                                      <a:ea typeface="Cambria Math" panose="02040503050406030204" pitchFamily="18" charset="0"/>
                                                    </a:rPr>
                                                    <m:t> </m:t>
                                                  </m:r>
                                                </m:sub>
                                              </m:sSub>
                                              <m:r>
                                                <a:rPr lang="en-US" i="1">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𝑥</m:t>
                                                  </m:r>
                                                </m:e>
                                                <m:sub>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𝐺</m:t>
                                                      </m:r>
                                                    </m:sub>
                                                  </m:sSub>
                                                </m:sub>
                                              </m:sSub>
                                              <m:r>
                                                <a:rPr lang="en-US" i="1">
                                                  <a:latin typeface="Cambria Math" panose="02040503050406030204" pitchFamily="18" charset="0"/>
                                                  <a:ea typeface="Cambria Math" panose="02040503050406030204" pitchFamily="18" charset="0"/>
                                                </a:rPr>
                                                <m:t>)</m:t>
                                              </m:r>
                                            </m:e>
                                          </m:d>
                                        </m:e>
                                      </m:d>
                                    </m:e>
                                  </m:func>
                                </m:e>
                              </m:func>
                            </m:e>
                          </m:func>
                        </m:e>
                      </m:func>
                    </m:oMath>
                  </m:oMathPara>
                </a14:m>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0" y="1124339"/>
                <a:ext cx="10992391" cy="5593468"/>
              </a:xfrm>
              <a:blipFill>
                <a:blip r:embed="rId2"/>
                <a:stretch>
                  <a:fillRect l="-831" t="-2070"/>
                </a:stretch>
              </a:blipFill>
            </p:spPr>
            <p:txBody>
              <a:bodyPr/>
              <a:lstStyle/>
              <a:p>
                <a:r>
                  <a:rPr lang="en-US">
                    <a:noFill/>
                  </a:rPr>
                  <a:t> </a:t>
                </a:r>
              </a:p>
            </p:txBody>
          </p:sp>
        </mc:Fallback>
      </mc:AlternateContent>
    </p:spTree>
    <p:extLst>
      <p:ext uri="{BB962C8B-B14F-4D97-AF65-F5344CB8AC3E}">
        <p14:creationId xmlns:p14="http://schemas.microsoft.com/office/powerpoint/2010/main" val="9459160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Game theory and GAN training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9"/>
                <a:ext cx="10992391" cy="5593468"/>
              </a:xfrm>
            </p:spPr>
            <p:txBody>
              <a:bodyPr>
                <a:normAutofit fontScale="85000" lnSpcReduction="10000"/>
              </a:bodyPr>
              <a:lstStyle/>
              <a:p>
                <a:pPr marL="0" indent="0">
                  <a:buNone/>
                </a:pPr>
                <a:r>
                  <a:rPr lang="en-US" dirty="0"/>
                  <a:t>The generator and discriminator engage in a </a:t>
                </a:r>
                <a:r>
                  <a:rPr lang="en-US" b="1" dirty="0"/>
                  <a:t>two player non-cooperative zero sum game  </a:t>
                </a:r>
              </a:p>
              <a:p>
                <a:r>
                  <a:rPr lang="en-US" dirty="0"/>
                  <a:t>We write this relationships with using expectations with respect to the probability distributions of the real data,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𝑝</m:t>
                        </m:r>
                      </m:e>
                      <m:sub>
                        <m:r>
                          <a:rPr lang="en-US" i="1">
                            <a:latin typeface="Cambria Math" panose="02040503050406030204" pitchFamily="18" charset="0"/>
                            <a:ea typeface="Cambria Math" panose="02040503050406030204" pitchFamily="18" charset="0"/>
                          </a:rPr>
                          <m:t>𝑟</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oMath>
                </a14:m>
                <a:r>
                  <a:rPr lang="en-US" dirty="0"/>
                  <a:t>, and the generated data,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𝑝</m:t>
                        </m:r>
                      </m:e>
                      <m:sub>
                        <m:r>
                          <a:rPr lang="en-US" i="1">
                            <a:latin typeface="Cambria Math" panose="02040503050406030204" pitchFamily="18" charset="0"/>
                            <a:ea typeface="Cambria Math" panose="02040503050406030204" pitchFamily="18" charset="0"/>
                          </a:rPr>
                          <m:t>𝑔</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𝑧</m:t>
                    </m:r>
                    <m:r>
                      <a:rPr lang="en-US" i="1">
                        <a:latin typeface="Cambria Math" panose="02040503050406030204" pitchFamily="18" charset="0"/>
                        <a:ea typeface="Cambria Math" panose="02040503050406030204" pitchFamily="18" charset="0"/>
                      </a:rPr>
                      <m:t>)</m:t>
                    </m:r>
                  </m:oMath>
                </a14:m>
                <a:r>
                  <a:rPr lang="en-US" dirty="0"/>
                  <a:t>, where </a:t>
                </a:r>
                <a:r>
                  <a:rPr lang="en-US" i="1" dirty="0"/>
                  <a:t>z</a:t>
                </a:r>
                <a:r>
                  <a:rPr lang="en-US" dirty="0"/>
                  <a:t> is a random noise variable:</a:t>
                </a:r>
              </a:p>
              <a:p>
                <a:r>
                  <a:rPr lang="en-US" dirty="0"/>
                  <a:t>How can we understand this intimidating equation?  </a:t>
                </a:r>
                <a:endParaRPr lang="en-US" sz="1100" dirty="0"/>
              </a:p>
              <a:p>
                <a:pPr marL="0" indent="0">
                  <a:buNone/>
                </a:pPr>
                <a14:m>
                  <m:oMathPara xmlns:m="http://schemas.openxmlformats.org/officeDocument/2006/math">
                    <m:oMathParaPr>
                      <m:jc m:val="centerGroup"/>
                    </m:oMathParaPr>
                    <m:oMath xmlns:m="http://schemas.openxmlformats.org/officeDocument/2006/math">
                      <m:func>
                        <m:funcPr>
                          <m:ctrlPr>
                            <a:rPr lang="en-US" i="1" smtClean="0">
                              <a:latin typeface="Cambria Math" panose="02040503050406030204" pitchFamily="18" charset="0"/>
                            </a:rPr>
                          </m:ctrlPr>
                        </m:funcPr>
                        <m:fName>
                          <m:limLow>
                            <m:limLowPr>
                              <m:ctrlPr>
                                <a:rPr lang="en-US" i="1" smtClean="0">
                                  <a:latin typeface="Cambria Math" panose="02040503050406030204" pitchFamily="18" charset="0"/>
                                </a:rPr>
                              </m:ctrlPr>
                            </m:limLowPr>
                            <m:e>
                              <m:r>
                                <m:rPr>
                                  <m:sty m:val="p"/>
                                </m:rPr>
                                <a:rPr lang="en-US" i="0" smtClean="0">
                                  <a:latin typeface="Cambria Math" panose="02040503050406030204" pitchFamily="18" charset="0"/>
                                </a:rPr>
                                <m:t>min</m:t>
                              </m:r>
                            </m:e>
                            <m:lim>
                              <m:r>
                                <a:rPr lang="en-US" b="0" i="1" smtClean="0">
                                  <a:latin typeface="Cambria Math" panose="02040503050406030204" pitchFamily="18" charset="0"/>
                                </a:rPr>
                                <m:t>𝐺</m:t>
                              </m:r>
                            </m:lim>
                          </m:limLow>
                        </m:fName>
                        <m:e>
                          <m:func>
                            <m:funcPr>
                              <m:ctrlPr>
                                <a:rPr lang="en-US" i="1" smtClean="0">
                                  <a:latin typeface="Cambria Math" panose="02040503050406030204" pitchFamily="18" charset="0"/>
                                </a:rPr>
                              </m:ctrlPr>
                            </m:funcPr>
                            <m:fName>
                              <m:limLow>
                                <m:limLowPr>
                                  <m:ctrlPr>
                                    <a:rPr lang="en-US" i="1" smtClean="0">
                                      <a:latin typeface="Cambria Math" panose="02040503050406030204" pitchFamily="18" charset="0"/>
                                    </a:rPr>
                                  </m:ctrlPr>
                                </m:limLowPr>
                                <m:e>
                                  <m:r>
                                    <m:rPr>
                                      <m:sty m:val="p"/>
                                    </m:rPr>
                                    <a:rPr lang="en-US" i="0" smtClean="0">
                                      <a:latin typeface="Cambria Math" panose="02040503050406030204" pitchFamily="18" charset="0"/>
                                    </a:rPr>
                                    <m:t>max</m:t>
                                  </m:r>
                                </m:e>
                                <m:lim>
                                  <m:r>
                                    <a:rPr lang="en-US" b="0" i="1" smtClean="0">
                                      <a:latin typeface="Cambria Math" panose="02040503050406030204" pitchFamily="18" charset="0"/>
                                    </a:rPr>
                                    <m:t>𝐷</m:t>
                                  </m:r>
                                </m:lim>
                              </m:limLow>
                            </m:fName>
                            <m:e>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rPr>
                                        <m:t>𝐷</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𝐺</m:t>
                                      </m:r>
                                    </m:sub>
                                  </m:sSub>
                                </m:e>
                              </m:d>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𝐸</m:t>
                                  </m:r>
                                </m:e>
                                <m:sub>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𝑝</m:t>
                                      </m:r>
                                    </m:e>
                                    <m:sub>
                                      <m:r>
                                        <a:rPr lang="en-US" b="0" i="1" smtClean="0">
                                          <a:latin typeface="Cambria Math" panose="02040503050406030204" pitchFamily="18" charset="0"/>
                                          <a:ea typeface="Cambria Math" panose="02040503050406030204" pitchFamily="18" charset="0"/>
                                        </a:rPr>
                                        <m:t>𝑟</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sub>
                              </m:sSub>
                              <m:d>
                                <m:dPr>
                                  <m:begChr m:val="["/>
                                  <m:endChr m:val="]"/>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𝑙𝑜𝑔</m:t>
                                  </m:r>
                                  <m:d>
                                    <m:dPr>
                                      <m:ctrlPr>
                                        <a:rPr lang="en-US" b="0" i="1" smtClean="0">
                                          <a:latin typeface="Cambria Math" panose="02040503050406030204" pitchFamily="18" charset="0"/>
                                          <a:ea typeface="Cambria Math" panose="02040503050406030204" pitchFamily="18" charset="0"/>
                                        </a:rPr>
                                      </m:ctrlPr>
                                    </m:d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𝐷</m:t>
                                          </m:r>
                                        </m:e>
                                        <m:sub>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ea typeface="Cambria Math" panose="02040503050406030204" pitchFamily="18" charset="0"/>
                                                </a:rPr>
                                                <m:t>𝐷</m:t>
                                              </m:r>
                                            </m:sub>
                                          </m:sSub>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e>
                                  </m:d>
                                </m:e>
                              </m:d>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𝐸</m:t>
                                  </m:r>
                                </m:e>
                                <m:sub>
                                  <m:r>
                                    <a:rPr lang="en-US" b="0" i="1" smtClean="0">
                                      <a:latin typeface="Cambria Math" panose="02040503050406030204" pitchFamily="18" charset="0"/>
                                      <a:ea typeface="Cambria Math" panose="02040503050406030204" pitchFamily="18" charset="0"/>
                                    </a:rPr>
                                    <m:t>𝑧</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𝑝</m:t>
                                      </m:r>
                                    </m:e>
                                    <m:sub>
                                      <m:r>
                                        <a:rPr lang="en-US" b="0" i="1" smtClean="0">
                                          <a:latin typeface="Cambria Math" panose="02040503050406030204" pitchFamily="18" charset="0"/>
                                          <a:ea typeface="Cambria Math" panose="02040503050406030204" pitchFamily="18" charset="0"/>
                                        </a:rPr>
                                        <m:t>𝑔</m:t>
                                      </m:r>
                                    </m:sub>
                                  </m:sSub>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𝑧</m:t>
                                  </m:r>
                                  <m:r>
                                    <a:rPr lang="en-US" i="1">
                                      <a:latin typeface="Cambria Math" panose="02040503050406030204" pitchFamily="18" charset="0"/>
                                      <a:ea typeface="Cambria Math" panose="02040503050406030204" pitchFamily="18" charset="0"/>
                                    </a:rPr>
                                    <m:t>)</m:t>
                                  </m:r>
                                </m:sub>
                              </m:sSub>
                              <m:d>
                                <m:dPr>
                                  <m:begChr m:val="["/>
                                  <m:endChr m:val="]"/>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𝑙𝑜𝑔</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𝐷</m:t>
                                          </m:r>
                                          <m:d>
                                            <m:dPr>
                                              <m:ctrlPr>
                                                <a:rPr lang="en-US" b="0" i="1" smtClean="0">
                                                  <a:latin typeface="Cambria Math" panose="02040503050406030204" pitchFamily="18" charset="0"/>
                                                  <a:ea typeface="Cambria Math" panose="02040503050406030204" pitchFamily="18" charset="0"/>
                                                </a:rPr>
                                              </m:ctrlPr>
                                            </m:d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𝐺</m:t>
                                                  </m:r>
                                                </m:e>
                                                <m:sub>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𝐺</m:t>
                                                      </m:r>
                                                    </m:sub>
                                                  </m:sSub>
                                                </m:sub>
                                              </m:sSub>
                                              <m:d>
                                                <m:dPr>
                                                  <m:ctrlPr>
                                                    <a:rPr lang="en-US" b="0" i="1" smtClean="0">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𝑧</m:t>
                                                  </m:r>
                                                </m:e>
                                              </m:d>
                                            </m:e>
                                          </m:d>
                                        </m:e>
                                        <m:sub>
                                          <m:r>
                                            <a:rPr lang="en-US" b="0" i="1" smtClean="0">
                                              <a:latin typeface="Cambria Math" panose="02040503050406030204" pitchFamily="18" charset="0"/>
                                              <a:ea typeface="Cambria Math" panose="02040503050406030204" pitchFamily="18" charset="0"/>
                                            </a:rPr>
                                            <m:t> </m:t>
                                          </m:r>
                                        </m:sub>
                                      </m:sSub>
                                    </m:e>
                                  </m:d>
                                </m:e>
                              </m:d>
                              <m:r>
                                <m:rPr>
                                  <m:nor/>
                                </m:rPr>
                                <a:rPr lang="en-US" sz="1100" dirty="0"/>
                                <m:t> </m:t>
                              </m:r>
                            </m:e>
                          </m:func>
                        </m:e>
                      </m:func>
                    </m:oMath>
                  </m:oMathPara>
                </a14:m>
                <a:endParaRPr lang="en-US" sz="1200" dirty="0"/>
              </a:p>
              <a:p>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𝐸</m:t>
                        </m:r>
                      </m:e>
                      <m:sub>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𝑝</m:t>
                            </m:r>
                          </m:e>
                          <m:sub>
                            <m:r>
                              <a:rPr lang="en-US" i="1">
                                <a:latin typeface="Cambria Math" panose="02040503050406030204" pitchFamily="18" charset="0"/>
                                <a:ea typeface="Cambria Math" panose="02040503050406030204" pitchFamily="18" charset="0"/>
                              </a:rPr>
                              <m:t>𝑟</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sub>
                    </m:sSub>
                    <m:d>
                      <m:dPr>
                        <m:begChr m:val="["/>
                        <m:endChr m:val="]"/>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𝑙𝑜𝑔</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𝐷</m:t>
                                </m:r>
                              </m:e>
                              <m:sub>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𝐷</m:t>
                                    </m:r>
                                  </m:sub>
                                </m:sSub>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e>
                        </m:d>
                      </m:e>
                    </m:d>
                  </m:oMath>
                </a14:m>
                <a:r>
                  <a:rPr lang="en-US" dirty="0"/>
                  <a:t> is the expected value of the discriminator over the distribution of the real data,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𝑝</m:t>
                        </m:r>
                      </m:e>
                      <m:sub>
                        <m:r>
                          <a:rPr lang="en-US" i="1">
                            <a:latin typeface="Cambria Math" panose="02040503050406030204" pitchFamily="18" charset="0"/>
                            <a:ea typeface="Cambria Math" panose="02040503050406030204" pitchFamily="18" charset="0"/>
                          </a:rPr>
                          <m:t>𝑟</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oMath>
                </a14:m>
                <a:endParaRPr lang="en-US" dirty="0"/>
              </a:p>
              <a:p>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𝐸</m:t>
                        </m:r>
                      </m:e>
                      <m:sub>
                        <m:r>
                          <a:rPr lang="en-US" i="1">
                            <a:latin typeface="Cambria Math" panose="02040503050406030204" pitchFamily="18" charset="0"/>
                            <a:ea typeface="Cambria Math" panose="02040503050406030204" pitchFamily="18" charset="0"/>
                          </a:rPr>
                          <m:t>𝑧</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𝑝</m:t>
                            </m:r>
                          </m:e>
                          <m:sub>
                            <m:r>
                              <a:rPr lang="en-US" i="1">
                                <a:latin typeface="Cambria Math" panose="02040503050406030204" pitchFamily="18" charset="0"/>
                                <a:ea typeface="Cambria Math" panose="02040503050406030204" pitchFamily="18" charset="0"/>
                              </a:rPr>
                              <m:t>𝑔</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𝑧</m:t>
                        </m:r>
                        <m:r>
                          <a:rPr lang="en-US" i="1">
                            <a:latin typeface="Cambria Math" panose="02040503050406030204" pitchFamily="18" charset="0"/>
                            <a:ea typeface="Cambria Math" panose="02040503050406030204" pitchFamily="18" charset="0"/>
                          </a:rPr>
                          <m:t>)</m:t>
                        </m:r>
                      </m:sub>
                    </m:sSub>
                    <m:d>
                      <m:dPr>
                        <m:begChr m:val="["/>
                        <m:endChr m:val="]"/>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𝑙𝑜𝑔</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1−</m:t>
                                </m:r>
                                <m:r>
                                  <a:rPr lang="en-US" i="1">
                                    <a:latin typeface="Cambria Math" panose="02040503050406030204" pitchFamily="18" charset="0"/>
                                    <a:ea typeface="Cambria Math" panose="02040503050406030204" pitchFamily="18" charset="0"/>
                                  </a:rPr>
                                  <m:t>𝐷</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𝐺</m:t>
                                        </m:r>
                                      </m:e>
                                      <m:sub>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𝐺</m:t>
                                            </m:r>
                                          </m:sub>
                                        </m:sSub>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𝑧</m:t>
                                        </m:r>
                                      </m:e>
                                    </m:d>
                                  </m:e>
                                </m:d>
                              </m:e>
                              <m:sub>
                                <m:r>
                                  <a:rPr lang="en-US" i="1">
                                    <a:latin typeface="Cambria Math" panose="02040503050406030204" pitchFamily="18" charset="0"/>
                                    <a:ea typeface="Cambria Math" panose="02040503050406030204" pitchFamily="18" charset="0"/>
                                  </a:rPr>
                                  <m:t> </m:t>
                                </m:r>
                              </m:sub>
                            </m:sSub>
                          </m:e>
                        </m:d>
                      </m:e>
                    </m:d>
                  </m:oMath>
                </a14:m>
                <a:r>
                  <a:rPr lang="en-US" dirty="0"/>
                  <a:t> is one minus the expected value of the discriminator over the distribution of the generated data,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𝑥</m:t>
                        </m:r>
                      </m:e>
                      <m:sub>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𝐺</m:t>
                            </m:r>
                          </m:sub>
                        </m:sSub>
                      </m:sub>
                    </m:sSub>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𝐺</m:t>
                        </m:r>
                      </m:e>
                      <m:sub>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𝐺</m:t>
                            </m:r>
                          </m:sub>
                        </m:sSub>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𝑧</m:t>
                        </m:r>
                      </m:e>
                    </m:d>
                  </m:oMath>
                </a14:m>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9"/>
                <a:ext cx="10992391" cy="5593468"/>
              </a:xfrm>
              <a:blipFill>
                <a:blip r:embed="rId2"/>
                <a:stretch>
                  <a:fillRect l="-831" t="-2070"/>
                </a:stretch>
              </a:blipFill>
            </p:spPr>
            <p:txBody>
              <a:bodyPr/>
              <a:lstStyle/>
              <a:p>
                <a:r>
                  <a:rPr lang="en-US">
                    <a:noFill/>
                  </a:rPr>
                  <a:t> </a:t>
                </a:r>
              </a:p>
            </p:txBody>
          </p:sp>
        </mc:Fallback>
      </mc:AlternateContent>
    </p:spTree>
    <p:extLst>
      <p:ext uri="{BB962C8B-B14F-4D97-AF65-F5344CB8AC3E}">
        <p14:creationId xmlns:p14="http://schemas.microsoft.com/office/powerpoint/2010/main" val="3567317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Game theory and GAN training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9"/>
                <a:ext cx="10992391" cy="5593468"/>
              </a:xfrm>
            </p:spPr>
            <p:txBody>
              <a:bodyPr>
                <a:normAutofit fontScale="85000" lnSpcReduction="10000"/>
              </a:bodyPr>
              <a:lstStyle/>
              <a:p>
                <a:pPr marL="0" indent="0">
                  <a:buNone/>
                </a:pPr>
                <a:r>
                  <a:rPr lang="en-US" dirty="0"/>
                  <a:t>The generator and discriminator engage in a </a:t>
                </a:r>
                <a:r>
                  <a:rPr lang="en-US" b="1" dirty="0"/>
                  <a:t>two player non-cooperative zero sum game  </a:t>
                </a:r>
              </a:p>
              <a:p>
                <a:r>
                  <a:rPr lang="en-US" dirty="0"/>
                  <a:t>We write this relationships with using expectations with respect to the probability distributions of the real data,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𝑝</m:t>
                        </m:r>
                      </m:e>
                      <m:sub>
                        <m:r>
                          <a:rPr lang="en-US" i="1">
                            <a:latin typeface="Cambria Math" panose="02040503050406030204" pitchFamily="18" charset="0"/>
                            <a:ea typeface="Cambria Math" panose="02040503050406030204" pitchFamily="18" charset="0"/>
                          </a:rPr>
                          <m:t>𝑟</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oMath>
                </a14:m>
                <a:r>
                  <a:rPr lang="en-US" dirty="0"/>
                  <a:t>, and the generated data,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𝑝</m:t>
                        </m:r>
                      </m:e>
                      <m:sub>
                        <m:r>
                          <a:rPr lang="en-US" i="1">
                            <a:latin typeface="Cambria Math" panose="02040503050406030204" pitchFamily="18" charset="0"/>
                            <a:ea typeface="Cambria Math" panose="02040503050406030204" pitchFamily="18" charset="0"/>
                          </a:rPr>
                          <m:t>𝑔</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𝑧</m:t>
                    </m:r>
                    <m:r>
                      <a:rPr lang="en-US" i="1">
                        <a:latin typeface="Cambria Math" panose="02040503050406030204" pitchFamily="18" charset="0"/>
                        <a:ea typeface="Cambria Math" panose="02040503050406030204" pitchFamily="18" charset="0"/>
                      </a:rPr>
                      <m:t>)</m:t>
                    </m:r>
                  </m:oMath>
                </a14:m>
                <a:r>
                  <a:rPr lang="en-US" dirty="0"/>
                  <a:t>, where </a:t>
                </a:r>
                <a:r>
                  <a:rPr lang="en-US" i="1" dirty="0"/>
                  <a:t>z</a:t>
                </a:r>
                <a:r>
                  <a:rPr lang="en-US" dirty="0"/>
                  <a:t> is a random noise variable:</a:t>
                </a:r>
              </a:p>
              <a:p>
                <a:r>
                  <a:rPr lang="en-US" dirty="0"/>
                  <a:t>How can we understand this intimidating equation?  </a:t>
                </a:r>
                <a:endParaRPr lang="en-US" sz="1100" dirty="0"/>
              </a:p>
              <a:p>
                <a:pPr marL="0" indent="0">
                  <a:buNone/>
                </a:pPr>
                <a14:m>
                  <m:oMathPara xmlns:m="http://schemas.openxmlformats.org/officeDocument/2006/math">
                    <m:oMathParaPr>
                      <m:jc m:val="centerGroup"/>
                    </m:oMathParaPr>
                    <m:oMath xmlns:m="http://schemas.openxmlformats.org/officeDocument/2006/math">
                      <m:func>
                        <m:funcPr>
                          <m:ctrlPr>
                            <a:rPr lang="en-US" i="1" smtClean="0">
                              <a:latin typeface="Cambria Math" panose="02040503050406030204" pitchFamily="18" charset="0"/>
                            </a:rPr>
                          </m:ctrlPr>
                        </m:funcPr>
                        <m:fName>
                          <m:limLow>
                            <m:limLowPr>
                              <m:ctrlPr>
                                <a:rPr lang="en-US" i="1" smtClean="0">
                                  <a:latin typeface="Cambria Math" panose="02040503050406030204" pitchFamily="18" charset="0"/>
                                </a:rPr>
                              </m:ctrlPr>
                            </m:limLowPr>
                            <m:e>
                              <m:r>
                                <m:rPr>
                                  <m:sty m:val="p"/>
                                </m:rPr>
                                <a:rPr lang="en-US" i="0" smtClean="0">
                                  <a:latin typeface="Cambria Math" panose="02040503050406030204" pitchFamily="18" charset="0"/>
                                </a:rPr>
                                <m:t>min</m:t>
                              </m:r>
                            </m:e>
                            <m:lim>
                              <m:r>
                                <a:rPr lang="en-US" b="0" i="1" smtClean="0">
                                  <a:latin typeface="Cambria Math" panose="02040503050406030204" pitchFamily="18" charset="0"/>
                                </a:rPr>
                                <m:t>𝐺</m:t>
                              </m:r>
                            </m:lim>
                          </m:limLow>
                        </m:fName>
                        <m:e>
                          <m:func>
                            <m:funcPr>
                              <m:ctrlPr>
                                <a:rPr lang="en-US" i="1" smtClean="0">
                                  <a:latin typeface="Cambria Math" panose="02040503050406030204" pitchFamily="18" charset="0"/>
                                </a:rPr>
                              </m:ctrlPr>
                            </m:funcPr>
                            <m:fName>
                              <m:limLow>
                                <m:limLowPr>
                                  <m:ctrlPr>
                                    <a:rPr lang="en-US" i="1" smtClean="0">
                                      <a:latin typeface="Cambria Math" panose="02040503050406030204" pitchFamily="18" charset="0"/>
                                    </a:rPr>
                                  </m:ctrlPr>
                                </m:limLowPr>
                                <m:e>
                                  <m:r>
                                    <m:rPr>
                                      <m:sty m:val="p"/>
                                    </m:rPr>
                                    <a:rPr lang="en-US" i="0" smtClean="0">
                                      <a:latin typeface="Cambria Math" panose="02040503050406030204" pitchFamily="18" charset="0"/>
                                    </a:rPr>
                                    <m:t>max</m:t>
                                  </m:r>
                                </m:e>
                                <m:lim>
                                  <m:r>
                                    <a:rPr lang="en-US" b="0" i="1" smtClean="0">
                                      <a:latin typeface="Cambria Math" panose="02040503050406030204" pitchFamily="18" charset="0"/>
                                    </a:rPr>
                                    <m:t>𝐷</m:t>
                                  </m:r>
                                </m:lim>
                              </m:limLow>
                            </m:fName>
                            <m:e>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rPr>
                                        <m:t>𝐷</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𝐺</m:t>
                                      </m:r>
                                    </m:sub>
                                  </m:sSub>
                                </m:e>
                              </m:d>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𝐸</m:t>
                                  </m:r>
                                </m:e>
                                <m:sub>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𝑝</m:t>
                                      </m:r>
                                    </m:e>
                                    <m:sub>
                                      <m:r>
                                        <a:rPr lang="en-US" b="0" i="1" smtClean="0">
                                          <a:latin typeface="Cambria Math" panose="02040503050406030204" pitchFamily="18" charset="0"/>
                                          <a:ea typeface="Cambria Math" panose="02040503050406030204" pitchFamily="18" charset="0"/>
                                        </a:rPr>
                                        <m:t>𝑟</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sub>
                              </m:sSub>
                              <m:d>
                                <m:dPr>
                                  <m:begChr m:val="["/>
                                  <m:endChr m:val="]"/>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𝑙𝑜𝑔</m:t>
                                  </m:r>
                                  <m:d>
                                    <m:dPr>
                                      <m:ctrlPr>
                                        <a:rPr lang="en-US" b="0" i="1" smtClean="0">
                                          <a:latin typeface="Cambria Math" panose="02040503050406030204" pitchFamily="18" charset="0"/>
                                          <a:ea typeface="Cambria Math" panose="02040503050406030204" pitchFamily="18" charset="0"/>
                                        </a:rPr>
                                      </m:ctrlPr>
                                    </m:d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𝐷</m:t>
                                          </m:r>
                                        </m:e>
                                        <m:sub>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ea typeface="Cambria Math" panose="02040503050406030204" pitchFamily="18" charset="0"/>
                                                </a:rPr>
                                                <m:t>𝐷</m:t>
                                              </m:r>
                                            </m:sub>
                                          </m:sSub>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e>
                                  </m:d>
                                </m:e>
                              </m:d>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𝐸</m:t>
                                  </m:r>
                                </m:e>
                                <m:sub>
                                  <m:r>
                                    <a:rPr lang="en-US" b="0" i="1" smtClean="0">
                                      <a:latin typeface="Cambria Math" panose="02040503050406030204" pitchFamily="18" charset="0"/>
                                      <a:ea typeface="Cambria Math" panose="02040503050406030204" pitchFamily="18" charset="0"/>
                                    </a:rPr>
                                    <m:t>𝑧</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𝑝</m:t>
                                      </m:r>
                                    </m:e>
                                    <m:sub>
                                      <m:r>
                                        <a:rPr lang="en-US" b="0" i="1" smtClean="0">
                                          <a:latin typeface="Cambria Math" panose="02040503050406030204" pitchFamily="18" charset="0"/>
                                          <a:ea typeface="Cambria Math" panose="02040503050406030204" pitchFamily="18" charset="0"/>
                                        </a:rPr>
                                        <m:t>𝑔</m:t>
                                      </m:r>
                                    </m:sub>
                                  </m:sSub>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𝑧</m:t>
                                  </m:r>
                                  <m:r>
                                    <a:rPr lang="en-US" i="1">
                                      <a:latin typeface="Cambria Math" panose="02040503050406030204" pitchFamily="18" charset="0"/>
                                      <a:ea typeface="Cambria Math" panose="02040503050406030204" pitchFamily="18" charset="0"/>
                                    </a:rPr>
                                    <m:t>)</m:t>
                                  </m:r>
                                </m:sub>
                              </m:sSub>
                              <m:d>
                                <m:dPr>
                                  <m:begChr m:val="["/>
                                  <m:endChr m:val="]"/>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𝑙𝑜𝑔</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𝐷</m:t>
                                          </m:r>
                                          <m:d>
                                            <m:dPr>
                                              <m:ctrlPr>
                                                <a:rPr lang="en-US" b="0" i="1" smtClean="0">
                                                  <a:latin typeface="Cambria Math" panose="02040503050406030204" pitchFamily="18" charset="0"/>
                                                  <a:ea typeface="Cambria Math" panose="02040503050406030204" pitchFamily="18" charset="0"/>
                                                </a:rPr>
                                              </m:ctrlPr>
                                            </m:d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𝐺</m:t>
                                                  </m:r>
                                                </m:e>
                                                <m:sub>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𝐺</m:t>
                                                      </m:r>
                                                    </m:sub>
                                                  </m:sSub>
                                                </m:sub>
                                              </m:sSub>
                                              <m:d>
                                                <m:dPr>
                                                  <m:ctrlPr>
                                                    <a:rPr lang="en-US" b="0" i="1" smtClean="0">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𝑧</m:t>
                                                  </m:r>
                                                </m:e>
                                              </m:d>
                                            </m:e>
                                          </m:d>
                                        </m:e>
                                        <m:sub>
                                          <m:r>
                                            <a:rPr lang="en-US" b="0" i="1" smtClean="0">
                                              <a:latin typeface="Cambria Math" panose="02040503050406030204" pitchFamily="18" charset="0"/>
                                              <a:ea typeface="Cambria Math" panose="02040503050406030204" pitchFamily="18" charset="0"/>
                                            </a:rPr>
                                            <m:t> </m:t>
                                          </m:r>
                                        </m:sub>
                                      </m:sSub>
                                    </m:e>
                                  </m:d>
                                </m:e>
                              </m:d>
                              <m:r>
                                <m:rPr>
                                  <m:nor/>
                                </m:rPr>
                                <a:rPr lang="en-US" sz="1100" dirty="0"/>
                                <m:t> </m:t>
                              </m:r>
                            </m:e>
                          </m:func>
                        </m:e>
                      </m:func>
                    </m:oMath>
                  </m:oMathPara>
                </a14:m>
                <a:endParaRPr lang="en-US" dirty="0"/>
              </a:p>
              <a:p>
                <a:pPr marL="0" indent="0">
                  <a:buNone/>
                </a:pPr>
                <a:endParaRPr lang="en-US" sz="1200" dirty="0"/>
              </a:p>
              <a:p>
                <a:r>
                  <a:rPr lang="en-US" dirty="0">
                    <a:ea typeface="Cambria Math" panose="02040503050406030204" pitchFamily="18" charset="0"/>
                  </a:rPr>
                  <a:t>At equilibrium the discriminator cannot tell the difference between real and generated data so:   </a:t>
                </a: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ea typeface="Cambria Math" panose="02040503050406030204" pitchFamily="18" charset="0"/>
                        </a:rPr>
                        <m:t>𝐷</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𝐺</m:t>
                              </m:r>
                            </m:e>
                            <m:sub>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𝐺</m:t>
                                  </m:r>
                                </m:sub>
                              </m:sSub>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𝑧</m:t>
                              </m:r>
                            </m:e>
                          </m:d>
                        </m:e>
                      </m:d>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𝐷</m:t>
                          </m:r>
                        </m:e>
                        <m:sub>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𝐷</m:t>
                              </m:r>
                            </m:sub>
                          </m:sSub>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9"/>
                <a:ext cx="10992391" cy="5593468"/>
              </a:xfrm>
              <a:blipFill>
                <a:blip r:embed="rId2"/>
                <a:stretch>
                  <a:fillRect l="-831" t="-2070"/>
                </a:stretch>
              </a:blipFill>
            </p:spPr>
            <p:txBody>
              <a:bodyPr/>
              <a:lstStyle/>
              <a:p>
                <a:r>
                  <a:rPr lang="en-US">
                    <a:noFill/>
                  </a:rPr>
                  <a:t> </a:t>
                </a:r>
              </a:p>
            </p:txBody>
          </p:sp>
        </mc:Fallback>
      </mc:AlternateContent>
    </p:spTree>
    <p:extLst>
      <p:ext uri="{BB962C8B-B14F-4D97-AF65-F5344CB8AC3E}">
        <p14:creationId xmlns:p14="http://schemas.microsoft.com/office/powerpoint/2010/main" val="15766885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Game theory and GAN training</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9"/>
            <a:ext cx="10992391" cy="5593468"/>
          </a:xfrm>
        </p:spPr>
        <p:txBody>
          <a:bodyPr>
            <a:normAutofit/>
          </a:bodyPr>
          <a:lstStyle/>
          <a:p>
            <a:pPr marL="0" indent="0">
              <a:buNone/>
            </a:pPr>
            <a:r>
              <a:rPr lang="en-US" dirty="0"/>
              <a:t>How do we train a discriminator and generator? </a:t>
            </a:r>
          </a:p>
          <a:p>
            <a:r>
              <a:rPr lang="en-US" dirty="0"/>
              <a:t>Need to train both models together  </a:t>
            </a:r>
          </a:p>
          <a:p>
            <a:r>
              <a:rPr lang="en-US" dirty="0"/>
              <a:t>Discriminator is a binary classifier  </a:t>
            </a:r>
          </a:p>
          <a:p>
            <a:pPr lvl="1"/>
            <a:r>
              <a:rPr lang="en-US" dirty="0"/>
              <a:t>Use standard training algorithm </a:t>
            </a:r>
          </a:p>
          <a:p>
            <a:r>
              <a:rPr lang="en-US" dirty="0"/>
              <a:t>Generator uses discriminator to compute loss function </a:t>
            </a:r>
          </a:p>
          <a:p>
            <a:r>
              <a:rPr lang="en-US" dirty="0"/>
              <a:t>Complete algorithm alternate between training discriminator and generator </a:t>
            </a:r>
          </a:p>
        </p:txBody>
      </p:sp>
    </p:spTree>
    <p:extLst>
      <p:ext uri="{BB962C8B-B14F-4D97-AF65-F5344CB8AC3E}">
        <p14:creationId xmlns:p14="http://schemas.microsoft.com/office/powerpoint/2010/main" val="299868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F7CE1BF-EC3C-4DEB-BA86-F3AF8EFACEF9}"/>
              </a:ext>
            </a:extLst>
          </p:cNvPr>
          <p:cNvSpPr/>
          <p:nvPr/>
        </p:nvSpPr>
        <p:spPr>
          <a:xfrm>
            <a:off x="5993180" y="1897928"/>
            <a:ext cx="2128935" cy="1546287"/>
          </a:xfrm>
          <a:prstGeom prst="rect">
            <a:avLst/>
          </a:prstGeom>
          <a:noFill/>
          <a:ln w="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Discriminator</a:t>
            </a:r>
          </a:p>
        </p:txBody>
      </p:sp>
      <p:sp>
        <p:nvSpPr>
          <p:cNvPr id="3" name="Rectangle 2">
            <a:extLst>
              <a:ext uri="{FF2B5EF4-FFF2-40B4-BE49-F238E27FC236}">
                <a16:creationId xmlns:a16="http://schemas.microsoft.com/office/drawing/2014/main" id="{CE36AC8A-AD17-4117-8F33-4A8E2E891ED1}"/>
              </a:ext>
            </a:extLst>
          </p:cNvPr>
          <p:cNvSpPr/>
          <p:nvPr/>
        </p:nvSpPr>
        <p:spPr>
          <a:xfrm>
            <a:off x="2913395" y="4358172"/>
            <a:ext cx="2128935" cy="1546287"/>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Generator</a:t>
            </a:r>
          </a:p>
        </p:txBody>
      </p:sp>
      <p:sp>
        <p:nvSpPr>
          <p:cNvPr id="4" name="Oval 3">
            <a:extLst>
              <a:ext uri="{FF2B5EF4-FFF2-40B4-BE49-F238E27FC236}">
                <a16:creationId xmlns:a16="http://schemas.microsoft.com/office/drawing/2014/main" id="{EAEDD26F-7811-4E49-AE08-A4381CAFFC4E}"/>
              </a:ext>
            </a:extLst>
          </p:cNvPr>
          <p:cNvSpPr/>
          <p:nvPr/>
        </p:nvSpPr>
        <p:spPr>
          <a:xfrm>
            <a:off x="9632850" y="2035391"/>
            <a:ext cx="1388714" cy="1271359"/>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Loss</a:t>
            </a:r>
          </a:p>
        </p:txBody>
      </p:sp>
      <p:sp>
        <p:nvSpPr>
          <p:cNvPr id="5" name="Rectangle 4">
            <a:extLst>
              <a:ext uri="{FF2B5EF4-FFF2-40B4-BE49-F238E27FC236}">
                <a16:creationId xmlns:a16="http://schemas.microsoft.com/office/drawing/2014/main" id="{ED59E893-D1AE-4426-A7B9-E24F76B7C2CF}"/>
              </a:ext>
            </a:extLst>
          </p:cNvPr>
          <p:cNvSpPr/>
          <p:nvPr/>
        </p:nvSpPr>
        <p:spPr>
          <a:xfrm rot="16200000">
            <a:off x="1021623" y="4769136"/>
            <a:ext cx="1546287" cy="724358"/>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Noise</a:t>
            </a:r>
          </a:p>
        </p:txBody>
      </p:sp>
      <p:cxnSp>
        <p:nvCxnSpPr>
          <p:cNvPr id="7" name="Straight Arrow Connector 6">
            <a:extLst>
              <a:ext uri="{FF2B5EF4-FFF2-40B4-BE49-F238E27FC236}">
                <a16:creationId xmlns:a16="http://schemas.microsoft.com/office/drawing/2014/main" id="{EC19F950-70E4-47D9-AEB4-3EDB46473FAE}"/>
              </a:ext>
            </a:extLst>
          </p:cNvPr>
          <p:cNvCxnSpPr>
            <a:cxnSpLocks/>
          </p:cNvCxnSpPr>
          <p:nvPr/>
        </p:nvCxnSpPr>
        <p:spPr>
          <a:xfrm>
            <a:off x="2196009" y="5131315"/>
            <a:ext cx="756449"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36F08534-9738-432C-AA43-59328FAFA6D8}"/>
              </a:ext>
            </a:extLst>
          </p:cNvPr>
          <p:cNvCxnSpPr>
            <a:cxnSpLocks/>
            <a:stCxn id="2" idx="3"/>
            <a:endCxn id="4" idx="2"/>
          </p:cNvCxnSpPr>
          <p:nvPr/>
        </p:nvCxnSpPr>
        <p:spPr>
          <a:xfrm flipV="1">
            <a:off x="8122115" y="2671071"/>
            <a:ext cx="1510735"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8444CE54-DFF7-49CC-BBAC-568E4B07C1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56185" y="4329852"/>
            <a:ext cx="1602926" cy="1602926"/>
          </a:xfrm>
          <a:prstGeom prst="rect">
            <a:avLst/>
          </a:prstGeom>
        </p:spPr>
      </p:pic>
      <p:cxnSp>
        <p:nvCxnSpPr>
          <p:cNvPr id="14" name="Straight Arrow Connector 13">
            <a:extLst>
              <a:ext uri="{FF2B5EF4-FFF2-40B4-BE49-F238E27FC236}">
                <a16:creationId xmlns:a16="http://schemas.microsoft.com/office/drawing/2014/main" id="{FAC11EB2-AC1B-48E9-B124-AEA980B4FBE1}"/>
              </a:ext>
            </a:extLst>
          </p:cNvPr>
          <p:cNvCxnSpPr>
            <a:cxnSpLocks/>
            <a:stCxn id="3" idx="3"/>
            <a:endCxn id="13" idx="1"/>
          </p:cNvCxnSpPr>
          <p:nvPr/>
        </p:nvCxnSpPr>
        <p:spPr>
          <a:xfrm flipV="1">
            <a:off x="5042330" y="5131315"/>
            <a:ext cx="1213855"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47737D29-3328-4B53-B6F5-7DB3EB03C89B}"/>
              </a:ext>
            </a:extLst>
          </p:cNvPr>
          <p:cNvCxnSpPr>
            <a:cxnSpLocks/>
            <a:stCxn id="13" idx="0"/>
            <a:endCxn id="2" idx="2"/>
          </p:cNvCxnSpPr>
          <p:nvPr/>
        </p:nvCxnSpPr>
        <p:spPr>
          <a:xfrm flipV="1">
            <a:off x="7057648" y="3444215"/>
            <a:ext cx="0" cy="88563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ABD8C283-1D34-4DAC-99AA-95AC9517B323}"/>
              </a:ext>
            </a:extLst>
          </p:cNvPr>
          <p:cNvCxnSpPr>
            <a:cxnSpLocks/>
            <a:endCxn id="3" idx="2"/>
          </p:cNvCxnSpPr>
          <p:nvPr/>
        </p:nvCxnSpPr>
        <p:spPr>
          <a:xfrm flipV="1">
            <a:off x="3977863" y="5904459"/>
            <a:ext cx="0" cy="687555"/>
          </a:xfrm>
          <a:prstGeom prst="straightConnector1">
            <a:avLst/>
          </a:prstGeom>
          <a:ln w="381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62979F90-CA30-4BC0-B77B-17C52543CD6D}"/>
              </a:ext>
            </a:extLst>
          </p:cNvPr>
          <p:cNvCxnSpPr>
            <a:cxnSpLocks/>
          </p:cNvCxnSpPr>
          <p:nvPr/>
        </p:nvCxnSpPr>
        <p:spPr>
          <a:xfrm flipH="1">
            <a:off x="3977862" y="6592014"/>
            <a:ext cx="6349345" cy="0"/>
          </a:xfrm>
          <a:prstGeom prst="straightConnector1">
            <a:avLst/>
          </a:prstGeom>
          <a:ln w="38100">
            <a:prstDash val="dash"/>
            <a:tailEnd type="non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5C368CEB-0821-4441-96B9-492F54A78210}"/>
              </a:ext>
            </a:extLst>
          </p:cNvPr>
          <p:cNvCxnSpPr>
            <a:cxnSpLocks/>
            <a:stCxn id="4" idx="4"/>
          </p:cNvCxnSpPr>
          <p:nvPr/>
        </p:nvCxnSpPr>
        <p:spPr>
          <a:xfrm>
            <a:off x="10327207" y="3306750"/>
            <a:ext cx="52740" cy="3285264"/>
          </a:xfrm>
          <a:prstGeom prst="straightConnector1">
            <a:avLst/>
          </a:prstGeom>
          <a:ln w="38100">
            <a:prstDash val="dash"/>
            <a:tailEnd type="non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9C42D0EC-1157-486B-9E0F-2DF35E75F8D9}"/>
              </a:ext>
            </a:extLst>
          </p:cNvPr>
          <p:cNvSpPr txBox="1"/>
          <p:nvPr/>
        </p:nvSpPr>
        <p:spPr>
          <a:xfrm>
            <a:off x="5821585" y="5932780"/>
            <a:ext cx="2528747" cy="461665"/>
          </a:xfrm>
          <a:prstGeom prst="rect">
            <a:avLst/>
          </a:prstGeom>
          <a:noFill/>
        </p:spPr>
        <p:txBody>
          <a:bodyPr wrap="square" rtlCol="0">
            <a:spAutoFit/>
          </a:bodyPr>
          <a:lstStyle/>
          <a:p>
            <a:pPr algn="ctr"/>
            <a:r>
              <a:rPr lang="en-US" sz="2400" b="1" dirty="0"/>
              <a:t>Generated Images</a:t>
            </a:r>
          </a:p>
        </p:txBody>
      </p:sp>
      <p:pic>
        <p:nvPicPr>
          <p:cNvPr id="9" name="Picture 8">
            <a:extLst>
              <a:ext uri="{FF2B5EF4-FFF2-40B4-BE49-F238E27FC236}">
                <a16:creationId xmlns:a16="http://schemas.microsoft.com/office/drawing/2014/main" id="{DC84B161-DCF0-46D5-86D0-BD53FAF688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99435" y="1907841"/>
            <a:ext cx="1556853" cy="1526457"/>
          </a:xfrm>
          <a:prstGeom prst="rect">
            <a:avLst/>
          </a:prstGeom>
        </p:spPr>
      </p:pic>
      <p:cxnSp>
        <p:nvCxnSpPr>
          <p:cNvPr id="17" name="Straight Arrow Connector 16">
            <a:extLst>
              <a:ext uri="{FF2B5EF4-FFF2-40B4-BE49-F238E27FC236}">
                <a16:creationId xmlns:a16="http://schemas.microsoft.com/office/drawing/2014/main" id="{771B171A-BA07-421C-9625-E8588B8FE699}"/>
              </a:ext>
            </a:extLst>
          </p:cNvPr>
          <p:cNvCxnSpPr>
            <a:cxnSpLocks/>
            <a:stCxn id="9" idx="3"/>
            <a:endCxn id="2" idx="1"/>
          </p:cNvCxnSpPr>
          <p:nvPr/>
        </p:nvCxnSpPr>
        <p:spPr>
          <a:xfrm>
            <a:off x="4756288" y="2671070"/>
            <a:ext cx="1236892" cy="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193932B7-DF62-460A-BABA-1FDD7B15C28B}"/>
              </a:ext>
            </a:extLst>
          </p:cNvPr>
          <p:cNvSpPr txBox="1"/>
          <p:nvPr/>
        </p:nvSpPr>
        <p:spPr>
          <a:xfrm>
            <a:off x="2713487" y="3434298"/>
            <a:ext cx="2528747" cy="461665"/>
          </a:xfrm>
          <a:prstGeom prst="rect">
            <a:avLst/>
          </a:prstGeom>
          <a:noFill/>
        </p:spPr>
        <p:txBody>
          <a:bodyPr wrap="square" rtlCol="0">
            <a:spAutoFit/>
          </a:bodyPr>
          <a:lstStyle/>
          <a:p>
            <a:pPr algn="ctr"/>
            <a:r>
              <a:rPr lang="en-US" sz="2400" b="1" dirty="0"/>
              <a:t>Real Images</a:t>
            </a:r>
          </a:p>
        </p:txBody>
      </p:sp>
      <p:sp>
        <p:nvSpPr>
          <p:cNvPr id="22" name="Rectangle 21">
            <a:extLst>
              <a:ext uri="{FF2B5EF4-FFF2-40B4-BE49-F238E27FC236}">
                <a16:creationId xmlns:a16="http://schemas.microsoft.com/office/drawing/2014/main" id="{DD2ABB77-5DD1-4482-8F54-3090DF8966AF}"/>
              </a:ext>
            </a:extLst>
          </p:cNvPr>
          <p:cNvSpPr/>
          <p:nvPr/>
        </p:nvSpPr>
        <p:spPr>
          <a:xfrm rot="16200000">
            <a:off x="999645" y="2318806"/>
            <a:ext cx="1546287" cy="724358"/>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Training Data</a:t>
            </a:r>
          </a:p>
        </p:txBody>
      </p:sp>
      <p:cxnSp>
        <p:nvCxnSpPr>
          <p:cNvPr id="24" name="Straight Arrow Connector 23">
            <a:extLst>
              <a:ext uri="{FF2B5EF4-FFF2-40B4-BE49-F238E27FC236}">
                <a16:creationId xmlns:a16="http://schemas.microsoft.com/office/drawing/2014/main" id="{DD8F01C8-C32C-46F3-B86C-3B0C5B7D2447}"/>
              </a:ext>
            </a:extLst>
          </p:cNvPr>
          <p:cNvCxnSpPr>
            <a:cxnSpLocks/>
            <a:stCxn id="22" idx="2"/>
            <a:endCxn id="9" idx="1"/>
          </p:cNvCxnSpPr>
          <p:nvPr/>
        </p:nvCxnSpPr>
        <p:spPr>
          <a:xfrm flipV="1">
            <a:off x="2134968" y="2671070"/>
            <a:ext cx="1064467" cy="991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11FE6E92-9E6E-4170-8FE6-4A2133AF3EBC}"/>
              </a:ext>
            </a:extLst>
          </p:cNvPr>
          <p:cNvCxnSpPr>
            <a:cxnSpLocks/>
            <a:endCxn id="2" idx="0"/>
          </p:cNvCxnSpPr>
          <p:nvPr/>
        </p:nvCxnSpPr>
        <p:spPr>
          <a:xfrm>
            <a:off x="7057647" y="1425261"/>
            <a:ext cx="1" cy="472667"/>
          </a:xfrm>
          <a:prstGeom prst="straightConnector1">
            <a:avLst/>
          </a:prstGeom>
          <a:ln w="381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2B808D9E-E6D6-4EE0-96AB-FB0C9EB0F50C}"/>
              </a:ext>
            </a:extLst>
          </p:cNvPr>
          <p:cNvCxnSpPr>
            <a:cxnSpLocks/>
          </p:cNvCxnSpPr>
          <p:nvPr/>
        </p:nvCxnSpPr>
        <p:spPr>
          <a:xfrm flipH="1">
            <a:off x="7057647" y="1350432"/>
            <a:ext cx="3269560" cy="0"/>
          </a:xfrm>
          <a:prstGeom prst="straightConnector1">
            <a:avLst/>
          </a:prstGeom>
          <a:ln w="38100">
            <a:prstDash val="dash"/>
            <a:tailEnd type="non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9F7B8736-B15B-4442-9B83-C3AA32AB0611}"/>
              </a:ext>
            </a:extLst>
          </p:cNvPr>
          <p:cNvCxnSpPr>
            <a:cxnSpLocks/>
            <a:endCxn id="4" idx="0"/>
          </p:cNvCxnSpPr>
          <p:nvPr/>
        </p:nvCxnSpPr>
        <p:spPr>
          <a:xfrm>
            <a:off x="10327207" y="1350432"/>
            <a:ext cx="0" cy="684959"/>
          </a:xfrm>
          <a:prstGeom prst="straightConnector1">
            <a:avLst/>
          </a:prstGeom>
          <a:ln w="38100">
            <a:prstDash val="dash"/>
            <a:tailEnd type="none"/>
          </a:ln>
        </p:spPr>
        <p:style>
          <a:lnRef idx="1">
            <a:schemeClr val="accent1"/>
          </a:lnRef>
          <a:fillRef idx="0">
            <a:schemeClr val="accent1"/>
          </a:fillRef>
          <a:effectRef idx="0">
            <a:schemeClr val="accent1"/>
          </a:effectRef>
          <a:fontRef idx="minor">
            <a:schemeClr val="tx1"/>
          </a:fontRef>
        </p:style>
      </p:cxnSp>
      <p:sp>
        <p:nvSpPr>
          <p:cNvPr id="25" name="Title 1">
            <a:extLst>
              <a:ext uri="{FF2B5EF4-FFF2-40B4-BE49-F238E27FC236}">
                <a16:creationId xmlns:a16="http://schemas.microsoft.com/office/drawing/2014/main" id="{57E49037-B90A-495A-BEB9-D04F406BCF09}"/>
              </a:ext>
            </a:extLst>
          </p:cNvPr>
          <p:cNvSpPr txBox="1">
            <a:spLocks/>
          </p:cNvSpPr>
          <p:nvPr/>
        </p:nvSpPr>
        <p:spPr>
          <a:xfrm>
            <a:off x="789301" y="140193"/>
            <a:ext cx="10515600" cy="872004"/>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latin typeface="+mn-lt"/>
              </a:rPr>
              <a:t>Basic GAN architecture  </a:t>
            </a:r>
          </a:p>
        </p:txBody>
      </p:sp>
    </p:spTree>
    <p:extLst>
      <p:ext uri="{BB962C8B-B14F-4D97-AF65-F5344CB8AC3E}">
        <p14:creationId xmlns:p14="http://schemas.microsoft.com/office/powerpoint/2010/main" val="1182243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AFF9CD04-3883-4E4C-861D-4939D02B5020}"/>
              </a:ext>
            </a:extLst>
          </p:cNvPr>
          <p:cNvSpPr/>
          <p:nvPr/>
        </p:nvSpPr>
        <p:spPr>
          <a:xfrm>
            <a:off x="7512996" y="1421858"/>
            <a:ext cx="2859833" cy="508519"/>
          </a:xfrm>
          <a:prstGeom prst="roundRect">
            <a:avLst/>
          </a:prstGeom>
          <a:noFill/>
          <a:ln w="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Input noise, </a:t>
            </a:r>
            <a:r>
              <a:rPr lang="en-US" sz="2400" b="1" dirty="0">
                <a:solidFill>
                  <a:schemeClr val="tx1"/>
                </a:solidFill>
              </a:rPr>
              <a:t>z</a:t>
            </a:r>
          </a:p>
        </p:txBody>
      </p:sp>
      <p:sp>
        <p:nvSpPr>
          <p:cNvPr id="3" name="Rectangle: Rounded Corners 2">
            <a:extLst>
              <a:ext uri="{FF2B5EF4-FFF2-40B4-BE49-F238E27FC236}">
                <a16:creationId xmlns:a16="http://schemas.microsoft.com/office/drawing/2014/main" id="{6758FE86-83F9-4A21-AF4F-A3E75A2B034C}"/>
              </a:ext>
            </a:extLst>
          </p:cNvPr>
          <p:cNvSpPr/>
          <p:nvPr/>
        </p:nvSpPr>
        <p:spPr>
          <a:xfrm>
            <a:off x="7512996" y="2184396"/>
            <a:ext cx="2859833" cy="836048"/>
          </a:xfrm>
          <a:prstGeom prst="roundRect">
            <a:avLst/>
          </a:prstGeom>
          <a:noFill/>
          <a:ln w="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Differentiable function G(</a:t>
            </a:r>
            <a:r>
              <a:rPr lang="en-US" sz="2400" b="1" dirty="0">
                <a:solidFill>
                  <a:schemeClr val="tx1"/>
                </a:solidFill>
              </a:rPr>
              <a:t>z</a:t>
            </a:r>
            <a:r>
              <a:rPr lang="en-US" sz="2400" dirty="0">
                <a:solidFill>
                  <a:schemeClr val="tx1"/>
                </a:solidFill>
              </a:rPr>
              <a:t>)</a:t>
            </a:r>
          </a:p>
        </p:txBody>
      </p:sp>
      <p:sp>
        <p:nvSpPr>
          <p:cNvPr id="4" name="Rectangle: Rounded Corners 3">
            <a:extLst>
              <a:ext uri="{FF2B5EF4-FFF2-40B4-BE49-F238E27FC236}">
                <a16:creationId xmlns:a16="http://schemas.microsoft.com/office/drawing/2014/main" id="{93301CAC-1CDC-4160-8AEE-28989F6C0182}"/>
              </a:ext>
            </a:extLst>
          </p:cNvPr>
          <p:cNvSpPr/>
          <p:nvPr/>
        </p:nvSpPr>
        <p:spPr>
          <a:xfrm>
            <a:off x="7504204" y="3248627"/>
            <a:ext cx="2859833" cy="572994"/>
          </a:xfrm>
          <a:prstGeom prst="roundRect">
            <a:avLst/>
          </a:prstGeom>
          <a:noFill/>
          <a:ln w="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x</a:t>
            </a:r>
            <a:r>
              <a:rPr lang="en-US" sz="2400" b="1" baseline="30000" dirty="0">
                <a:solidFill>
                  <a:schemeClr val="tx1"/>
                </a:solidFill>
              </a:rPr>
              <a:t>*</a:t>
            </a:r>
            <a:r>
              <a:rPr lang="en-US" sz="2400" dirty="0">
                <a:solidFill>
                  <a:schemeClr val="tx1"/>
                </a:solidFill>
              </a:rPr>
              <a:t> sampled from G(</a:t>
            </a:r>
            <a:r>
              <a:rPr lang="en-US" sz="2400" b="1" dirty="0">
                <a:solidFill>
                  <a:schemeClr val="tx1"/>
                </a:solidFill>
              </a:rPr>
              <a:t>z</a:t>
            </a:r>
            <a:r>
              <a:rPr lang="en-US" sz="2400" dirty="0">
                <a:solidFill>
                  <a:schemeClr val="tx1"/>
                </a:solidFill>
              </a:rPr>
              <a:t>)</a:t>
            </a:r>
          </a:p>
        </p:txBody>
      </p:sp>
      <p:sp>
        <p:nvSpPr>
          <p:cNvPr id="5" name="Rectangle: Rounded Corners 4">
            <a:extLst>
              <a:ext uri="{FF2B5EF4-FFF2-40B4-BE49-F238E27FC236}">
                <a16:creationId xmlns:a16="http://schemas.microsoft.com/office/drawing/2014/main" id="{9F7CC989-2972-4522-9984-BFC29566E6E3}"/>
              </a:ext>
            </a:extLst>
          </p:cNvPr>
          <p:cNvSpPr/>
          <p:nvPr/>
        </p:nvSpPr>
        <p:spPr>
          <a:xfrm>
            <a:off x="7486620" y="4838598"/>
            <a:ext cx="2842847" cy="1839209"/>
          </a:xfrm>
          <a:prstGeom prst="roundRect">
            <a:avLst/>
          </a:prstGeom>
          <a:noFill/>
          <a:ln w="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D learns to get D(G(</a:t>
            </a:r>
            <a:r>
              <a:rPr lang="en-US" sz="2400" b="1" dirty="0">
                <a:solidFill>
                  <a:schemeClr val="tx1"/>
                </a:solidFill>
              </a:rPr>
              <a:t>z</a:t>
            </a:r>
            <a:r>
              <a:rPr lang="en-US" sz="2400" dirty="0">
                <a:solidFill>
                  <a:schemeClr val="tx1"/>
                </a:solidFill>
              </a:rPr>
              <a:t>)) close to 0 and</a:t>
            </a:r>
          </a:p>
          <a:p>
            <a:pPr algn="ctr"/>
            <a:r>
              <a:rPr lang="en-US" sz="2400" dirty="0">
                <a:solidFill>
                  <a:schemeClr val="tx1"/>
                </a:solidFill>
              </a:rPr>
              <a:t>G tries to make D(G(</a:t>
            </a:r>
            <a:r>
              <a:rPr lang="en-US" sz="2400" b="1" dirty="0">
                <a:solidFill>
                  <a:schemeClr val="tx1"/>
                </a:solidFill>
              </a:rPr>
              <a:t>z</a:t>
            </a:r>
            <a:r>
              <a:rPr lang="en-US" sz="2400" dirty="0">
                <a:solidFill>
                  <a:schemeClr val="tx1"/>
                </a:solidFill>
              </a:rPr>
              <a:t>)) close to 1 </a:t>
            </a:r>
          </a:p>
        </p:txBody>
      </p:sp>
      <p:sp>
        <p:nvSpPr>
          <p:cNvPr id="6" name="Rectangle: Rounded Corners 5">
            <a:extLst>
              <a:ext uri="{FF2B5EF4-FFF2-40B4-BE49-F238E27FC236}">
                <a16:creationId xmlns:a16="http://schemas.microsoft.com/office/drawing/2014/main" id="{7B5AA120-0F6D-49D5-B75E-37501C0A0811}"/>
              </a:ext>
            </a:extLst>
          </p:cNvPr>
          <p:cNvSpPr/>
          <p:nvPr/>
        </p:nvSpPr>
        <p:spPr>
          <a:xfrm>
            <a:off x="7521789" y="4049804"/>
            <a:ext cx="2859833" cy="572994"/>
          </a:xfrm>
          <a:prstGeom prst="roundRect">
            <a:avLst/>
          </a:prstGeom>
          <a:noFill/>
          <a:ln w="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D(</a:t>
            </a:r>
            <a:r>
              <a:rPr lang="en-US" sz="2400" b="1" dirty="0">
                <a:solidFill>
                  <a:schemeClr val="tx1"/>
                </a:solidFill>
              </a:rPr>
              <a:t>x</a:t>
            </a:r>
            <a:r>
              <a:rPr lang="en-US" sz="2400" dirty="0">
                <a:solidFill>
                  <a:schemeClr val="tx1"/>
                </a:solidFill>
              </a:rPr>
              <a:t>) = D(G(</a:t>
            </a:r>
            <a:r>
              <a:rPr lang="en-US" sz="2400" b="1" dirty="0">
                <a:solidFill>
                  <a:schemeClr val="tx1"/>
                </a:solidFill>
              </a:rPr>
              <a:t>z</a:t>
            </a:r>
            <a:r>
              <a:rPr lang="en-US" sz="2400" dirty="0">
                <a:solidFill>
                  <a:schemeClr val="tx1"/>
                </a:solidFill>
              </a:rPr>
              <a:t>))</a:t>
            </a:r>
          </a:p>
        </p:txBody>
      </p:sp>
      <p:sp>
        <p:nvSpPr>
          <p:cNvPr id="7" name="Rectangle: Rounded Corners 6">
            <a:extLst>
              <a:ext uri="{FF2B5EF4-FFF2-40B4-BE49-F238E27FC236}">
                <a16:creationId xmlns:a16="http://schemas.microsoft.com/office/drawing/2014/main" id="{D4FC8233-D369-4710-B047-36FCC1D7AC28}"/>
              </a:ext>
            </a:extLst>
          </p:cNvPr>
          <p:cNvSpPr/>
          <p:nvPr/>
        </p:nvSpPr>
        <p:spPr>
          <a:xfrm>
            <a:off x="1302936" y="1450741"/>
            <a:ext cx="2859833" cy="508519"/>
          </a:xfrm>
          <a:prstGeom prst="roundRect">
            <a:avLst/>
          </a:prstGeom>
          <a:noFill/>
          <a:ln w="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Input real data, </a:t>
            </a:r>
            <a:r>
              <a:rPr lang="en-US" sz="2400" b="1" dirty="0">
                <a:solidFill>
                  <a:schemeClr val="tx1"/>
                </a:solidFill>
              </a:rPr>
              <a:t>x</a:t>
            </a:r>
          </a:p>
        </p:txBody>
      </p:sp>
      <p:sp>
        <p:nvSpPr>
          <p:cNvPr id="8" name="Rectangle: Rounded Corners 7">
            <a:extLst>
              <a:ext uri="{FF2B5EF4-FFF2-40B4-BE49-F238E27FC236}">
                <a16:creationId xmlns:a16="http://schemas.microsoft.com/office/drawing/2014/main" id="{243DBDAF-97C5-4300-A993-5C7716730488}"/>
              </a:ext>
            </a:extLst>
          </p:cNvPr>
          <p:cNvSpPr/>
          <p:nvPr/>
        </p:nvSpPr>
        <p:spPr>
          <a:xfrm>
            <a:off x="1302935" y="2222908"/>
            <a:ext cx="2859833" cy="836048"/>
          </a:xfrm>
          <a:prstGeom prst="roundRect">
            <a:avLst/>
          </a:prstGeom>
          <a:noFill/>
          <a:ln w="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Differentiable function D(</a:t>
            </a:r>
            <a:r>
              <a:rPr lang="en-US" sz="2400" b="1" dirty="0">
                <a:solidFill>
                  <a:schemeClr val="tx1"/>
                </a:solidFill>
              </a:rPr>
              <a:t>x</a:t>
            </a:r>
            <a:r>
              <a:rPr lang="en-US" sz="2400" dirty="0">
                <a:solidFill>
                  <a:schemeClr val="tx1"/>
                </a:solidFill>
              </a:rPr>
              <a:t>)</a:t>
            </a:r>
          </a:p>
        </p:txBody>
      </p:sp>
      <p:sp>
        <p:nvSpPr>
          <p:cNvPr id="9" name="Rectangle: Rounded Corners 8">
            <a:extLst>
              <a:ext uri="{FF2B5EF4-FFF2-40B4-BE49-F238E27FC236}">
                <a16:creationId xmlns:a16="http://schemas.microsoft.com/office/drawing/2014/main" id="{7DA100CC-C750-417C-8A05-7143A70FC622}"/>
              </a:ext>
            </a:extLst>
          </p:cNvPr>
          <p:cNvSpPr/>
          <p:nvPr/>
        </p:nvSpPr>
        <p:spPr>
          <a:xfrm>
            <a:off x="1302935" y="3325779"/>
            <a:ext cx="2859833" cy="1618580"/>
          </a:xfrm>
          <a:prstGeom prst="roundRect">
            <a:avLst/>
          </a:prstGeom>
          <a:noFill/>
          <a:ln w="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D(</a:t>
            </a:r>
            <a:r>
              <a:rPr lang="en-US" sz="2400" b="1" dirty="0">
                <a:solidFill>
                  <a:schemeClr val="tx1"/>
                </a:solidFill>
              </a:rPr>
              <a:t>x</a:t>
            </a:r>
            <a:r>
              <a:rPr lang="en-US" sz="2400" dirty="0">
                <a:solidFill>
                  <a:schemeClr val="tx1"/>
                </a:solidFill>
              </a:rPr>
              <a:t>) tries to be close to 1</a:t>
            </a:r>
          </a:p>
          <a:p>
            <a:pPr algn="ctr"/>
            <a:r>
              <a:rPr lang="en-US" sz="2400" dirty="0">
                <a:solidFill>
                  <a:schemeClr val="tx1"/>
                </a:solidFill>
              </a:rPr>
              <a:t>And</a:t>
            </a:r>
          </a:p>
          <a:p>
            <a:pPr algn="ctr"/>
            <a:r>
              <a:rPr lang="en-US" sz="2400" dirty="0">
                <a:solidFill>
                  <a:schemeClr val="tx1"/>
                </a:solidFill>
              </a:rPr>
              <a:t>D(G(</a:t>
            </a:r>
            <a:r>
              <a:rPr lang="en-US" sz="2400" b="1" dirty="0">
                <a:solidFill>
                  <a:schemeClr val="tx1"/>
                </a:solidFill>
              </a:rPr>
              <a:t>z</a:t>
            </a:r>
            <a:r>
              <a:rPr lang="en-US" sz="2400" dirty="0">
                <a:solidFill>
                  <a:schemeClr val="tx1"/>
                </a:solidFill>
              </a:rPr>
              <a:t>)) close to 0</a:t>
            </a:r>
          </a:p>
        </p:txBody>
      </p:sp>
      <p:cxnSp>
        <p:nvCxnSpPr>
          <p:cNvPr id="11" name="Straight Arrow Connector 10">
            <a:extLst>
              <a:ext uri="{FF2B5EF4-FFF2-40B4-BE49-F238E27FC236}">
                <a16:creationId xmlns:a16="http://schemas.microsoft.com/office/drawing/2014/main" id="{10B1C961-B498-4C15-8C57-042D7B2061E0}"/>
              </a:ext>
            </a:extLst>
          </p:cNvPr>
          <p:cNvCxnSpPr>
            <a:stCxn id="2" idx="2"/>
            <a:endCxn id="3" idx="0"/>
          </p:cNvCxnSpPr>
          <p:nvPr/>
        </p:nvCxnSpPr>
        <p:spPr>
          <a:xfrm>
            <a:off x="8942913" y="1930377"/>
            <a:ext cx="0" cy="254019"/>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210BBB92-FB37-4673-A363-02FC4B16C720}"/>
              </a:ext>
            </a:extLst>
          </p:cNvPr>
          <p:cNvCxnSpPr>
            <a:cxnSpLocks/>
            <a:stCxn id="3" idx="2"/>
            <a:endCxn id="4" idx="0"/>
          </p:cNvCxnSpPr>
          <p:nvPr/>
        </p:nvCxnSpPr>
        <p:spPr>
          <a:xfrm flipH="1">
            <a:off x="8934121" y="3020444"/>
            <a:ext cx="8792" cy="228183"/>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CF344148-9EE3-45C2-A9D4-78848379CF05}"/>
              </a:ext>
            </a:extLst>
          </p:cNvPr>
          <p:cNvCxnSpPr>
            <a:cxnSpLocks/>
            <a:stCxn id="4" idx="2"/>
            <a:endCxn id="6" idx="0"/>
          </p:cNvCxnSpPr>
          <p:nvPr/>
        </p:nvCxnSpPr>
        <p:spPr>
          <a:xfrm>
            <a:off x="8934121" y="3821621"/>
            <a:ext cx="17585" cy="228183"/>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5E2ADBCE-EE93-4D31-B947-AA1F3D504E21}"/>
              </a:ext>
            </a:extLst>
          </p:cNvPr>
          <p:cNvCxnSpPr>
            <a:cxnSpLocks/>
            <a:stCxn id="6" idx="2"/>
          </p:cNvCxnSpPr>
          <p:nvPr/>
        </p:nvCxnSpPr>
        <p:spPr>
          <a:xfrm flipH="1">
            <a:off x="8916537" y="4622798"/>
            <a:ext cx="35169" cy="215800"/>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C43D226C-914E-4210-BBF9-C245533C5129}"/>
              </a:ext>
            </a:extLst>
          </p:cNvPr>
          <p:cNvCxnSpPr>
            <a:cxnSpLocks/>
            <a:stCxn id="7" idx="2"/>
            <a:endCxn id="8" idx="0"/>
          </p:cNvCxnSpPr>
          <p:nvPr/>
        </p:nvCxnSpPr>
        <p:spPr>
          <a:xfrm flipH="1">
            <a:off x="2732852" y="1959260"/>
            <a:ext cx="1" cy="263648"/>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E41E7280-CC6A-44F5-8ADA-04E7C8819E17}"/>
              </a:ext>
            </a:extLst>
          </p:cNvPr>
          <p:cNvCxnSpPr>
            <a:cxnSpLocks/>
            <a:stCxn id="8" idx="2"/>
            <a:endCxn id="9" idx="0"/>
          </p:cNvCxnSpPr>
          <p:nvPr/>
        </p:nvCxnSpPr>
        <p:spPr>
          <a:xfrm>
            <a:off x="2732852" y="3058956"/>
            <a:ext cx="0" cy="266823"/>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sp>
        <p:nvSpPr>
          <p:cNvPr id="26" name="Title 1">
            <a:extLst>
              <a:ext uri="{FF2B5EF4-FFF2-40B4-BE49-F238E27FC236}">
                <a16:creationId xmlns:a16="http://schemas.microsoft.com/office/drawing/2014/main" id="{56CE9BA6-7A81-4172-BB77-BF9D4D63C8F1}"/>
              </a:ext>
            </a:extLst>
          </p:cNvPr>
          <p:cNvSpPr txBox="1">
            <a:spLocks/>
          </p:cNvSpPr>
          <p:nvPr/>
        </p:nvSpPr>
        <p:spPr>
          <a:xfrm>
            <a:off x="789301" y="140193"/>
            <a:ext cx="10515600" cy="608409"/>
          </a:xfrm>
          <a:prstGeom prst="rect">
            <a:avLst/>
          </a:prstGeom>
        </p:spPr>
        <p:txBody>
          <a:bodyP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a:latin typeface="+mn-lt"/>
              </a:rPr>
              <a:t>Game theory and GAN training</a:t>
            </a:r>
            <a:endParaRPr lang="en-US" sz="4000" dirty="0">
              <a:latin typeface="+mn-lt"/>
            </a:endParaRPr>
          </a:p>
        </p:txBody>
      </p:sp>
      <p:sp>
        <p:nvSpPr>
          <p:cNvPr id="27" name="TextBox 26">
            <a:extLst>
              <a:ext uri="{FF2B5EF4-FFF2-40B4-BE49-F238E27FC236}">
                <a16:creationId xmlns:a16="http://schemas.microsoft.com/office/drawing/2014/main" id="{24FDAD3B-D466-446F-ACF3-61D3C612EDD4}"/>
              </a:ext>
            </a:extLst>
          </p:cNvPr>
          <p:cNvSpPr txBox="1"/>
          <p:nvPr/>
        </p:nvSpPr>
        <p:spPr>
          <a:xfrm>
            <a:off x="222315" y="892379"/>
            <a:ext cx="5109081" cy="461665"/>
          </a:xfrm>
          <a:prstGeom prst="rect">
            <a:avLst/>
          </a:prstGeom>
          <a:noFill/>
        </p:spPr>
        <p:txBody>
          <a:bodyPr wrap="square" rtlCol="0">
            <a:spAutoFit/>
          </a:bodyPr>
          <a:lstStyle/>
          <a:p>
            <a:pPr algn="ctr"/>
            <a:r>
              <a:rPr lang="en-US" sz="2400" dirty="0"/>
              <a:t>Train discriminator as per any classifier</a:t>
            </a:r>
          </a:p>
        </p:txBody>
      </p:sp>
      <p:sp>
        <p:nvSpPr>
          <p:cNvPr id="28" name="TextBox 27">
            <a:extLst>
              <a:ext uri="{FF2B5EF4-FFF2-40B4-BE49-F238E27FC236}">
                <a16:creationId xmlns:a16="http://schemas.microsoft.com/office/drawing/2014/main" id="{7F059408-EC0D-4F69-8E0A-2B971DA7713A}"/>
              </a:ext>
            </a:extLst>
          </p:cNvPr>
          <p:cNvSpPr txBox="1"/>
          <p:nvPr/>
        </p:nvSpPr>
        <p:spPr>
          <a:xfrm>
            <a:off x="6047102" y="892379"/>
            <a:ext cx="5869912" cy="461665"/>
          </a:xfrm>
          <a:prstGeom prst="rect">
            <a:avLst/>
          </a:prstGeom>
          <a:noFill/>
        </p:spPr>
        <p:txBody>
          <a:bodyPr wrap="square" rtlCol="0">
            <a:spAutoFit/>
          </a:bodyPr>
          <a:lstStyle/>
          <a:p>
            <a:pPr algn="ctr"/>
            <a:r>
              <a:rPr lang="en-US" sz="2400" dirty="0"/>
              <a:t>Train generator in opposition to discriminator</a:t>
            </a:r>
          </a:p>
        </p:txBody>
      </p:sp>
    </p:spTree>
    <p:extLst>
      <p:ext uri="{BB962C8B-B14F-4D97-AF65-F5344CB8AC3E}">
        <p14:creationId xmlns:p14="http://schemas.microsoft.com/office/powerpoint/2010/main" val="3160758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7" grpId="0" animBg="1"/>
      <p:bldP spid="8" grpId="0" animBg="1"/>
      <p:bldP spid="9" grpId="0" animBg="1"/>
      <p:bldP spid="27" grpId="0"/>
      <p:bldP spid="2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Generative Adversarial Networks </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8"/>
            <a:ext cx="10515600" cy="5733661"/>
          </a:xfrm>
        </p:spPr>
        <p:txBody>
          <a:bodyPr>
            <a:normAutofit lnSpcReduction="10000"/>
          </a:bodyPr>
          <a:lstStyle/>
          <a:p>
            <a:pPr marL="0" indent="0">
              <a:buNone/>
            </a:pPr>
            <a:r>
              <a:rPr lang="en-US" dirty="0"/>
              <a:t>GANs are a rapidly advancing class of </a:t>
            </a:r>
            <a:r>
              <a:rPr lang="en-US" b="1" dirty="0"/>
              <a:t>generative models</a:t>
            </a:r>
            <a:endParaRPr lang="en-US" dirty="0"/>
          </a:p>
          <a:p>
            <a:r>
              <a:rPr lang="en-US" dirty="0"/>
              <a:t>GAN algorithm proposed by </a:t>
            </a:r>
            <a:r>
              <a:rPr lang="en-US" dirty="0">
                <a:hlinkClick r:id="rId2"/>
              </a:rPr>
              <a:t>Goodfellow, et.al. 2014  </a:t>
            </a:r>
            <a:endParaRPr lang="en-US" dirty="0"/>
          </a:p>
          <a:p>
            <a:r>
              <a:rPr lang="en-US" dirty="0"/>
              <a:t>GANs algorithms are used in some applications as GAN algorithms have advanced including:</a:t>
            </a:r>
          </a:p>
          <a:p>
            <a:pPr lvl="1"/>
            <a:r>
              <a:rPr lang="en-US" dirty="0"/>
              <a:t>Create ‘skins’ for skeletons of design tools  </a:t>
            </a:r>
          </a:p>
          <a:p>
            <a:pPr lvl="1"/>
            <a:r>
              <a:rPr lang="en-US" dirty="0"/>
              <a:t>Text to image generation </a:t>
            </a:r>
          </a:p>
          <a:p>
            <a:pPr lvl="1"/>
            <a:r>
              <a:rPr lang="en-US" dirty="0"/>
              <a:t>Super resolution </a:t>
            </a:r>
          </a:p>
          <a:p>
            <a:pPr lvl="1"/>
            <a:r>
              <a:rPr lang="en-US" dirty="0"/>
              <a:t>Data augmentation </a:t>
            </a:r>
          </a:p>
          <a:p>
            <a:pPr lvl="1"/>
            <a:r>
              <a:rPr lang="en-US" dirty="0"/>
              <a:t>Scene in-painting</a:t>
            </a:r>
          </a:p>
          <a:p>
            <a:r>
              <a:rPr lang="en-US" dirty="0"/>
              <a:t>GAN algorithms are advancing rapidly and a focus of intense research</a:t>
            </a:r>
          </a:p>
          <a:p>
            <a:r>
              <a:rPr lang="en-US" dirty="0"/>
              <a:t>This lesson is a point in time overview of GAN theory and algorithms </a:t>
            </a:r>
          </a:p>
          <a:p>
            <a:r>
              <a:rPr lang="en-US" dirty="0"/>
              <a:t>Focus on core principles rather than the zoo of many specialized algorithms </a:t>
            </a:r>
          </a:p>
        </p:txBody>
      </p:sp>
    </p:spTree>
    <p:extLst>
      <p:ext uri="{BB962C8B-B14F-4D97-AF65-F5344CB8AC3E}">
        <p14:creationId xmlns:p14="http://schemas.microsoft.com/office/powerpoint/2010/main" val="1316790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Gradients of the value function  </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9"/>
                <a:ext cx="10992391" cy="5593468"/>
              </a:xfrm>
            </p:spPr>
            <p:txBody>
              <a:bodyPr>
                <a:normAutofit fontScale="85000" lnSpcReduction="10000"/>
              </a:bodyPr>
              <a:lstStyle/>
              <a:p>
                <a:pPr marL="0" indent="0">
                  <a:buNone/>
                </a:pPr>
                <a:r>
                  <a:rPr lang="en-US" dirty="0"/>
                  <a:t>To converge to a solution for the equilibrium problem, we need to find gradients </a:t>
                </a:r>
                <a:endParaRPr lang="en-US" sz="1200" dirty="0"/>
              </a:p>
              <a:p>
                <a:r>
                  <a:rPr lang="en-US" dirty="0">
                    <a:ea typeface="Cambria Math" panose="02040503050406030204" pitchFamily="18" charset="0"/>
                  </a:rPr>
                  <a:t>The gradient with respect to </a:t>
                </a:r>
                <a14:m>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ea typeface="Cambria Math" panose="02040503050406030204" pitchFamily="18" charset="0"/>
                          </a:rPr>
                          <m:t>𝑑</m:t>
                        </m:r>
                      </m:sub>
                    </m:sSub>
                  </m:oMath>
                </a14:m>
                <a:r>
                  <a:rPr lang="en-US" dirty="0">
                    <a:ea typeface="Cambria Math" panose="02040503050406030204" pitchFamily="18" charset="0"/>
                  </a:rPr>
                  <a:t> for </a:t>
                </a:r>
                <a:r>
                  <a:rPr lang="en-US" i="1" dirty="0">
                    <a:ea typeface="Cambria Math" panose="02040503050406030204" pitchFamily="18" charset="0"/>
                  </a:rPr>
                  <a:t>m</a:t>
                </a:r>
                <a:r>
                  <a:rPr lang="en-US" dirty="0">
                    <a:ea typeface="Cambria Math" panose="02040503050406030204" pitchFamily="18" charset="0"/>
                  </a:rPr>
                  <a:t> samples:   </a:t>
                </a:r>
              </a:p>
              <a:p>
                <a:pPr marL="0" indent="0">
                  <a:buNone/>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ea typeface="Cambria Math" panose="02040503050406030204" pitchFamily="18" charset="0"/>
                            </a:rPr>
                          </m:ctrlPr>
                        </m:sSubPr>
                        <m:e>
                          <m:r>
                            <a:rPr lang="en-US" b="0" i="1" dirty="0" smtClean="0">
                              <a:latin typeface="Cambria Math" panose="02040503050406030204" pitchFamily="18" charset="0"/>
                              <a:ea typeface="Cambria Math" panose="02040503050406030204" pitchFamily="18" charset="0"/>
                            </a:rPr>
                            <m:t> </m:t>
                          </m:r>
                        </m:e>
                        <m:sub>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𝑑</m:t>
                              </m:r>
                            </m:sub>
                          </m:sSub>
                        </m:sub>
                      </m:sSub>
                      <m:f>
                        <m:fPr>
                          <m:ctrlPr>
                            <a:rPr lang="en-US" i="1" dirty="0" smtClean="0">
                              <a:latin typeface="Cambria Math" panose="02040503050406030204" pitchFamily="18" charset="0"/>
                              <a:ea typeface="Cambria Math" panose="02040503050406030204" pitchFamily="18" charset="0"/>
                            </a:rPr>
                          </m:ctrlPr>
                        </m:fPr>
                        <m:num>
                          <m:r>
                            <a:rPr lang="en-US" b="0" i="1" dirty="0" smtClean="0">
                              <a:latin typeface="Cambria Math" panose="02040503050406030204" pitchFamily="18" charset="0"/>
                              <a:ea typeface="Cambria Math" panose="02040503050406030204" pitchFamily="18" charset="0"/>
                            </a:rPr>
                            <m:t>1</m:t>
                          </m:r>
                        </m:num>
                        <m:den>
                          <m:r>
                            <a:rPr lang="en-US" b="0" i="1" dirty="0" smtClean="0">
                              <a:latin typeface="Cambria Math" panose="02040503050406030204" pitchFamily="18" charset="0"/>
                              <a:ea typeface="Cambria Math" panose="02040503050406030204" pitchFamily="18" charset="0"/>
                            </a:rPr>
                            <m:t>𝑚</m:t>
                          </m:r>
                        </m:den>
                      </m:f>
                      <m:nary>
                        <m:naryPr>
                          <m:chr m:val="∑"/>
                          <m:ctrlPr>
                            <a:rPr lang="en-US" i="1" dirty="0" smtClean="0">
                              <a:latin typeface="Cambria Math" panose="02040503050406030204" pitchFamily="18" charset="0"/>
                              <a:ea typeface="Cambria Math" panose="02040503050406030204" pitchFamily="18" charset="0"/>
                            </a:rPr>
                          </m:ctrlPr>
                        </m:naryPr>
                        <m:sub>
                          <m:r>
                            <m:rPr>
                              <m:brk m:alnAt="23"/>
                            </m:rPr>
                            <a:rPr lang="en-US" b="0" i="1" dirty="0" smtClean="0">
                              <a:latin typeface="Cambria Math" panose="02040503050406030204" pitchFamily="18" charset="0"/>
                              <a:ea typeface="Cambria Math" panose="02040503050406030204" pitchFamily="18" charset="0"/>
                            </a:rPr>
                            <m:t>𝑖</m:t>
                          </m:r>
                          <m:r>
                            <a:rPr lang="en-US" b="0" i="1" dirty="0" smtClean="0">
                              <a:latin typeface="Cambria Math" panose="02040503050406030204" pitchFamily="18" charset="0"/>
                              <a:ea typeface="Cambria Math" panose="02040503050406030204" pitchFamily="18" charset="0"/>
                            </a:rPr>
                            <m:t>=1</m:t>
                          </m:r>
                        </m:sub>
                        <m:sup>
                          <m:r>
                            <a:rPr lang="en-US" b="0" i="1" dirty="0" smtClean="0">
                              <a:latin typeface="Cambria Math" panose="02040503050406030204" pitchFamily="18" charset="0"/>
                              <a:ea typeface="Cambria Math" panose="02040503050406030204" pitchFamily="18" charset="0"/>
                            </a:rPr>
                            <m:t>𝑚</m:t>
                          </m:r>
                        </m:sup>
                        <m:e>
                          <m:d>
                            <m:dPr>
                              <m:begChr m:val="["/>
                              <m:endChr m:val="]"/>
                              <m:ctrlPr>
                                <a:rPr lang="en-US" i="1" dirty="0" smtClean="0">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𝑙𝑜𝑔</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𝐷</m:t>
                                      </m:r>
                                    </m:e>
                                    <m:sub>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𝐷</m:t>
                                          </m:r>
                                        </m:sub>
                                      </m:sSub>
                                    </m:sub>
                                  </m:sSub>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𝑥</m:t>
                                      </m:r>
                                    </m:e>
                                    <m:sup>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𝑖</m:t>
                                      </m:r>
                                      <m:r>
                                        <a:rPr lang="en-US" i="1">
                                          <a:latin typeface="Cambria Math" panose="02040503050406030204" pitchFamily="18" charset="0"/>
                                          <a:ea typeface="Cambria Math" panose="02040503050406030204" pitchFamily="18" charset="0"/>
                                        </a:rPr>
                                        <m:t>)</m:t>
                                      </m:r>
                                    </m:sup>
                                  </m:sSup>
                                  <m:r>
                                    <a:rPr lang="en-US" i="1">
                                      <a:latin typeface="Cambria Math" panose="02040503050406030204" pitchFamily="18" charset="0"/>
                                      <a:ea typeface="Cambria Math" panose="02040503050406030204" pitchFamily="18" charset="0"/>
                                    </a:rPr>
                                    <m:t>)</m:t>
                                  </m:r>
                                </m:e>
                              </m:d>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𝑙𝑜𝑔</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1−</m:t>
                                      </m:r>
                                      <m:r>
                                        <a:rPr lang="en-US" i="1">
                                          <a:latin typeface="Cambria Math" panose="02040503050406030204" pitchFamily="18" charset="0"/>
                                          <a:ea typeface="Cambria Math" panose="02040503050406030204" pitchFamily="18" charset="0"/>
                                        </a:rPr>
                                        <m:t>𝐷</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𝐺</m:t>
                                              </m:r>
                                            </m:e>
                                            <m:sub>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𝐺</m:t>
                                                  </m:r>
                                                </m:sub>
                                              </m:sSub>
                                            </m:sub>
                                          </m:sSub>
                                          <m:d>
                                            <m:dPr>
                                              <m:ctrlPr>
                                                <a:rPr lang="en-US" i="1">
                                                  <a:latin typeface="Cambria Math" panose="02040503050406030204" pitchFamily="18" charset="0"/>
                                                  <a:ea typeface="Cambria Math" panose="02040503050406030204" pitchFamily="18" charset="0"/>
                                                </a:rPr>
                                              </m:ctrlPr>
                                            </m:dPr>
                                            <m:e>
                                              <m:sSup>
                                                <m:sSupPr>
                                                  <m:ctrlPr>
                                                    <a:rPr lang="en-US"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𝑧</m:t>
                                                  </m:r>
                                                </m:e>
                                                <m:sup>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m:t>
                                                  </m:r>
                                                </m:sup>
                                              </m:sSup>
                                            </m:e>
                                          </m:d>
                                        </m:e>
                                      </m:d>
                                    </m:e>
                                    <m:sub>
                                      <m:r>
                                        <a:rPr lang="en-US" i="1">
                                          <a:latin typeface="Cambria Math" panose="02040503050406030204" pitchFamily="18" charset="0"/>
                                          <a:ea typeface="Cambria Math" panose="02040503050406030204" pitchFamily="18" charset="0"/>
                                        </a:rPr>
                                        <m:t> </m:t>
                                      </m:r>
                                    </m:sub>
                                  </m:sSub>
                                </m:e>
                              </m:d>
                            </m:e>
                          </m:d>
                        </m:e>
                      </m:nary>
                    </m:oMath>
                  </m:oMathPara>
                </a14:m>
                <a:endParaRPr lang="en-US" dirty="0">
                  <a:ea typeface="Cambria Math" panose="02040503050406030204" pitchFamily="18" charset="0"/>
                </a:endParaRPr>
              </a:p>
              <a:p>
                <a:r>
                  <a:rPr lang="en-US" dirty="0">
                    <a:ea typeface="Cambria Math" panose="02040503050406030204" pitchFamily="18" charset="0"/>
                  </a:rPr>
                  <a:t>The gradient with respect to </a:t>
                </a:r>
                <a14:m>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ea typeface="Cambria Math" panose="02040503050406030204" pitchFamily="18" charset="0"/>
                          </a:rPr>
                          <m:t>𝑔</m:t>
                        </m:r>
                      </m:sub>
                    </m:sSub>
                  </m:oMath>
                </a14:m>
                <a:r>
                  <a:rPr lang="en-US" dirty="0">
                    <a:ea typeface="Cambria Math" panose="02040503050406030204" pitchFamily="18" charset="0"/>
                  </a:rPr>
                  <a:t> for </a:t>
                </a:r>
                <a:r>
                  <a:rPr lang="en-US" i="1" dirty="0">
                    <a:ea typeface="Cambria Math" panose="02040503050406030204" pitchFamily="18" charset="0"/>
                  </a:rPr>
                  <a:t>m</a:t>
                </a:r>
                <a:r>
                  <a:rPr lang="en-US" dirty="0">
                    <a:ea typeface="Cambria Math" panose="02040503050406030204" pitchFamily="18" charset="0"/>
                  </a:rPr>
                  <a:t> samples: </a:t>
                </a:r>
                <a14:m>
                  <m:oMath xmlns:m="http://schemas.openxmlformats.org/officeDocument/2006/math">
                    <m:func>
                      <m:funcPr>
                        <m:ctrlPr>
                          <a:rPr lang="en-US" i="1" smtClean="0">
                            <a:latin typeface="Cambria Math" panose="02040503050406030204" pitchFamily="18" charset="0"/>
                          </a:rPr>
                        </m:ctrlPr>
                      </m:funcPr>
                      <m:fName>
                        <m:r>
                          <a:rPr lang="en-US" i="1" smtClean="0">
                            <a:latin typeface="Cambria Math" panose="02040503050406030204" pitchFamily="18" charset="0"/>
                          </a:rPr>
                          <m:t> </m:t>
                        </m:r>
                        <m:r>
                          <a:rPr lang="en-US" b="0" i="1" smtClean="0">
                            <a:latin typeface="Cambria Math" panose="02040503050406030204" pitchFamily="18" charset="0"/>
                          </a:rPr>
                          <m:t>−</m:t>
                        </m:r>
                      </m:fName>
                      <m:e>
                        <m:sSub>
                          <m:sSubPr>
                            <m:ctrlPr>
                              <a:rPr lang="en-US" i="1" dirty="0">
                                <a:latin typeface="Cambria Math" panose="02040503050406030204" pitchFamily="18" charset="0"/>
                                <a:ea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 </m:t>
                            </m:r>
                            <m:r>
                              <a:rPr lang="en-US" b="0" i="1" dirty="0" smtClean="0">
                                <a:latin typeface="Cambria Math" panose="02040503050406030204" pitchFamily="18" charset="0"/>
                                <a:ea typeface="Cambria Math" panose="02040503050406030204" pitchFamily="18" charset="0"/>
                              </a:rPr>
                              <m:t> </m:t>
                            </m:r>
                          </m:e>
                          <m:sub>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𝑑</m:t>
                                </m:r>
                              </m:sub>
                            </m:sSub>
                          </m:sub>
                        </m:sSub>
                        <m:f>
                          <m:fPr>
                            <m:ctrlPr>
                              <a:rPr lang="en-US" i="1" dirty="0">
                                <a:latin typeface="Cambria Math" panose="02040503050406030204" pitchFamily="18" charset="0"/>
                                <a:ea typeface="Cambria Math" panose="02040503050406030204" pitchFamily="18" charset="0"/>
                              </a:rPr>
                            </m:ctrlPr>
                          </m:fPr>
                          <m:num>
                            <m:r>
                              <a:rPr lang="en-US" i="1" dirty="0">
                                <a:latin typeface="Cambria Math" panose="02040503050406030204" pitchFamily="18" charset="0"/>
                                <a:ea typeface="Cambria Math" panose="02040503050406030204" pitchFamily="18" charset="0"/>
                              </a:rPr>
                              <m:t>1</m:t>
                            </m:r>
                          </m:num>
                          <m:den>
                            <m:r>
                              <a:rPr lang="en-US" i="1" dirty="0">
                                <a:latin typeface="Cambria Math" panose="02040503050406030204" pitchFamily="18" charset="0"/>
                                <a:ea typeface="Cambria Math" panose="02040503050406030204" pitchFamily="18" charset="0"/>
                              </a:rPr>
                              <m:t>𝑚</m:t>
                            </m:r>
                          </m:den>
                        </m:f>
                        <m:nary>
                          <m:naryPr>
                            <m:chr m:val="∑"/>
                            <m:ctrlPr>
                              <a:rPr lang="en-US" i="1" dirty="0">
                                <a:latin typeface="Cambria Math" panose="02040503050406030204" pitchFamily="18" charset="0"/>
                                <a:ea typeface="Cambria Math" panose="02040503050406030204" pitchFamily="18" charset="0"/>
                              </a:rPr>
                            </m:ctrlPr>
                          </m:naryPr>
                          <m:sub>
                            <m:r>
                              <m:rPr>
                                <m:brk m:alnAt="23"/>
                              </m:rPr>
                              <a:rPr lang="en-US" i="1" dirty="0">
                                <a:latin typeface="Cambria Math" panose="02040503050406030204" pitchFamily="18" charset="0"/>
                                <a:ea typeface="Cambria Math" panose="02040503050406030204" pitchFamily="18" charset="0"/>
                              </a:rPr>
                              <m:t>𝑖</m:t>
                            </m:r>
                            <m:r>
                              <a:rPr lang="en-US" i="1" dirty="0">
                                <a:latin typeface="Cambria Math" panose="02040503050406030204" pitchFamily="18" charset="0"/>
                                <a:ea typeface="Cambria Math" panose="02040503050406030204" pitchFamily="18" charset="0"/>
                              </a:rPr>
                              <m:t>=1</m:t>
                            </m:r>
                          </m:sub>
                          <m:sup>
                            <m:r>
                              <a:rPr lang="en-US" i="1" dirty="0">
                                <a:latin typeface="Cambria Math" panose="02040503050406030204" pitchFamily="18" charset="0"/>
                                <a:ea typeface="Cambria Math" panose="02040503050406030204" pitchFamily="18" charset="0"/>
                              </a:rPr>
                              <m:t>𝑚</m:t>
                            </m:r>
                          </m:sup>
                          <m:e>
                            <m:d>
                              <m:dPr>
                                <m:begChr m:val="["/>
                                <m:endChr m:val="]"/>
                                <m:ctrlPr>
                                  <a:rPr lang="en-US" i="1" dirty="0">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𝑙𝑜𝑔</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1−</m:t>
                                        </m:r>
                                        <m:r>
                                          <a:rPr lang="en-US" i="1">
                                            <a:latin typeface="Cambria Math" panose="02040503050406030204" pitchFamily="18" charset="0"/>
                                            <a:ea typeface="Cambria Math" panose="02040503050406030204" pitchFamily="18" charset="0"/>
                                          </a:rPr>
                                          <m:t>𝐷</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𝐺</m:t>
                                                </m:r>
                                              </m:e>
                                              <m:sub>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𝐺</m:t>
                                                    </m:r>
                                                  </m:sub>
                                                </m:sSub>
                                              </m:sub>
                                            </m:sSub>
                                            <m:d>
                                              <m:dPr>
                                                <m:ctrlPr>
                                                  <a:rPr lang="en-US" i="1">
                                                    <a:latin typeface="Cambria Math" panose="02040503050406030204" pitchFamily="18" charset="0"/>
                                                    <a:ea typeface="Cambria Math" panose="02040503050406030204" pitchFamily="18" charset="0"/>
                                                  </a:rPr>
                                                </m:ctrlPr>
                                              </m:dPr>
                                              <m:e>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𝑧</m:t>
                                                    </m:r>
                                                  </m:e>
                                                  <m:sup>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𝑖</m:t>
                                                    </m:r>
                                                    <m:r>
                                                      <a:rPr lang="en-US" i="1">
                                                        <a:latin typeface="Cambria Math" panose="02040503050406030204" pitchFamily="18" charset="0"/>
                                                        <a:ea typeface="Cambria Math" panose="02040503050406030204" pitchFamily="18" charset="0"/>
                                                      </a:rPr>
                                                      <m:t>)</m:t>
                                                    </m:r>
                                                  </m:sup>
                                                </m:sSup>
                                              </m:e>
                                            </m:d>
                                          </m:e>
                                        </m:d>
                                      </m:e>
                                      <m:sub>
                                        <m:r>
                                          <a:rPr lang="en-US" i="1">
                                            <a:latin typeface="Cambria Math" panose="02040503050406030204" pitchFamily="18" charset="0"/>
                                            <a:ea typeface="Cambria Math" panose="02040503050406030204" pitchFamily="18" charset="0"/>
                                          </a:rPr>
                                          <m:t> </m:t>
                                        </m:r>
                                      </m:sub>
                                    </m:sSub>
                                  </m:e>
                                </m:d>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 </m:t>
                            </m:r>
                            <m:sSub>
                              <m:sSubPr>
                                <m:ctrlPr>
                                  <a:rPr lang="en-US" i="1" dirty="0">
                                    <a:latin typeface="Cambria Math" panose="02040503050406030204" pitchFamily="18" charset="0"/>
                                    <a:ea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 </m:t>
                                </m:r>
                                <m:r>
                                  <a:rPr lang="en-US" b="0" i="1" dirty="0" smtClean="0">
                                    <a:latin typeface="Cambria Math" panose="02040503050406030204" pitchFamily="18" charset="0"/>
                                    <a:ea typeface="Cambria Math" panose="02040503050406030204" pitchFamily="18" charset="0"/>
                                  </a:rPr>
                                  <m:t> </m:t>
                                </m:r>
                              </m:e>
                              <m:sub>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𝑑</m:t>
                                    </m:r>
                                  </m:sub>
                                </m:sSub>
                              </m:sub>
                            </m:sSub>
                            <m:f>
                              <m:fPr>
                                <m:ctrlPr>
                                  <a:rPr lang="en-US" i="1" dirty="0">
                                    <a:latin typeface="Cambria Math" panose="02040503050406030204" pitchFamily="18" charset="0"/>
                                    <a:ea typeface="Cambria Math" panose="02040503050406030204" pitchFamily="18" charset="0"/>
                                  </a:rPr>
                                </m:ctrlPr>
                              </m:fPr>
                              <m:num>
                                <m:r>
                                  <a:rPr lang="en-US" i="1" dirty="0">
                                    <a:latin typeface="Cambria Math" panose="02040503050406030204" pitchFamily="18" charset="0"/>
                                    <a:ea typeface="Cambria Math" panose="02040503050406030204" pitchFamily="18" charset="0"/>
                                  </a:rPr>
                                  <m:t>1</m:t>
                                </m:r>
                              </m:num>
                              <m:den>
                                <m:r>
                                  <a:rPr lang="en-US" i="1" dirty="0">
                                    <a:latin typeface="Cambria Math" panose="02040503050406030204" pitchFamily="18" charset="0"/>
                                    <a:ea typeface="Cambria Math" panose="02040503050406030204" pitchFamily="18" charset="0"/>
                                  </a:rPr>
                                  <m:t>𝑚</m:t>
                                </m:r>
                              </m:den>
                            </m:f>
                            <m:nary>
                              <m:naryPr>
                                <m:chr m:val="∑"/>
                                <m:ctrlPr>
                                  <a:rPr lang="en-US" i="1" dirty="0">
                                    <a:latin typeface="Cambria Math" panose="02040503050406030204" pitchFamily="18" charset="0"/>
                                    <a:ea typeface="Cambria Math" panose="02040503050406030204" pitchFamily="18" charset="0"/>
                                  </a:rPr>
                                </m:ctrlPr>
                              </m:naryPr>
                              <m:sub>
                                <m:r>
                                  <m:rPr>
                                    <m:brk m:alnAt="23"/>
                                  </m:rPr>
                                  <a:rPr lang="en-US" i="1" dirty="0">
                                    <a:latin typeface="Cambria Math" panose="02040503050406030204" pitchFamily="18" charset="0"/>
                                    <a:ea typeface="Cambria Math" panose="02040503050406030204" pitchFamily="18" charset="0"/>
                                  </a:rPr>
                                  <m:t>𝑖</m:t>
                                </m:r>
                                <m:r>
                                  <a:rPr lang="en-US" i="1" dirty="0">
                                    <a:latin typeface="Cambria Math" panose="02040503050406030204" pitchFamily="18" charset="0"/>
                                    <a:ea typeface="Cambria Math" panose="02040503050406030204" pitchFamily="18" charset="0"/>
                                  </a:rPr>
                                  <m:t>=1</m:t>
                                </m:r>
                              </m:sub>
                              <m:sup>
                                <m:r>
                                  <a:rPr lang="en-US" i="1" dirty="0">
                                    <a:latin typeface="Cambria Math" panose="02040503050406030204" pitchFamily="18" charset="0"/>
                                    <a:ea typeface="Cambria Math" panose="02040503050406030204" pitchFamily="18" charset="0"/>
                                  </a:rPr>
                                  <m:t>𝑚</m:t>
                                </m:r>
                              </m:sup>
                              <m:e>
                                <m:d>
                                  <m:dPr>
                                    <m:begChr m:val="["/>
                                    <m:endChr m:val="]"/>
                                    <m:ctrlPr>
                                      <a:rPr lang="en-US" i="1" dirty="0">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𝑙𝑜𝑔</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𝐷</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𝐺</m:t>
                                                    </m:r>
                                                  </m:e>
                                                  <m:sub>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𝐺</m:t>
                                                        </m:r>
                                                      </m:sub>
                                                    </m:sSub>
                                                  </m:sub>
                                                </m:sSub>
                                                <m:d>
                                                  <m:dPr>
                                                    <m:ctrlPr>
                                                      <a:rPr lang="en-US" i="1">
                                                        <a:latin typeface="Cambria Math" panose="02040503050406030204" pitchFamily="18" charset="0"/>
                                                        <a:ea typeface="Cambria Math" panose="02040503050406030204" pitchFamily="18" charset="0"/>
                                                      </a:rPr>
                                                    </m:ctrlPr>
                                                  </m:dPr>
                                                  <m:e>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𝑧</m:t>
                                                        </m:r>
                                                      </m:e>
                                                      <m:sup>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𝑖</m:t>
                                                        </m:r>
                                                        <m:r>
                                                          <a:rPr lang="en-US" i="1">
                                                            <a:latin typeface="Cambria Math" panose="02040503050406030204" pitchFamily="18" charset="0"/>
                                                            <a:ea typeface="Cambria Math" panose="02040503050406030204" pitchFamily="18" charset="0"/>
                                                          </a:rPr>
                                                          <m:t>)</m:t>
                                                        </m:r>
                                                      </m:sup>
                                                    </m:sSup>
                                                  </m:e>
                                                </m:d>
                                              </m:e>
                                            </m:d>
                                          </m:e>
                                          <m:sub>
                                            <m:r>
                                              <a:rPr lang="en-US" i="1">
                                                <a:latin typeface="Cambria Math" panose="02040503050406030204" pitchFamily="18" charset="0"/>
                                                <a:ea typeface="Cambria Math" panose="02040503050406030204" pitchFamily="18" charset="0"/>
                                              </a:rPr>
                                              <m:t> </m:t>
                                            </m:r>
                                          </m:sub>
                                        </m:sSub>
                                      </m:e>
                                    </m:d>
                                  </m:e>
                                </m:d>
                              </m:e>
                            </m:nary>
                          </m:e>
                        </m:nary>
                      </m:e>
                    </m:func>
                  </m:oMath>
                </a14:m>
                <a:endParaRPr lang="en-US" dirty="0"/>
              </a:p>
              <a:p>
                <a:r>
                  <a:rPr lang="en-US" dirty="0"/>
                  <a:t>These gradients are asymmetric</a:t>
                </a:r>
              </a:p>
            </p:txBody>
          </p:sp>
        </mc:Choice>
        <mc:Fallback>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9"/>
                <a:ext cx="10992391" cy="5593468"/>
              </a:xfrm>
              <a:blipFill>
                <a:blip r:embed="rId2"/>
                <a:stretch>
                  <a:fillRect l="-831" t="-2070"/>
                </a:stretch>
              </a:blipFill>
            </p:spPr>
            <p:txBody>
              <a:bodyPr/>
              <a:lstStyle/>
              <a:p>
                <a:r>
                  <a:rPr lang="en-US">
                    <a:noFill/>
                  </a:rPr>
                  <a:t> </a:t>
                </a:r>
              </a:p>
            </p:txBody>
          </p:sp>
        </mc:Fallback>
      </mc:AlternateContent>
      <p:sp>
        <p:nvSpPr>
          <p:cNvPr id="4" name="Isosceles Triangle 3">
            <a:extLst>
              <a:ext uri="{FF2B5EF4-FFF2-40B4-BE49-F238E27FC236}">
                <a16:creationId xmlns:a16="http://schemas.microsoft.com/office/drawing/2014/main" id="{3E8BC5E1-EA30-4552-9575-93446BCBAB18}"/>
              </a:ext>
            </a:extLst>
          </p:cNvPr>
          <p:cNvSpPr/>
          <p:nvPr/>
        </p:nvSpPr>
        <p:spPr>
          <a:xfrm rot="10800000">
            <a:off x="2646994" y="2121096"/>
            <a:ext cx="344467" cy="317281"/>
          </a:xfrm>
          <a:prstGeom prst="triangl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5" name="Isosceles Triangle 4">
            <a:extLst>
              <a:ext uri="{FF2B5EF4-FFF2-40B4-BE49-F238E27FC236}">
                <a16:creationId xmlns:a16="http://schemas.microsoft.com/office/drawing/2014/main" id="{394C6564-48BD-44A5-B6CB-A57DC25A029A}"/>
              </a:ext>
            </a:extLst>
          </p:cNvPr>
          <p:cNvSpPr/>
          <p:nvPr/>
        </p:nvSpPr>
        <p:spPr>
          <a:xfrm rot="10800000">
            <a:off x="1332751" y="3286511"/>
            <a:ext cx="344467" cy="317281"/>
          </a:xfrm>
          <a:prstGeom prst="triangl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6" name="Isosceles Triangle 5">
            <a:extLst>
              <a:ext uri="{FF2B5EF4-FFF2-40B4-BE49-F238E27FC236}">
                <a16:creationId xmlns:a16="http://schemas.microsoft.com/office/drawing/2014/main" id="{16C3123A-7F59-4E79-8850-322DF594917B}"/>
              </a:ext>
            </a:extLst>
          </p:cNvPr>
          <p:cNvSpPr/>
          <p:nvPr/>
        </p:nvSpPr>
        <p:spPr>
          <a:xfrm rot="10800000">
            <a:off x="6750343" y="3286510"/>
            <a:ext cx="344468" cy="317282"/>
          </a:xfrm>
          <a:prstGeom prst="triangl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Tree>
    <p:extLst>
      <p:ext uri="{BB962C8B-B14F-4D97-AF65-F5344CB8AC3E}">
        <p14:creationId xmlns:p14="http://schemas.microsoft.com/office/powerpoint/2010/main" val="1452074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51F3CF7E-18F4-4E6F-83BE-F3900672EBFC}"/>
              </a:ext>
            </a:extLst>
          </p:cNvPr>
          <p:cNvSpPr/>
          <p:nvPr/>
        </p:nvSpPr>
        <p:spPr>
          <a:xfrm>
            <a:off x="2471023" y="4493906"/>
            <a:ext cx="6137031" cy="1096108"/>
          </a:xfrm>
          <a:custGeom>
            <a:avLst/>
            <a:gdLst>
              <a:gd name="connsiteX0" fmla="*/ 0 w 6137031"/>
              <a:gd name="connsiteY0" fmla="*/ 0 h 1096108"/>
              <a:gd name="connsiteX1" fmla="*/ 4155831 w 6137031"/>
              <a:gd name="connsiteY1" fmla="*/ 52754 h 1096108"/>
              <a:gd name="connsiteX2" fmla="*/ 5158154 w 6137031"/>
              <a:gd name="connsiteY2" fmla="*/ 152400 h 1096108"/>
              <a:gd name="connsiteX3" fmla="*/ 5761893 w 6137031"/>
              <a:gd name="connsiteY3" fmla="*/ 574431 h 1096108"/>
              <a:gd name="connsiteX4" fmla="*/ 6137031 w 6137031"/>
              <a:gd name="connsiteY4" fmla="*/ 1096108 h 10961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37031" h="1096108">
                <a:moveTo>
                  <a:pt x="0" y="0"/>
                </a:moveTo>
                <a:lnTo>
                  <a:pt x="4155831" y="52754"/>
                </a:lnTo>
                <a:cubicBezTo>
                  <a:pt x="5015523" y="78154"/>
                  <a:pt x="4890477" y="65454"/>
                  <a:pt x="5158154" y="152400"/>
                </a:cubicBezTo>
                <a:cubicBezTo>
                  <a:pt x="5425831" y="239346"/>
                  <a:pt x="5598747" y="417146"/>
                  <a:pt x="5761893" y="574431"/>
                </a:cubicBezTo>
                <a:cubicBezTo>
                  <a:pt x="5925039" y="731716"/>
                  <a:pt x="6137031" y="1096108"/>
                  <a:pt x="6137031" y="1096108"/>
                </a:cubicBezTo>
              </a:path>
            </a:pathLst>
          </a:cu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Freeform: Shape 6">
            <a:extLst>
              <a:ext uri="{FF2B5EF4-FFF2-40B4-BE49-F238E27FC236}">
                <a16:creationId xmlns:a16="http://schemas.microsoft.com/office/drawing/2014/main" id="{B427449A-46B6-41F1-AE19-4EA0FFAF49D3}"/>
              </a:ext>
            </a:extLst>
          </p:cNvPr>
          <p:cNvSpPr/>
          <p:nvPr/>
        </p:nvSpPr>
        <p:spPr>
          <a:xfrm>
            <a:off x="2471023" y="3673291"/>
            <a:ext cx="6148753" cy="697962"/>
          </a:xfrm>
          <a:custGeom>
            <a:avLst/>
            <a:gdLst>
              <a:gd name="connsiteX0" fmla="*/ 0 w 6148753"/>
              <a:gd name="connsiteY0" fmla="*/ 0 h 697962"/>
              <a:gd name="connsiteX1" fmla="*/ 152400 w 6148753"/>
              <a:gd name="connsiteY1" fmla="*/ 216877 h 697962"/>
              <a:gd name="connsiteX2" fmla="*/ 515815 w 6148753"/>
              <a:gd name="connsiteY2" fmla="*/ 445477 h 697962"/>
              <a:gd name="connsiteX3" fmla="*/ 1371600 w 6148753"/>
              <a:gd name="connsiteY3" fmla="*/ 603738 h 697962"/>
              <a:gd name="connsiteX4" fmla="*/ 2895600 w 6148753"/>
              <a:gd name="connsiteY4" fmla="*/ 679938 h 697962"/>
              <a:gd name="connsiteX5" fmla="*/ 6148753 w 6148753"/>
              <a:gd name="connsiteY5" fmla="*/ 691662 h 697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48753" h="697962">
                <a:moveTo>
                  <a:pt x="0" y="0"/>
                </a:moveTo>
                <a:cubicBezTo>
                  <a:pt x="33215" y="71315"/>
                  <a:pt x="66431" y="142631"/>
                  <a:pt x="152400" y="216877"/>
                </a:cubicBezTo>
                <a:cubicBezTo>
                  <a:pt x="238369" y="291123"/>
                  <a:pt x="312615" y="381000"/>
                  <a:pt x="515815" y="445477"/>
                </a:cubicBezTo>
                <a:cubicBezTo>
                  <a:pt x="719015" y="509954"/>
                  <a:pt x="974969" y="564661"/>
                  <a:pt x="1371600" y="603738"/>
                </a:cubicBezTo>
                <a:cubicBezTo>
                  <a:pt x="1768231" y="642815"/>
                  <a:pt x="2099408" y="665284"/>
                  <a:pt x="2895600" y="679938"/>
                </a:cubicBezTo>
                <a:cubicBezTo>
                  <a:pt x="3691792" y="694592"/>
                  <a:pt x="5627076" y="705339"/>
                  <a:pt x="6148753" y="691662"/>
                </a:cubicBezTo>
              </a:path>
            </a:pathLst>
          </a:cu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9" name="Straight Arrow Connector 8">
            <a:extLst>
              <a:ext uri="{FF2B5EF4-FFF2-40B4-BE49-F238E27FC236}">
                <a16:creationId xmlns:a16="http://schemas.microsoft.com/office/drawing/2014/main" id="{2F9778E6-5160-4A3B-8ED0-55DA6FB3246F}"/>
              </a:ext>
            </a:extLst>
          </p:cNvPr>
          <p:cNvCxnSpPr/>
          <p:nvPr/>
        </p:nvCxnSpPr>
        <p:spPr>
          <a:xfrm>
            <a:off x="2424131" y="6023768"/>
            <a:ext cx="639493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A0B89509-CB32-4FA8-8503-98C74E5EBD45}"/>
              </a:ext>
            </a:extLst>
          </p:cNvPr>
          <p:cNvCxnSpPr>
            <a:cxnSpLocks/>
          </p:cNvCxnSpPr>
          <p:nvPr/>
        </p:nvCxnSpPr>
        <p:spPr>
          <a:xfrm flipV="1">
            <a:off x="2447577" y="3122306"/>
            <a:ext cx="0" cy="290146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756E9A90-8BFD-4A7B-8B0B-13177CE2F6F2}"/>
              </a:ext>
            </a:extLst>
          </p:cNvPr>
          <p:cNvSpPr txBox="1"/>
          <p:nvPr/>
        </p:nvSpPr>
        <p:spPr>
          <a:xfrm>
            <a:off x="4165008" y="6132180"/>
            <a:ext cx="3001108" cy="461665"/>
          </a:xfrm>
          <a:prstGeom prst="rect">
            <a:avLst/>
          </a:prstGeom>
          <a:noFill/>
        </p:spPr>
        <p:txBody>
          <a:bodyPr wrap="square" rtlCol="0">
            <a:spAutoFit/>
          </a:bodyPr>
          <a:lstStyle/>
          <a:p>
            <a:pPr algn="ctr"/>
            <a:r>
              <a:rPr lang="en-US" sz="2400" dirty="0"/>
              <a:t>Increasing D(G(</a:t>
            </a:r>
            <a:r>
              <a:rPr lang="en-US" sz="2400" b="1" dirty="0"/>
              <a:t>z</a:t>
            </a:r>
            <a:r>
              <a:rPr lang="en-US" sz="2400" dirty="0"/>
              <a:t>))</a:t>
            </a:r>
          </a:p>
        </p:txBody>
      </p:sp>
      <p:sp>
        <p:nvSpPr>
          <p:cNvPr id="14" name="TextBox 13">
            <a:extLst>
              <a:ext uri="{FF2B5EF4-FFF2-40B4-BE49-F238E27FC236}">
                <a16:creationId xmlns:a16="http://schemas.microsoft.com/office/drawing/2014/main" id="{6ECC60BA-D167-45F5-8A37-6E9B31061116}"/>
              </a:ext>
            </a:extLst>
          </p:cNvPr>
          <p:cNvSpPr txBox="1"/>
          <p:nvPr/>
        </p:nvSpPr>
        <p:spPr>
          <a:xfrm rot="16200000">
            <a:off x="589415" y="4526871"/>
            <a:ext cx="3001108" cy="461665"/>
          </a:xfrm>
          <a:prstGeom prst="rect">
            <a:avLst/>
          </a:prstGeom>
          <a:noFill/>
        </p:spPr>
        <p:txBody>
          <a:bodyPr wrap="square" rtlCol="0">
            <a:spAutoFit/>
          </a:bodyPr>
          <a:lstStyle/>
          <a:p>
            <a:pPr algn="ctr"/>
            <a:r>
              <a:rPr lang="en-US" sz="2400" dirty="0"/>
              <a:t>Increasing J</a:t>
            </a:r>
            <a:r>
              <a:rPr lang="en-US" sz="2400" baseline="30000" dirty="0"/>
              <a:t>(G)</a:t>
            </a:r>
          </a:p>
        </p:txBody>
      </p:sp>
      <p:sp>
        <p:nvSpPr>
          <p:cNvPr id="15" name="TextBox 14">
            <a:extLst>
              <a:ext uri="{FF2B5EF4-FFF2-40B4-BE49-F238E27FC236}">
                <a16:creationId xmlns:a16="http://schemas.microsoft.com/office/drawing/2014/main" id="{6B2EEB72-EBEF-4A7A-8A7D-7E0EB7B40D81}"/>
              </a:ext>
            </a:extLst>
          </p:cNvPr>
          <p:cNvSpPr txBox="1"/>
          <p:nvPr/>
        </p:nvSpPr>
        <p:spPr>
          <a:xfrm>
            <a:off x="3830901" y="4672628"/>
            <a:ext cx="2819400" cy="400110"/>
          </a:xfrm>
          <a:prstGeom prst="rect">
            <a:avLst/>
          </a:prstGeom>
          <a:noFill/>
        </p:spPr>
        <p:txBody>
          <a:bodyPr wrap="square" rtlCol="0">
            <a:spAutoFit/>
          </a:bodyPr>
          <a:lstStyle/>
          <a:p>
            <a:pPr algn="ctr"/>
            <a:r>
              <a:rPr lang="en-US" sz="2000" dirty="0"/>
              <a:t>E</a:t>
            </a:r>
            <a:r>
              <a:rPr lang="en-US" sz="2000" baseline="-25000" dirty="0"/>
              <a:t>z</a:t>
            </a:r>
            <a:r>
              <a:rPr lang="en-US" sz="2000" dirty="0"/>
              <a:t>[Log(1 – D(G(</a:t>
            </a:r>
            <a:r>
              <a:rPr lang="en-US" sz="2000" b="1" dirty="0"/>
              <a:t>z</a:t>
            </a:r>
            <a:r>
              <a:rPr lang="en-US" sz="2000" dirty="0"/>
              <a:t>)))]</a:t>
            </a:r>
          </a:p>
        </p:txBody>
      </p:sp>
      <p:sp>
        <p:nvSpPr>
          <p:cNvPr id="16" name="TextBox 15">
            <a:extLst>
              <a:ext uri="{FF2B5EF4-FFF2-40B4-BE49-F238E27FC236}">
                <a16:creationId xmlns:a16="http://schemas.microsoft.com/office/drawing/2014/main" id="{01EA9D82-1CE1-4E77-BF7A-D5D100DA5736}"/>
              </a:ext>
            </a:extLst>
          </p:cNvPr>
          <p:cNvSpPr txBox="1"/>
          <p:nvPr/>
        </p:nvSpPr>
        <p:spPr>
          <a:xfrm>
            <a:off x="3713670" y="3768380"/>
            <a:ext cx="2819400" cy="400110"/>
          </a:xfrm>
          <a:prstGeom prst="rect">
            <a:avLst/>
          </a:prstGeom>
          <a:noFill/>
        </p:spPr>
        <p:txBody>
          <a:bodyPr wrap="square" rtlCol="0">
            <a:spAutoFit/>
          </a:bodyPr>
          <a:lstStyle/>
          <a:p>
            <a:pPr algn="ctr"/>
            <a:r>
              <a:rPr lang="en-US" sz="2000" dirty="0"/>
              <a:t>E</a:t>
            </a:r>
            <a:r>
              <a:rPr lang="en-US" sz="2000" baseline="-25000" dirty="0"/>
              <a:t>z</a:t>
            </a:r>
            <a:r>
              <a:rPr lang="en-US" sz="2000" dirty="0"/>
              <a:t>[Log(D(G(</a:t>
            </a:r>
            <a:r>
              <a:rPr lang="en-US" sz="2000" b="1" dirty="0"/>
              <a:t>z</a:t>
            </a:r>
            <a:r>
              <a:rPr lang="en-US" sz="2000" dirty="0"/>
              <a:t>)))]</a:t>
            </a:r>
          </a:p>
        </p:txBody>
      </p:sp>
      <p:sp>
        <p:nvSpPr>
          <p:cNvPr id="17" name="TextBox 16">
            <a:extLst>
              <a:ext uri="{FF2B5EF4-FFF2-40B4-BE49-F238E27FC236}">
                <a16:creationId xmlns:a16="http://schemas.microsoft.com/office/drawing/2014/main" id="{8DC40451-ABD6-42AD-B884-C08307491761}"/>
              </a:ext>
            </a:extLst>
          </p:cNvPr>
          <p:cNvSpPr txBox="1"/>
          <p:nvPr/>
        </p:nvSpPr>
        <p:spPr>
          <a:xfrm>
            <a:off x="2320802" y="6075025"/>
            <a:ext cx="461666" cy="400110"/>
          </a:xfrm>
          <a:prstGeom prst="rect">
            <a:avLst/>
          </a:prstGeom>
          <a:noFill/>
        </p:spPr>
        <p:txBody>
          <a:bodyPr wrap="square" rtlCol="0">
            <a:spAutoFit/>
          </a:bodyPr>
          <a:lstStyle/>
          <a:p>
            <a:pPr algn="ctr"/>
            <a:r>
              <a:rPr lang="en-US" sz="2000" dirty="0"/>
              <a:t>0</a:t>
            </a:r>
          </a:p>
        </p:txBody>
      </p:sp>
      <p:sp>
        <p:nvSpPr>
          <p:cNvPr id="11" name="Content Placeholder 2">
            <a:extLst>
              <a:ext uri="{FF2B5EF4-FFF2-40B4-BE49-F238E27FC236}">
                <a16:creationId xmlns:a16="http://schemas.microsoft.com/office/drawing/2014/main" id="{EB8DEC94-D88E-421F-BC35-E8F84DB68742}"/>
              </a:ext>
            </a:extLst>
          </p:cNvPr>
          <p:cNvSpPr txBox="1">
            <a:spLocks/>
          </p:cNvSpPr>
          <p:nvPr/>
        </p:nvSpPr>
        <p:spPr>
          <a:xfrm>
            <a:off x="789301" y="1124339"/>
            <a:ext cx="10992391" cy="559346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To converge to a solution for the equilibrium problem, we need to find gradients </a:t>
            </a:r>
          </a:p>
          <a:p>
            <a:r>
              <a:rPr lang="en-US" dirty="0"/>
              <a:t>Gradients have asymmetric behavior  </a:t>
            </a:r>
          </a:p>
          <a:p>
            <a:r>
              <a:rPr lang="en-US" dirty="0"/>
              <a:t>Large region of near 0 gradient – this is a problem for learning! </a:t>
            </a:r>
          </a:p>
        </p:txBody>
      </p:sp>
      <p:sp>
        <p:nvSpPr>
          <p:cNvPr id="12" name="Title 1">
            <a:extLst>
              <a:ext uri="{FF2B5EF4-FFF2-40B4-BE49-F238E27FC236}">
                <a16:creationId xmlns:a16="http://schemas.microsoft.com/office/drawing/2014/main" id="{DB2BAE13-33C2-4104-B2A7-0F57451F6BDF}"/>
              </a:ext>
            </a:extLst>
          </p:cNvPr>
          <p:cNvSpPr txBox="1">
            <a:spLocks/>
          </p:cNvSpPr>
          <p:nvPr/>
        </p:nvSpPr>
        <p:spPr>
          <a:xfrm>
            <a:off x="789301" y="140193"/>
            <a:ext cx="10515600" cy="872004"/>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latin typeface="+mn-lt"/>
              </a:rPr>
              <a:t>Gradients of the value function  </a:t>
            </a:r>
          </a:p>
        </p:txBody>
      </p:sp>
    </p:spTree>
    <p:extLst>
      <p:ext uri="{BB962C8B-B14F-4D97-AF65-F5344CB8AC3E}">
        <p14:creationId xmlns:p14="http://schemas.microsoft.com/office/powerpoint/2010/main" val="169429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P spid="13" grpId="0"/>
      <p:bldP spid="14" grpId="0"/>
      <p:bldP spid="15" grpId="0"/>
      <p:bldP spid="16" grpId="0"/>
      <p:bldP spid="1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Mode collapse and training failure   </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9"/>
            <a:ext cx="10992391" cy="5593468"/>
          </a:xfrm>
        </p:spPr>
        <p:txBody>
          <a:bodyPr>
            <a:normAutofit/>
          </a:bodyPr>
          <a:lstStyle/>
          <a:p>
            <a:pPr marL="0" indent="0">
              <a:buNone/>
            </a:pPr>
            <a:r>
              <a:rPr lang="en-US" dirty="0"/>
              <a:t>Mode collapse is a common problem that prevents GANs from learning </a:t>
            </a:r>
            <a:endParaRPr lang="en-US" sz="1200" dirty="0"/>
          </a:p>
          <a:p>
            <a:r>
              <a:rPr lang="en-US" dirty="0"/>
              <a:t> Mode collapse is a dead lock in the two-player game</a:t>
            </a:r>
          </a:p>
          <a:p>
            <a:r>
              <a:rPr lang="en-US" dirty="0"/>
              <a:t>Example: discriminator becomes too good at recognizing fake image and stops generator from learning  </a:t>
            </a:r>
          </a:p>
          <a:p>
            <a:r>
              <a:rPr lang="en-US" dirty="0"/>
              <a:t>Example: discriminator and generator alternate between modes of the loss function </a:t>
            </a:r>
          </a:p>
          <a:p>
            <a:r>
              <a:rPr lang="en-US" dirty="0"/>
              <a:t>Example: gradient of loss function becomes nearly zero – typically for generator</a:t>
            </a:r>
          </a:p>
        </p:txBody>
      </p:sp>
    </p:spTree>
    <p:extLst>
      <p:ext uri="{BB962C8B-B14F-4D97-AF65-F5344CB8AC3E}">
        <p14:creationId xmlns:p14="http://schemas.microsoft.com/office/powerpoint/2010/main" val="190996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Shape 4">
            <a:extLst>
              <a:ext uri="{FF2B5EF4-FFF2-40B4-BE49-F238E27FC236}">
                <a16:creationId xmlns:a16="http://schemas.microsoft.com/office/drawing/2014/main" id="{8A318C4C-5A15-4E1E-8A1B-C1A0C4C916B9}"/>
              </a:ext>
            </a:extLst>
          </p:cNvPr>
          <p:cNvSpPr/>
          <p:nvPr/>
        </p:nvSpPr>
        <p:spPr>
          <a:xfrm rot="5400000">
            <a:off x="285539" y="1321785"/>
            <a:ext cx="1336418" cy="744415"/>
          </a:xfrm>
          <a:custGeom>
            <a:avLst/>
            <a:gdLst>
              <a:gd name="connsiteX0" fmla="*/ 0 w 3048000"/>
              <a:gd name="connsiteY0" fmla="*/ 1128171 h 1139894"/>
              <a:gd name="connsiteX1" fmla="*/ 803030 w 3048000"/>
              <a:gd name="connsiteY1" fmla="*/ 1104725 h 1139894"/>
              <a:gd name="connsiteX2" fmla="*/ 1260230 w 3048000"/>
              <a:gd name="connsiteY2" fmla="*/ 934740 h 1139894"/>
              <a:gd name="connsiteX3" fmla="*/ 1529861 w 3048000"/>
              <a:gd name="connsiteY3" fmla="*/ 588910 h 1139894"/>
              <a:gd name="connsiteX4" fmla="*/ 1652954 w 3048000"/>
              <a:gd name="connsiteY4" fmla="*/ 161017 h 1139894"/>
              <a:gd name="connsiteX5" fmla="*/ 1770184 w 3048000"/>
              <a:gd name="connsiteY5" fmla="*/ 2756 h 1139894"/>
              <a:gd name="connsiteX6" fmla="*/ 1940169 w 3048000"/>
              <a:gd name="connsiteY6" fmla="*/ 78956 h 1139894"/>
              <a:gd name="connsiteX7" fmla="*/ 2033954 w 3048000"/>
              <a:gd name="connsiteY7" fmla="*/ 307556 h 1139894"/>
              <a:gd name="connsiteX8" fmla="*/ 2086707 w 3048000"/>
              <a:gd name="connsiteY8" fmla="*/ 536156 h 1139894"/>
              <a:gd name="connsiteX9" fmla="*/ 2157046 w 3048000"/>
              <a:gd name="connsiteY9" fmla="*/ 735448 h 1139894"/>
              <a:gd name="connsiteX10" fmla="*/ 2291861 w 3048000"/>
              <a:gd name="connsiteY10" fmla="*/ 917156 h 1139894"/>
              <a:gd name="connsiteX11" fmla="*/ 2508738 w 3048000"/>
              <a:gd name="connsiteY11" fmla="*/ 1087140 h 1139894"/>
              <a:gd name="connsiteX12" fmla="*/ 3048000 w 3048000"/>
              <a:gd name="connsiteY12" fmla="*/ 1139894 h 1139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048000" h="1139894">
                <a:moveTo>
                  <a:pt x="0" y="1128171"/>
                </a:moveTo>
                <a:cubicBezTo>
                  <a:pt x="296496" y="1132567"/>
                  <a:pt x="592992" y="1136964"/>
                  <a:pt x="803030" y="1104725"/>
                </a:cubicBezTo>
                <a:cubicBezTo>
                  <a:pt x="1013068" y="1072486"/>
                  <a:pt x="1139092" y="1020709"/>
                  <a:pt x="1260230" y="934740"/>
                </a:cubicBezTo>
                <a:cubicBezTo>
                  <a:pt x="1381369" y="848771"/>
                  <a:pt x="1464407" y="717864"/>
                  <a:pt x="1529861" y="588910"/>
                </a:cubicBezTo>
                <a:cubicBezTo>
                  <a:pt x="1595315" y="459956"/>
                  <a:pt x="1612900" y="258709"/>
                  <a:pt x="1652954" y="161017"/>
                </a:cubicBezTo>
                <a:cubicBezTo>
                  <a:pt x="1693008" y="63325"/>
                  <a:pt x="1722315" y="16433"/>
                  <a:pt x="1770184" y="2756"/>
                </a:cubicBezTo>
                <a:cubicBezTo>
                  <a:pt x="1818053" y="-10921"/>
                  <a:pt x="1896207" y="28156"/>
                  <a:pt x="1940169" y="78956"/>
                </a:cubicBezTo>
                <a:cubicBezTo>
                  <a:pt x="1984131" y="129756"/>
                  <a:pt x="2009531" y="231356"/>
                  <a:pt x="2033954" y="307556"/>
                </a:cubicBezTo>
                <a:cubicBezTo>
                  <a:pt x="2058377" y="383756"/>
                  <a:pt x="2066192" y="464841"/>
                  <a:pt x="2086707" y="536156"/>
                </a:cubicBezTo>
                <a:cubicBezTo>
                  <a:pt x="2107222" y="607471"/>
                  <a:pt x="2122854" y="671948"/>
                  <a:pt x="2157046" y="735448"/>
                </a:cubicBezTo>
                <a:cubicBezTo>
                  <a:pt x="2191238" y="798948"/>
                  <a:pt x="2233246" y="858541"/>
                  <a:pt x="2291861" y="917156"/>
                </a:cubicBezTo>
                <a:cubicBezTo>
                  <a:pt x="2350476" y="975771"/>
                  <a:pt x="2382715" y="1050017"/>
                  <a:pt x="2508738" y="1087140"/>
                </a:cubicBezTo>
                <a:cubicBezTo>
                  <a:pt x="2634761" y="1124263"/>
                  <a:pt x="2937608" y="1130125"/>
                  <a:pt x="3048000" y="1139894"/>
                </a:cubicBezTo>
              </a:path>
            </a:pathLst>
          </a:cu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Freeform: Shape 6">
            <a:extLst>
              <a:ext uri="{FF2B5EF4-FFF2-40B4-BE49-F238E27FC236}">
                <a16:creationId xmlns:a16="http://schemas.microsoft.com/office/drawing/2014/main" id="{5417B9E0-6070-49B7-B391-3A3F0852CFB5}"/>
              </a:ext>
            </a:extLst>
          </p:cNvPr>
          <p:cNvSpPr/>
          <p:nvPr/>
        </p:nvSpPr>
        <p:spPr>
          <a:xfrm rot="5400000">
            <a:off x="311906" y="2678727"/>
            <a:ext cx="1195754" cy="656487"/>
          </a:xfrm>
          <a:custGeom>
            <a:avLst/>
            <a:gdLst>
              <a:gd name="connsiteX0" fmla="*/ 0 w 2168769"/>
              <a:gd name="connsiteY0" fmla="*/ 1017446 h 1035031"/>
              <a:gd name="connsiteX1" fmla="*/ 474784 w 2168769"/>
              <a:gd name="connsiteY1" fmla="*/ 988139 h 1035031"/>
              <a:gd name="connsiteX2" fmla="*/ 779584 w 2168769"/>
              <a:gd name="connsiteY2" fmla="*/ 841600 h 1035031"/>
              <a:gd name="connsiteX3" fmla="*/ 996461 w 2168769"/>
              <a:gd name="connsiteY3" fmla="*/ 501631 h 1035031"/>
              <a:gd name="connsiteX4" fmla="*/ 1060938 w 2168769"/>
              <a:gd name="connsiteY4" fmla="*/ 161662 h 1035031"/>
              <a:gd name="connsiteX5" fmla="*/ 1119553 w 2168769"/>
              <a:gd name="connsiteY5" fmla="*/ 44431 h 1035031"/>
              <a:gd name="connsiteX6" fmla="*/ 1289538 w 2168769"/>
              <a:gd name="connsiteY6" fmla="*/ 15123 h 1035031"/>
              <a:gd name="connsiteX7" fmla="*/ 1395046 w 2168769"/>
              <a:gd name="connsiteY7" fmla="*/ 273031 h 1035031"/>
              <a:gd name="connsiteX8" fmla="*/ 1471246 w 2168769"/>
              <a:gd name="connsiteY8" fmla="*/ 583692 h 1035031"/>
              <a:gd name="connsiteX9" fmla="*/ 1535723 w 2168769"/>
              <a:gd name="connsiteY9" fmla="*/ 777123 h 1035031"/>
              <a:gd name="connsiteX10" fmla="*/ 1629507 w 2168769"/>
              <a:gd name="connsiteY10" fmla="*/ 964692 h 1035031"/>
              <a:gd name="connsiteX11" fmla="*/ 1899138 w 2168769"/>
              <a:gd name="connsiteY11" fmla="*/ 1011585 h 1035031"/>
              <a:gd name="connsiteX12" fmla="*/ 2168769 w 2168769"/>
              <a:gd name="connsiteY12" fmla="*/ 1035031 h 1035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68769" h="1035031">
                <a:moveTo>
                  <a:pt x="0" y="1017446"/>
                </a:moveTo>
                <a:cubicBezTo>
                  <a:pt x="172426" y="1017446"/>
                  <a:pt x="344853" y="1017447"/>
                  <a:pt x="474784" y="988139"/>
                </a:cubicBezTo>
                <a:cubicBezTo>
                  <a:pt x="604715" y="958831"/>
                  <a:pt x="692638" y="922685"/>
                  <a:pt x="779584" y="841600"/>
                </a:cubicBezTo>
                <a:cubicBezTo>
                  <a:pt x="866530" y="760515"/>
                  <a:pt x="949569" y="614954"/>
                  <a:pt x="996461" y="501631"/>
                </a:cubicBezTo>
                <a:cubicBezTo>
                  <a:pt x="1043353" y="388308"/>
                  <a:pt x="1040423" y="237862"/>
                  <a:pt x="1060938" y="161662"/>
                </a:cubicBezTo>
                <a:cubicBezTo>
                  <a:pt x="1081453" y="85462"/>
                  <a:pt x="1081453" y="68854"/>
                  <a:pt x="1119553" y="44431"/>
                </a:cubicBezTo>
                <a:cubicBezTo>
                  <a:pt x="1157653" y="20008"/>
                  <a:pt x="1243623" y="-22977"/>
                  <a:pt x="1289538" y="15123"/>
                </a:cubicBezTo>
                <a:cubicBezTo>
                  <a:pt x="1335454" y="53223"/>
                  <a:pt x="1364761" y="178270"/>
                  <a:pt x="1395046" y="273031"/>
                </a:cubicBezTo>
                <a:cubicBezTo>
                  <a:pt x="1425331" y="367792"/>
                  <a:pt x="1447800" y="499677"/>
                  <a:pt x="1471246" y="583692"/>
                </a:cubicBezTo>
                <a:cubicBezTo>
                  <a:pt x="1494692" y="667707"/>
                  <a:pt x="1509346" y="713623"/>
                  <a:pt x="1535723" y="777123"/>
                </a:cubicBezTo>
                <a:cubicBezTo>
                  <a:pt x="1562100" y="840623"/>
                  <a:pt x="1568938" y="925615"/>
                  <a:pt x="1629507" y="964692"/>
                </a:cubicBezTo>
                <a:cubicBezTo>
                  <a:pt x="1690076" y="1003769"/>
                  <a:pt x="1809261" y="999862"/>
                  <a:pt x="1899138" y="1011585"/>
                </a:cubicBezTo>
                <a:cubicBezTo>
                  <a:pt x="1989015" y="1023308"/>
                  <a:pt x="2078892" y="1029169"/>
                  <a:pt x="2168769" y="1035031"/>
                </a:cubicBezTo>
              </a:path>
            </a:pathLst>
          </a:cu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reeform: Shape 7">
            <a:extLst>
              <a:ext uri="{FF2B5EF4-FFF2-40B4-BE49-F238E27FC236}">
                <a16:creationId xmlns:a16="http://schemas.microsoft.com/office/drawing/2014/main" id="{672F1F02-AFB3-4456-80C5-2D6CA0CEFAAF}"/>
              </a:ext>
            </a:extLst>
          </p:cNvPr>
          <p:cNvSpPr/>
          <p:nvPr/>
        </p:nvSpPr>
        <p:spPr>
          <a:xfrm rot="5400000">
            <a:off x="2800148" y="1274892"/>
            <a:ext cx="1336418" cy="744415"/>
          </a:xfrm>
          <a:custGeom>
            <a:avLst/>
            <a:gdLst>
              <a:gd name="connsiteX0" fmla="*/ 0 w 3048000"/>
              <a:gd name="connsiteY0" fmla="*/ 1128171 h 1139894"/>
              <a:gd name="connsiteX1" fmla="*/ 803030 w 3048000"/>
              <a:gd name="connsiteY1" fmla="*/ 1104725 h 1139894"/>
              <a:gd name="connsiteX2" fmla="*/ 1260230 w 3048000"/>
              <a:gd name="connsiteY2" fmla="*/ 934740 h 1139894"/>
              <a:gd name="connsiteX3" fmla="*/ 1529861 w 3048000"/>
              <a:gd name="connsiteY3" fmla="*/ 588910 h 1139894"/>
              <a:gd name="connsiteX4" fmla="*/ 1652954 w 3048000"/>
              <a:gd name="connsiteY4" fmla="*/ 161017 h 1139894"/>
              <a:gd name="connsiteX5" fmla="*/ 1770184 w 3048000"/>
              <a:gd name="connsiteY5" fmla="*/ 2756 h 1139894"/>
              <a:gd name="connsiteX6" fmla="*/ 1940169 w 3048000"/>
              <a:gd name="connsiteY6" fmla="*/ 78956 h 1139894"/>
              <a:gd name="connsiteX7" fmla="*/ 2033954 w 3048000"/>
              <a:gd name="connsiteY7" fmla="*/ 307556 h 1139894"/>
              <a:gd name="connsiteX8" fmla="*/ 2086707 w 3048000"/>
              <a:gd name="connsiteY8" fmla="*/ 536156 h 1139894"/>
              <a:gd name="connsiteX9" fmla="*/ 2157046 w 3048000"/>
              <a:gd name="connsiteY9" fmla="*/ 735448 h 1139894"/>
              <a:gd name="connsiteX10" fmla="*/ 2291861 w 3048000"/>
              <a:gd name="connsiteY10" fmla="*/ 917156 h 1139894"/>
              <a:gd name="connsiteX11" fmla="*/ 2508738 w 3048000"/>
              <a:gd name="connsiteY11" fmla="*/ 1087140 h 1139894"/>
              <a:gd name="connsiteX12" fmla="*/ 3048000 w 3048000"/>
              <a:gd name="connsiteY12" fmla="*/ 1139894 h 1139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048000" h="1139894">
                <a:moveTo>
                  <a:pt x="0" y="1128171"/>
                </a:moveTo>
                <a:cubicBezTo>
                  <a:pt x="296496" y="1132567"/>
                  <a:pt x="592992" y="1136964"/>
                  <a:pt x="803030" y="1104725"/>
                </a:cubicBezTo>
                <a:cubicBezTo>
                  <a:pt x="1013068" y="1072486"/>
                  <a:pt x="1139092" y="1020709"/>
                  <a:pt x="1260230" y="934740"/>
                </a:cubicBezTo>
                <a:cubicBezTo>
                  <a:pt x="1381369" y="848771"/>
                  <a:pt x="1464407" y="717864"/>
                  <a:pt x="1529861" y="588910"/>
                </a:cubicBezTo>
                <a:cubicBezTo>
                  <a:pt x="1595315" y="459956"/>
                  <a:pt x="1612900" y="258709"/>
                  <a:pt x="1652954" y="161017"/>
                </a:cubicBezTo>
                <a:cubicBezTo>
                  <a:pt x="1693008" y="63325"/>
                  <a:pt x="1722315" y="16433"/>
                  <a:pt x="1770184" y="2756"/>
                </a:cubicBezTo>
                <a:cubicBezTo>
                  <a:pt x="1818053" y="-10921"/>
                  <a:pt x="1896207" y="28156"/>
                  <a:pt x="1940169" y="78956"/>
                </a:cubicBezTo>
                <a:cubicBezTo>
                  <a:pt x="1984131" y="129756"/>
                  <a:pt x="2009531" y="231356"/>
                  <a:pt x="2033954" y="307556"/>
                </a:cubicBezTo>
                <a:cubicBezTo>
                  <a:pt x="2058377" y="383756"/>
                  <a:pt x="2066192" y="464841"/>
                  <a:pt x="2086707" y="536156"/>
                </a:cubicBezTo>
                <a:cubicBezTo>
                  <a:pt x="2107222" y="607471"/>
                  <a:pt x="2122854" y="671948"/>
                  <a:pt x="2157046" y="735448"/>
                </a:cubicBezTo>
                <a:cubicBezTo>
                  <a:pt x="2191238" y="798948"/>
                  <a:pt x="2233246" y="858541"/>
                  <a:pt x="2291861" y="917156"/>
                </a:cubicBezTo>
                <a:cubicBezTo>
                  <a:pt x="2350476" y="975771"/>
                  <a:pt x="2382715" y="1050017"/>
                  <a:pt x="2508738" y="1087140"/>
                </a:cubicBezTo>
                <a:cubicBezTo>
                  <a:pt x="2634761" y="1124263"/>
                  <a:pt x="2937608" y="1130125"/>
                  <a:pt x="3048000" y="1139894"/>
                </a:cubicBezTo>
              </a:path>
            </a:pathLst>
          </a:cu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Freeform: Shape 8">
            <a:extLst>
              <a:ext uri="{FF2B5EF4-FFF2-40B4-BE49-F238E27FC236}">
                <a16:creationId xmlns:a16="http://schemas.microsoft.com/office/drawing/2014/main" id="{3BD7B848-A499-492F-B7A6-2D366C0187EA}"/>
              </a:ext>
            </a:extLst>
          </p:cNvPr>
          <p:cNvSpPr/>
          <p:nvPr/>
        </p:nvSpPr>
        <p:spPr>
          <a:xfrm rot="5400000">
            <a:off x="5602463" y="2154117"/>
            <a:ext cx="1336418" cy="744415"/>
          </a:xfrm>
          <a:custGeom>
            <a:avLst/>
            <a:gdLst>
              <a:gd name="connsiteX0" fmla="*/ 0 w 3048000"/>
              <a:gd name="connsiteY0" fmla="*/ 1128171 h 1139894"/>
              <a:gd name="connsiteX1" fmla="*/ 803030 w 3048000"/>
              <a:gd name="connsiteY1" fmla="*/ 1104725 h 1139894"/>
              <a:gd name="connsiteX2" fmla="*/ 1260230 w 3048000"/>
              <a:gd name="connsiteY2" fmla="*/ 934740 h 1139894"/>
              <a:gd name="connsiteX3" fmla="*/ 1529861 w 3048000"/>
              <a:gd name="connsiteY3" fmla="*/ 588910 h 1139894"/>
              <a:gd name="connsiteX4" fmla="*/ 1652954 w 3048000"/>
              <a:gd name="connsiteY4" fmla="*/ 161017 h 1139894"/>
              <a:gd name="connsiteX5" fmla="*/ 1770184 w 3048000"/>
              <a:gd name="connsiteY5" fmla="*/ 2756 h 1139894"/>
              <a:gd name="connsiteX6" fmla="*/ 1940169 w 3048000"/>
              <a:gd name="connsiteY6" fmla="*/ 78956 h 1139894"/>
              <a:gd name="connsiteX7" fmla="*/ 2033954 w 3048000"/>
              <a:gd name="connsiteY7" fmla="*/ 307556 h 1139894"/>
              <a:gd name="connsiteX8" fmla="*/ 2086707 w 3048000"/>
              <a:gd name="connsiteY8" fmla="*/ 536156 h 1139894"/>
              <a:gd name="connsiteX9" fmla="*/ 2157046 w 3048000"/>
              <a:gd name="connsiteY9" fmla="*/ 735448 h 1139894"/>
              <a:gd name="connsiteX10" fmla="*/ 2291861 w 3048000"/>
              <a:gd name="connsiteY10" fmla="*/ 917156 h 1139894"/>
              <a:gd name="connsiteX11" fmla="*/ 2508738 w 3048000"/>
              <a:gd name="connsiteY11" fmla="*/ 1087140 h 1139894"/>
              <a:gd name="connsiteX12" fmla="*/ 3048000 w 3048000"/>
              <a:gd name="connsiteY12" fmla="*/ 1139894 h 1139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048000" h="1139894">
                <a:moveTo>
                  <a:pt x="0" y="1128171"/>
                </a:moveTo>
                <a:cubicBezTo>
                  <a:pt x="296496" y="1132567"/>
                  <a:pt x="592992" y="1136964"/>
                  <a:pt x="803030" y="1104725"/>
                </a:cubicBezTo>
                <a:cubicBezTo>
                  <a:pt x="1013068" y="1072486"/>
                  <a:pt x="1139092" y="1020709"/>
                  <a:pt x="1260230" y="934740"/>
                </a:cubicBezTo>
                <a:cubicBezTo>
                  <a:pt x="1381369" y="848771"/>
                  <a:pt x="1464407" y="717864"/>
                  <a:pt x="1529861" y="588910"/>
                </a:cubicBezTo>
                <a:cubicBezTo>
                  <a:pt x="1595315" y="459956"/>
                  <a:pt x="1612900" y="258709"/>
                  <a:pt x="1652954" y="161017"/>
                </a:cubicBezTo>
                <a:cubicBezTo>
                  <a:pt x="1693008" y="63325"/>
                  <a:pt x="1722315" y="16433"/>
                  <a:pt x="1770184" y="2756"/>
                </a:cubicBezTo>
                <a:cubicBezTo>
                  <a:pt x="1818053" y="-10921"/>
                  <a:pt x="1896207" y="28156"/>
                  <a:pt x="1940169" y="78956"/>
                </a:cubicBezTo>
                <a:cubicBezTo>
                  <a:pt x="1984131" y="129756"/>
                  <a:pt x="2009531" y="231356"/>
                  <a:pt x="2033954" y="307556"/>
                </a:cubicBezTo>
                <a:cubicBezTo>
                  <a:pt x="2058377" y="383756"/>
                  <a:pt x="2066192" y="464841"/>
                  <a:pt x="2086707" y="536156"/>
                </a:cubicBezTo>
                <a:cubicBezTo>
                  <a:pt x="2107222" y="607471"/>
                  <a:pt x="2122854" y="671948"/>
                  <a:pt x="2157046" y="735448"/>
                </a:cubicBezTo>
                <a:cubicBezTo>
                  <a:pt x="2191238" y="798948"/>
                  <a:pt x="2233246" y="858541"/>
                  <a:pt x="2291861" y="917156"/>
                </a:cubicBezTo>
                <a:cubicBezTo>
                  <a:pt x="2350476" y="975771"/>
                  <a:pt x="2382715" y="1050017"/>
                  <a:pt x="2508738" y="1087140"/>
                </a:cubicBezTo>
                <a:cubicBezTo>
                  <a:pt x="2634761" y="1124263"/>
                  <a:pt x="2937608" y="1130125"/>
                  <a:pt x="3048000" y="1139894"/>
                </a:cubicBezTo>
              </a:path>
            </a:pathLst>
          </a:cu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F1A8CC4D-2141-41ED-9989-DB63C15D00F9}"/>
              </a:ext>
            </a:extLst>
          </p:cNvPr>
          <p:cNvSpPr/>
          <p:nvPr/>
        </p:nvSpPr>
        <p:spPr>
          <a:xfrm rot="5400000">
            <a:off x="5628830" y="3511059"/>
            <a:ext cx="1195754" cy="656487"/>
          </a:xfrm>
          <a:custGeom>
            <a:avLst/>
            <a:gdLst>
              <a:gd name="connsiteX0" fmla="*/ 0 w 2168769"/>
              <a:gd name="connsiteY0" fmla="*/ 1017446 h 1035031"/>
              <a:gd name="connsiteX1" fmla="*/ 474784 w 2168769"/>
              <a:gd name="connsiteY1" fmla="*/ 988139 h 1035031"/>
              <a:gd name="connsiteX2" fmla="*/ 779584 w 2168769"/>
              <a:gd name="connsiteY2" fmla="*/ 841600 h 1035031"/>
              <a:gd name="connsiteX3" fmla="*/ 996461 w 2168769"/>
              <a:gd name="connsiteY3" fmla="*/ 501631 h 1035031"/>
              <a:gd name="connsiteX4" fmla="*/ 1060938 w 2168769"/>
              <a:gd name="connsiteY4" fmla="*/ 161662 h 1035031"/>
              <a:gd name="connsiteX5" fmla="*/ 1119553 w 2168769"/>
              <a:gd name="connsiteY5" fmla="*/ 44431 h 1035031"/>
              <a:gd name="connsiteX6" fmla="*/ 1289538 w 2168769"/>
              <a:gd name="connsiteY6" fmla="*/ 15123 h 1035031"/>
              <a:gd name="connsiteX7" fmla="*/ 1395046 w 2168769"/>
              <a:gd name="connsiteY7" fmla="*/ 273031 h 1035031"/>
              <a:gd name="connsiteX8" fmla="*/ 1471246 w 2168769"/>
              <a:gd name="connsiteY8" fmla="*/ 583692 h 1035031"/>
              <a:gd name="connsiteX9" fmla="*/ 1535723 w 2168769"/>
              <a:gd name="connsiteY9" fmla="*/ 777123 h 1035031"/>
              <a:gd name="connsiteX10" fmla="*/ 1629507 w 2168769"/>
              <a:gd name="connsiteY10" fmla="*/ 964692 h 1035031"/>
              <a:gd name="connsiteX11" fmla="*/ 1899138 w 2168769"/>
              <a:gd name="connsiteY11" fmla="*/ 1011585 h 1035031"/>
              <a:gd name="connsiteX12" fmla="*/ 2168769 w 2168769"/>
              <a:gd name="connsiteY12" fmla="*/ 1035031 h 1035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68769" h="1035031">
                <a:moveTo>
                  <a:pt x="0" y="1017446"/>
                </a:moveTo>
                <a:cubicBezTo>
                  <a:pt x="172426" y="1017446"/>
                  <a:pt x="344853" y="1017447"/>
                  <a:pt x="474784" y="988139"/>
                </a:cubicBezTo>
                <a:cubicBezTo>
                  <a:pt x="604715" y="958831"/>
                  <a:pt x="692638" y="922685"/>
                  <a:pt x="779584" y="841600"/>
                </a:cubicBezTo>
                <a:cubicBezTo>
                  <a:pt x="866530" y="760515"/>
                  <a:pt x="949569" y="614954"/>
                  <a:pt x="996461" y="501631"/>
                </a:cubicBezTo>
                <a:cubicBezTo>
                  <a:pt x="1043353" y="388308"/>
                  <a:pt x="1040423" y="237862"/>
                  <a:pt x="1060938" y="161662"/>
                </a:cubicBezTo>
                <a:cubicBezTo>
                  <a:pt x="1081453" y="85462"/>
                  <a:pt x="1081453" y="68854"/>
                  <a:pt x="1119553" y="44431"/>
                </a:cubicBezTo>
                <a:cubicBezTo>
                  <a:pt x="1157653" y="20008"/>
                  <a:pt x="1243623" y="-22977"/>
                  <a:pt x="1289538" y="15123"/>
                </a:cubicBezTo>
                <a:cubicBezTo>
                  <a:pt x="1335454" y="53223"/>
                  <a:pt x="1364761" y="178270"/>
                  <a:pt x="1395046" y="273031"/>
                </a:cubicBezTo>
                <a:cubicBezTo>
                  <a:pt x="1425331" y="367792"/>
                  <a:pt x="1447800" y="499677"/>
                  <a:pt x="1471246" y="583692"/>
                </a:cubicBezTo>
                <a:cubicBezTo>
                  <a:pt x="1494692" y="667707"/>
                  <a:pt x="1509346" y="713623"/>
                  <a:pt x="1535723" y="777123"/>
                </a:cubicBezTo>
                <a:cubicBezTo>
                  <a:pt x="1562100" y="840623"/>
                  <a:pt x="1568938" y="925615"/>
                  <a:pt x="1629507" y="964692"/>
                </a:cubicBezTo>
                <a:cubicBezTo>
                  <a:pt x="1690076" y="1003769"/>
                  <a:pt x="1809261" y="999862"/>
                  <a:pt x="1899138" y="1011585"/>
                </a:cubicBezTo>
                <a:cubicBezTo>
                  <a:pt x="1989015" y="1023308"/>
                  <a:pt x="2078892" y="1029169"/>
                  <a:pt x="2168769" y="1035031"/>
                </a:cubicBezTo>
              </a:path>
            </a:pathLst>
          </a:cu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Shape 10">
            <a:extLst>
              <a:ext uri="{FF2B5EF4-FFF2-40B4-BE49-F238E27FC236}">
                <a16:creationId xmlns:a16="http://schemas.microsoft.com/office/drawing/2014/main" id="{D8EFAEBE-9F6E-44CB-B026-BC524EE3BA75}"/>
              </a:ext>
            </a:extLst>
          </p:cNvPr>
          <p:cNvSpPr/>
          <p:nvPr/>
        </p:nvSpPr>
        <p:spPr>
          <a:xfrm rot="5400000">
            <a:off x="8172952" y="3522776"/>
            <a:ext cx="1195754" cy="656487"/>
          </a:xfrm>
          <a:custGeom>
            <a:avLst/>
            <a:gdLst>
              <a:gd name="connsiteX0" fmla="*/ 0 w 2168769"/>
              <a:gd name="connsiteY0" fmla="*/ 1017446 h 1035031"/>
              <a:gd name="connsiteX1" fmla="*/ 474784 w 2168769"/>
              <a:gd name="connsiteY1" fmla="*/ 988139 h 1035031"/>
              <a:gd name="connsiteX2" fmla="*/ 779584 w 2168769"/>
              <a:gd name="connsiteY2" fmla="*/ 841600 h 1035031"/>
              <a:gd name="connsiteX3" fmla="*/ 996461 w 2168769"/>
              <a:gd name="connsiteY3" fmla="*/ 501631 h 1035031"/>
              <a:gd name="connsiteX4" fmla="*/ 1060938 w 2168769"/>
              <a:gd name="connsiteY4" fmla="*/ 161662 h 1035031"/>
              <a:gd name="connsiteX5" fmla="*/ 1119553 w 2168769"/>
              <a:gd name="connsiteY5" fmla="*/ 44431 h 1035031"/>
              <a:gd name="connsiteX6" fmla="*/ 1289538 w 2168769"/>
              <a:gd name="connsiteY6" fmla="*/ 15123 h 1035031"/>
              <a:gd name="connsiteX7" fmla="*/ 1395046 w 2168769"/>
              <a:gd name="connsiteY7" fmla="*/ 273031 h 1035031"/>
              <a:gd name="connsiteX8" fmla="*/ 1471246 w 2168769"/>
              <a:gd name="connsiteY8" fmla="*/ 583692 h 1035031"/>
              <a:gd name="connsiteX9" fmla="*/ 1535723 w 2168769"/>
              <a:gd name="connsiteY9" fmla="*/ 777123 h 1035031"/>
              <a:gd name="connsiteX10" fmla="*/ 1629507 w 2168769"/>
              <a:gd name="connsiteY10" fmla="*/ 964692 h 1035031"/>
              <a:gd name="connsiteX11" fmla="*/ 1899138 w 2168769"/>
              <a:gd name="connsiteY11" fmla="*/ 1011585 h 1035031"/>
              <a:gd name="connsiteX12" fmla="*/ 2168769 w 2168769"/>
              <a:gd name="connsiteY12" fmla="*/ 1035031 h 1035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68769" h="1035031">
                <a:moveTo>
                  <a:pt x="0" y="1017446"/>
                </a:moveTo>
                <a:cubicBezTo>
                  <a:pt x="172426" y="1017446"/>
                  <a:pt x="344853" y="1017447"/>
                  <a:pt x="474784" y="988139"/>
                </a:cubicBezTo>
                <a:cubicBezTo>
                  <a:pt x="604715" y="958831"/>
                  <a:pt x="692638" y="922685"/>
                  <a:pt x="779584" y="841600"/>
                </a:cubicBezTo>
                <a:cubicBezTo>
                  <a:pt x="866530" y="760515"/>
                  <a:pt x="949569" y="614954"/>
                  <a:pt x="996461" y="501631"/>
                </a:cubicBezTo>
                <a:cubicBezTo>
                  <a:pt x="1043353" y="388308"/>
                  <a:pt x="1040423" y="237862"/>
                  <a:pt x="1060938" y="161662"/>
                </a:cubicBezTo>
                <a:cubicBezTo>
                  <a:pt x="1081453" y="85462"/>
                  <a:pt x="1081453" y="68854"/>
                  <a:pt x="1119553" y="44431"/>
                </a:cubicBezTo>
                <a:cubicBezTo>
                  <a:pt x="1157653" y="20008"/>
                  <a:pt x="1243623" y="-22977"/>
                  <a:pt x="1289538" y="15123"/>
                </a:cubicBezTo>
                <a:cubicBezTo>
                  <a:pt x="1335454" y="53223"/>
                  <a:pt x="1364761" y="178270"/>
                  <a:pt x="1395046" y="273031"/>
                </a:cubicBezTo>
                <a:cubicBezTo>
                  <a:pt x="1425331" y="367792"/>
                  <a:pt x="1447800" y="499677"/>
                  <a:pt x="1471246" y="583692"/>
                </a:cubicBezTo>
                <a:cubicBezTo>
                  <a:pt x="1494692" y="667707"/>
                  <a:pt x="1509346" y="713623"/>
                  <a:pt x="1535723" y="777123"/>
                </a:cubicBezTo>
                <a:cubicBezTo>
                  <a:pt x="1562100" y="840623"/>
                  <a:pt x="1568938" y="925615"/>
                  <a:pt x="1629507" y="964692"/>
                </a:cubicBezTo>
                <a:cubicBezTo>
                  <a:pt x="1690076" y="1003769"/>
                  <a:pt x="1809261" y="999862"/>
                  <a:pt x="1899138" y="1011585"/>
                </a:cubicBezTo>
                <a:cubicBezTo>
                  <a:pt x="1989015" y="1023308"/>
                  <a:pt x="2078892" y="1029169"/>
                  <a:pt x="2168769" y="1035031"/>
                </a:cubicBezTo>
              </a:path>
            </a:pathLst>
          </a:cu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Shape 11">
            <a:extLst>
              <a:ext uri="{FF2B5EF4-FFF2-40B4-BE49-F238E27FC236}">
                <a16:creationId xmlns:a16="http://schemas.microsoft.com/office/drawing/2014/main" id="{464E6437-89AB-47CF-8CC8-CAA83A292974}"/>
              </a:ext>
            </a:extLst>
          </p:cNvPr>
          <p:cNvSpPr/>
          <p:nvPr/>
        </p:nvSpPr>
        <p:spPr>
          <a:xfrm rot="5400000">
            <a:off x="10747678" y="1713129"/>
            <a:ext cx="1336418" cy="744415"/>
          </a:xfrm>
          <a:custGeom>
            <a:avLst/>
            <a:gdLst>
              <a:gd name="connsiteX0" fmla="*/ 0 w 3048000"/>
              <a:gd name="connsiteY0" fmla="*/ 1128171 h 1139894"/>
              <a:gd name="connsiteX1" fmla="*/ 803030 w 3048000"/>
              <a:gd name="connsiteY1" fmla="*/ 1104725 h 1139894"/>
              <a:gd name="connsiteX2" fmla="*/ 1260230 w 3048000"/>
              <a:gd name="connsiteY2" fmla="*/ 934740 h 1139894"/>
              <a:gd name="connsiteX3" fmla="*/ 1529861 w 3048000"/>
              <a:gd name="connsiteY3" fmla="*/ 588910 h 1139894"/>
              <a:gd name="connsiteX4" fmla="*/ 1652954 w 3048000"/>
              <a:gd name="connsiteY4" fmla="*/ 161017 h 1139894"/>
              <a:gd name="connsiteX5" fmla="*/ 1770184 w 3048000"/>
              <a:gd name="connsiteY5" fmla="*/ 2756 h 1139894"/>
              <a:gd name="connsiteX6" fmla="*/ 1940169 w 3048000"/>
              <a:gd name="connsiteY6" fmla="*/ 78956 h 1139894"/>
              <a:gd name="connsiteX7" fmla="*/ 2033954 w 3048000"/>
              <a:gd name="connsiteY7" fmla="*/ 307556 h 1139894"/>
              <a:gd name="connsiteX8" fmla="*/ 2086707 w 3048000"/>
              <a:gd name="connsiteY8" fmla="*/ 536156 h 1139894"/>
              <a:gd name="connsiteX9" fmla="*/ 2157046 w 3048000"/>
              <a:gd name="connsiteY9" fmla="*/ 735448 h 1139894"/>
              <a:gd name="connsiteX10" fmla="*/ 2291861 w 3048000"/>
              <a:gd name="connsiteY10" fmla="*/ 917156 h 1139894"/>
              <a:gd name="connsiteX11" fmla="*/ 2508738 w 3048000"/>
              <a:gd name="connsiteY11" fmla="*/ 1087140 h 1139894"/>
              <a:gd name="connsiteX12" fmla="*/ 3048000 w 3048000"/>
              <a:gd name="connsiteY12" fmla="*/ 1139894 h 1139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048000" h="1139894">
                <a:moveTo>
                  <a:pt x="0" y="1128171"/>
                </a:moveTo>
                <a:cubicBezTo>
                  <a:pt x="296496" y="1132567"/>
                  <a:pt x="592992" y="1136964"/>
                  <a:pt x="803030" y="1104725"/>
                </a:cubicBezTo>
                <a:cubicBezTo>
                  <a:pt x="1013068" y="1072486"/>
                  <a:pt x="1139092" y="1020709"/>
                  <a:pt x="1260230" y="934740"/>
                </a:cubicBezTo>
                <a:cubicBezTo>
                  <a:pt x="1381369" y="848771"/>
                  <a:pt x="1464407" y="717864"/>
                  <a:pt x="1529861" y="588910"/>
                </a:cubicBezTo>
                <a:cubicBezTo>
                  <a:pt x="1595315" y="459956"/>
                  <a:pt x="1612900" y="258709"/>
                  <a:pt x="1652954" y="161017"/>
                </a:cubicBezTo>
                <a:cubicBezTo>
                  <a:pt x="1693008" y="63325"/>
                  <a:pt x="1722315" y="16433"/>
                  <a:pt x="1770184" y="2756"/>
                </a:cubicBezTo>
                <a:cubicBezTo>
                  <a:pt x="1818053" y="-10921"/>
                  <a:pt x="1896207" y="28156"/>
                  <a:pt x="1940169" y="78956"/>
                </a:cubicBezTo>
                <a:cubicBezTo>
                  <a:pt x="1984131" y="129756"/>
                  <a:pt x="2009531" y="231356"/>
                  <a:pt x="2033954" y="307556"/>
                </a:cubicBezTo>
                <a:cubicBezTo>
                  <a:pt x="2058377" y="383756"/>
                  <a:pt x="2066192" y="464841"/>
                  <a:pt x="2086707" y="536156"/>
                </a:cubicBezTo>
                <a:cubicBezTo>
                  <a:pt x="2107222" y="607471"/>
                  <a:pt x="2122854" y="671948"/>
                  <a:pt x="2157046" y="735448"/>
                </a:cubicBezTo>
                <a:cubicBezTo>
                  <a:pt x="2191238" y="798948"/>
                  <a:pt x="2233246" y="858541"/>
                  <a:pt x="2291861" y="917156"/>
                </a:cubicBezTo>
                <a:cubicBezTo>
                  <a:pt x="2350476" y="975771"/>
                  <a:pt x="2382715" y="1050017"/>
                  <a:pt x="2508738" y="1087140"/>
                </a:cubicBezTo>
                <a:cubicBezTo>
                  <a:pt x="2634761" y="1124263"/>
                  <a:pt x="2937608" y="1130125"/>
                  <a:pt x="3048000" y="1139894"/>
                </a:cubicBezTo>
              </a:path>
            </a:pathLst>
          </a:cu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Freeform: Shape 12">
            <a:extLst>
              <a:ext uri="{FF2B5EF4-FFF2-40B4-BE49-F238E27FC236}">
                <a16:creationId xmlns:a16="http://schemas.microsoft.com/office/drawing/2014/main" id="{7D037FEA-E62E-4222-B8F0-607F85C4E1DE}"/>
              </a:ext>
            </a:extLst>
          </p:cNvPr>
          <p:cNvSpPr/>
          <p:nvPr/>
        </p:nvSpPr>
        <p:spPr>
          <a:xfrm rot="5400000">
            <a:off x="10774045" y="3070071"/>
            <a:ext cx="1195754" cy="656487"/>
          </a:xfrm>
          <a:custGeom>
            <a:avLst/>
            <a:gdLst>
              <a:gd name="connsiteX0" fmla="*/ 0 w 2168769"/>
              <a:gd name="connsiteY0" fmla="*/ 1017446 h 1035031"/>
              <a:gd name="connsiteX1" fmla="*/ 474784 w 2168769"/>
              <a:gd name="connsiteY1" fmla="*/ 988139 h 1035031"/>
              <a:gd name="connsiteX2" fmla="*/ 779584 w 2168769"/>
              <a:gd name="connsiteY2" fmla="*/ 841600 h 1035031"/>
              <a:gd name="connsiteX3" fmla="*/ 996461 w 2168769"/>
              <a:gd name="connsiteY3" fmla="*/ 501631 h 1035031"/>
              <a:gd name="connsiteX4" fmla="*/ 1060938 w 2168769"/>
              <a:gd name="connsiteY4" fmla="*/ 161662 h 1035031"/>
              <a:gd name="connsiteX5" fmla="*/ 1119553 w 2168769"/>
              <a:gd name="connsiteY5" fmla="*/ 44431 h 1035031"/>
              <a:gd name="connsiteX6" fmla="*/ 1289538 w 2168769"/>
              <a:gd name="connsiteY6" fmla="*/ 15123 h 1035031"/>
              <a:gd name="connsiteX7" fmla="*/ 1395046 w 2168769"/>
              <a:gd name="connsiteY7" fmla="*/ 273031 h 1035031"/>
              <a:gd name="connsiteX8" fmla="*/ 1471246 w 2168769"/>
              <a:gd name="connsiteY8" fmla="*/ 583692 h 1035031"/>
              <a:gd name="connsiteX9" fmla="*/ 1535723 w 2168769"/>
              <a:gd name="connsiteY9" fmla="*/ 777123 h 1035031"/>
              <a:gd name="connsiteX10" fmla="*/ 1629507 w 2168769"/>
              <a:gd name="connsiteY10" fmla="*/ 964692 h 1035031"/>
              <a:gd name="connsiteX11" fmla="*/ 1899138 w 2168769"/>
              <a:gd name="connsiteY11" fmla="*/ 1011585 h 1035031"/>
              <a:gd name="connsiteX12" fmla="*/ 2168769 w 2168769"/>
              <a:gd name="connsiteY12" fmla="*/ 1035031 h 1035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68769" h="1035031">
                <a:moveTo>
                  <a:pt x="0" y="1017446"/>
                </a:moveTo>
                <a:cubicBezTo>
                  <a:pt x="172426" y="1017446"/>
                  <a:pt x="344853" y="1017447"/>
                  <a:pt x="474784" y="988139"/>
                </a:cubicBezTo>
                <a:cubicBezTo>
                  <a:pt x="604715" y="958831"/>
                  <a:pt x="692638" y="922685"/>
                  <a:pt x="779584" y="841600"/>
                </a:cubicBezTo>
                <a:cubicBezTo>
                  <a:pt x="866530" y="760515"/>
                  <a:pt x="949569" y="614954"/>
                  <a:pt x="996461" y="501631"/>
                </a:cubicBezTo>
                <a:cubicBezTo>
                  <a:pt x="1043353" y="388308"/>
                  <a:pt x="1040423" y="237862"/>
                  <a:pt x="1060938" y="161662"/>
                </a:cubicBezTo>
                <a:cubicBezTo>
                  <a:pt x="1081453" y="85462"/>
                  <a:pt x="1081453" y="68854"/>
                  <a:pt x="1119553" y="44431"/>
                </a:cubicBezTo>
                <a:cubicBezTo>
                  <a:pt x="1157653" y="20008"/>
                  <a:pt x="1243623" y="-22977"/>
                  <a:pt x="1289538" y="15123"/>
                </a:cubicBezTo>
                <a:cubicBezTo>
                  <a:pt x="1335454" y="53223"/>
                  <a:pt x="1364761" y="178270"/>
                  <a:pt x="1395046" y="273031"/>
                </a:cubicBezTo>
                <a:cubicBezTo>
                  <a:pt x="1425331" y="367792"/>
                  <a:pt x="1447800" y="499677"/>
                  <a:pt x="1471246" y="583692"/>
                </a:cubicBezTo>
                <a:cubicBezTo>
                  <a:pt x="1494692" y="667707"/>
                  <a:pt x="1509346" y="713623"/>
                  <a:pt x="1535723" y="777123"/>
                </a:cubicBezTo>
                <a:cubicBezTo>
                  <a:pt x="1562100" y="840623"/>
                  <a:pt x="1568938" y="925615"/>
                  <a:pt x="1629507" y="964692"/>
                </a:cubicBezTo>
                <a:cubicBezTo>
                  <a:pt x="1690076" y="1003769"/>
                  <a:pt x="1809261" y="999862"/>
                  <a:pt x="1899138" y="1011585"/>
                </a:cubicBezTo>
                <a:cubicBezTo>
                  <a:pt x="1989015" y="1023308"/>
                  <a:pt x="2078892" y="1029169"/>
                  <a:pt x="2168769" y="1035031"/>
                </a:cubicBezTo>
              </a:path>
            </a:pathLst>
          </a:cu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6" name="Straight Arrow Connector 15">
            <a:extLst>
              <a:ext uri="{FF2B5EF4-FFF2-40B4-BE49-F238E27FC236}">
                <a16:creationId xmlns:a16="http://schemas.microsoft.com/office/drawing/2014/main" id="{0BE656BC-D530-4B17-B237-69D0292DAA33}"/>
              </a:ext>
            </a:extLst>
          </p:cNvPr>
          <p:cNvCxnSpPr>
            <a:cxnSpLocks/>
          </p:cNvCxnSpPr>
          <p:nvPr/>
        </p:nvCxnSpPr>
        <p:spPr>
          <a:xfrm>
            <a:off x="1500333" y="1786348"/>
            <a:ext cx="1469793" cy="4245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EE89FD87-A2E3-403E-8A9C-5A649A91AFA6}"/>
              </a:ext>
            </a:extLst>
          </p:cNvPr>
          <p:cNvSpPr txBox="1"/>
          <p:nvPr/>
        </p:nvSpPr>
        <p:spPr>
          <a:xfrm>
            <a:off x="1771205" y="1971581"/>
            <a:ext cx="1324708" cy="923330"/>
          </a:xfrm>
          <a:prstGeom prst="rect">
            <a:avLst/>
          </a:prstGeom>
          <a:noFill/>
        </p:spPr>
        <p:txBody>
          <a:bodyPr wrap="square" rtlCol="0">
            <a:spAutoFit/>
          </a:bodyPr>
          <a:lstStyle/>
          <a:p>
            <a:pPr algn="ctr"/>
            <a:r>
              <a:rPr lang="en-US" b="1" dirty="0"/>
              <a:t>Generator learns</a:t>
            </a:r>
          </a:p>
          <a:p>
            <a:pPr algn="ctr"/>
            <a:r>
              <a:rPr lang="en-US" b="1" dirty="0"/>
              <a:t>one mode</a:t>
            </a:r>
          </a:p>
        </p:txBody>
      </p:sp>
      <p:cxnSp>
        <p:nvCxnSpPr>
          <p:cNvPr id="19" name="Straight Arrow Connector 18">
            <a:extLst>
              <a:ext uri="{FF2B5EF4-FFF2-40B4-BE49-F238E27FC236}">
                <a16:creationId xmlns:a16="http://schemas.microsoft.com/office/drawing/2014/main" id="{05A27057-5436-4AED-8F1E-31BD1ACD85BE}"/>
              </a:ext>
            </a:extLst>
          </p:cNvPr>
          <p:cNvCxnSpPr>
            <a:cxnSpLocks/>
          </p:cNvCxnSpPr>
          <p:nvPr/>
        </p:nvCxnSpPr>
        <p:spPr>
          <a:xfrm>
            <a:off x="4014942" y="1786348"/>
            <a:ext cx="1845428" cy="78546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0F530A3-7E55-4F35-9306-9CB5A0904FA6}"/>
              </a:ext>
            </a:extLst>
          </p:cNvPr>
          <p:cNvCxnSpPr>
            <a:cxnSpLocks/>
          </p:cNvCxnSpPr>
          <p:nvPr/>
        </p:nvCxnSpPr>
        <p:spPr>
          <a:xfrm>
            <a:off x="1404365" y="3126489"/>
            <a:ext cx="4309459" cy="71281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C9151C86-B83F-4816-84F4-E427AFB8E112}"/>
              </a:ext>
            </a:extLst>
          </p:cNvPr>
          <p:cNvSpPr txBox="1"/>
          <p:nvPr/>
        </p:nvSpPr>
        <p:spPr>
          <a:xfrm>
            <a:off x="4248438" y="4083205"/>
            <a:ext cx="1650025" cy="1200329"/>
          </a:xfrm>
          <a:prstGeom prst="rect">
            <a:avLst/>
          </a:prstGeom>
          <a:noFill/>
        </p:spPr>
        <p:txBody>
          <a:bodyPr wrap="square" rtlCol="0">
            <a:spAutoFit/>
          </a:bodyPr>
          <a:lstStyle/>
          <a:p>
            <a:pPr algn="ctr"/>
            <a:r>
              <a:rPr lang="en-US" b="1" dirty="0"/>
              <a:t>Discriminator learns  one mode is true data</a:t>
            </a:r>
          </a:p>
        </p:txBody>
      </p:sp>
      <p:sp>
        <p:nvSpPr>
          <p:cNvPr id="26" name="TextBox 25">
            <a:extLst>
              <a:ext uri="{FF2B5EF4-FFF2-40B4-BE49-F238E27FC236}">
                <a16:creationId xmlns:a16="http://schemas.microsoft.com/office/drawing/2014/main" id="{7DAE129F-0760-4577-B3D2-34D3C7ED76DD}"/>
              </a:ext>
            </a:extLst>
          </p:cNvPr>
          <p:cNvSpPr txBox="1"/>
          <p:nvPr/>
        </p:nvSpPr>
        <p:spPr>
          <a:xfrm>
            <a:off x="4370922" y="1061508"/>
            <a:ext cx="1650025" cy="923330"/>
          </a:xfrm>
          <a:prstGeom prst="rect">
            <a:avLst/>
          </a:prstGeom>
          <a:noFill/>
        </p:spPr>
        <p:txBody>
          <a:bodyPr wrap="square" rtlCol="0">
            <a:spAutoFit/>
          </a:bodyPr>
          <a:lstStyle/>
          <a:p>
            <a:pPr algn="ctr"/>
            <a:r>
              <a:rPr lang="en-US" b="1" dirty="0"/>
              <a:t>Discriminator learns p = .5 true data</a:t>
            </a:r>
          </a:p>
        </p:txBody>
      </p:sp>
      <p:cxnSp>
        <p:nvCxnSpPr>
          <p:cNvPr id="27" name="Straight Arrow Connector 26">
            <a:extLst>
              <a:ext uri="{FF2B5EF4-FFF2-40B4-BE49-F238E27FC236}">
                <a16:creationId xmlns:a16="http://schemas.microsoft.com/office/drawing/2014/main" id="{1868A096-E428-4667-9614-51C8CB689E78}"/>
              </a:ext>
            </a:extLst>
          </p:cNvPr>
          <p:cNvCxnSpPr>
            <a:cxnSpLocks/>
          </p:cNvCxnSpPr>
          <p:nvPr/>
        </p:nvCxnSpPr>
        <p:spPr>
          <a:xfrm flipV="1">
            <a:off x="6726050" y="3925826"/>
            <a:ext cx="1531896"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C6840FEB-E1A4-4ACA-A53F-7557F24658A9}"/>
              </a:ext>
            </a:extLst>
          </p:cNvPr>
          <p:cNvSpPr txBox="1"/>
          <p:nvPr/>
        </p:nvSpPr>
        <p:spPr>
          <a:xfrm>
            <a:off x="6933238" y="2955864"/>
            <a:ext cx="1324708" cy="923330"/>
          </a:xfrm>
          <a:prstGeom prst="rect">
            <a:avLst/>
          </a:prstGeom>
          <a:noFill/>
        </p:spPr>
        <p:txBody>
          <a:bodyPr wrap="square" rtlCol="0">
            <a:spAutoFit/>
          </a:bodyPr>
          <a:lstStyle/>
          <a:p>
            <a:pPr algn="ctr"/>
            <a:r>
              <a:rPr lang="en-US" b="1" dirty="0"/>
              <a:t>Generator learns</a:t>
            </a:r>
          </a:p>
          <a:p>
            <a:pPr algn="ctr"/>
            <a:r>
              <a:rPr lang="en-US" b="1" dirty="0"/>
              <a:t>other mode</a:t>
            </a:r>
          </a:p>
        </p:txBody>
      </p:sp>
      <p:cxnSp>
        <p:nvCxnSpPr>
          <p:cNvPr id="31" name="Straight Arrow Connector 30">
            <a:extLst>
              <a:ext uri="{FF2B5EF4-FFF2-40B4-BE49-F238E27FC236}">
                <a16:creationId xmlns:a16="http://schemas.microsoft.com/office/drawing/2014/main" id="{A6E6A235-26C2-4300-87C8-E765B355DFF9}"/>
              </a:ext>
            </a:extLst>
          </p:cNvPr>
          <p:cNvCxnSpPr>
            <a:cxnSpLocks/>
          </p:cNvCxnSpPr>
          <p:nvPr/>
        </p:nvCxnSpPr>
        <p:spPr>
          <a:xfrm flipV="1">
            <a:off x="6785987" y="2175060"/>
            <a:ext cx="4196862" cy="46263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CAFAAD1F-D650-4795-B86A-4091CABD0C66}"/>
              </a:ext>
            </a:extLst>
          </p:cNvPr>
          <p:cNvSpPr txBox="1"/>
          <p:nvPr/>
        </p:nvSpPr>
        <p:spPr>
          <a:xfrm>
            <a:off x="9445667" y="3925826"/>
            <a:ext cx="1650025" cy="923330"/>
          </a:xfrm>
          <a:prstGeom prst="rect">
            <a:avLst/>
          </a:prstGeom>
          <a:noFill/>
        </p:spPr>
        <p:txBody>
          <a:bodyPr wrap="square" rtlCol="0">
            <a:spAutoFit/>
          </a:bodyPr>
          <a:lstStyle/>
          <a:p>
            <a:pPr algn="ctr"/>
            <a:r>
              <a:rPr lang="en-US" b="1" dirty="0"/>
              <a:t>Discriminator learns p = .5 true data</a:t>
            </a:r>
          </a:p>
        </p:txBody>
      </p:sp>
      <p:cxnSp>
        <p:nvCxnSpPr>
          <p:cNvPr id="34" name="Straight Arrow Connector 33">
            <a:extLst>
              <a:ext uri="{FF2B5EF4-FFF2-40B4-BE49-F238E27FC236}">
                <a16:creationId xmlns:a16="http://schemas.microsoft.com/office/drawing/2014/main" id="{BDC3998E-7EED-4E54-8E90-7B7E4981F00B}"/>
              </a:ext>
            </a:extLst>
          </p:cNvPr>
          <p:cNvCxnSpPr>
            <a:cxnSpLocks/>
          </p:cNvCxnSpPr>
          <p:nvPr/>
        </p:nvCxnSpPr>
        <p:spPr>
          <a:xfrm flipV="1">
            <a:off x="9230248" y="3398314"/>
            <a:ext cx="1647092" cy="52751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9CE84C46-8135-41CB-83FF-FD1F7B0C3130}"/>
              </a:ext>
            </a:extLst>
          </p:cNvPr>
          <p:cNvSpPr txBox="1"/>
          <p:nvPr/>
        </p:nvSpPr>
        <p:spPr>
          <a:xfrm>
            <a:off x="9445667" y="858333"/>
            <a:ext cx="1521811" cy="1200329"/>
          </a:xfrm>
          <a:prstGeom prst="rect">
            <a:avLst/>
          </a:prstGeom>
          <a:noFill/>
        </p:spPr>
        <p:txBody>
          <a:bodyPr wrap="square" rtlCol="0">
            <a:spAutoFit/>
          </a:bodyPr>
          <a:lstStyle/>
          <a:p>
            <a:pPr algn="ctr"/>
            <a:r>
              <a:rPr lang="en-US" b="1" dirty="0"/>
              <a:t>Discriminator learns  one mode is true data</a:t>
            </a:r>
          </a:p>
        </p:txBody>
      </p:sp>
      <p:grpSp>
        <p:nvGrpSpPr>
          <p:cNvPr id="60" name="Group 59">
            <a:extLst>
              <a:ext uri="{FF2B5EF4-FFF2-40B4-BE49-F238E27FC236}">
                <a16:creationId xmlns:a16="http://schemas.microsoft.com/office/drawing/2014/main" id="{465E7800-1B3F-41C7-9987-C96F86C57175}"/>
              </a:ext>
            </a:extLst>
          </p:cNvPr>
          <p:cNvGrpSpPr/>
          <p:nvPr/>
        </p:nvGrpSpPr>
        <p:grpSpPr>
          <a:xfrm>
            <a:off x="370719" y="5283534"/>
            <a:ext cx="1129614" cy="1483080"/>
            <a:chOff x="299758" y="4503083"/>
            <a:chExt cx="1129614" cy="1483080"/>
          </a:xfrm>
        </p:grpSpPr>
        <p:sp>
          <p:nvSpPr>
            <p:cNvPr id="14" name="TextBox 13">
              <a:extLst>
                <a:ext uri="{FF2B5EF4-FFF2-40B4-BE49-F238E27FC236}">
                  <a16:creationId xmlns:a16="http://schemas.microsoft.com/office/drawing/2014/main" id="{95C566BA-0C8D-4D30-9E5E-3A2F2D762257}"/>
                </a:ext>
              </a:extLst>
            </p:cNvPr>
            <p:cNvSpPr txBox="1"/>
            <p:nvPr/>
          </p:nvSpPr>
          <p:spPr>
            <a:xfrm>
              <a:off x="299758" y="5062833"/>
              <a:ext cx="1129614" cy="923330"/>
            </a:xfrm>
            <a:prstGeom prst="rect">
              <a:avLst/>
            </a:prstGeom>
            <a:noFill/>
          </p:spPr>
          <p:txBody>
            <a:bodyPr wrap="square" rtlCol="0">
              <a:spAutoFit/>
            </a:bodyPr>
            <a:lstStyle/>
            <a:p>
              <a:pPr algn="ctr"/>
              <a:r>
                <a:rPr lang="en-US" b="1" dirty="0"/>
                <a:t>0</a:t>
              </a:r>
            </a:p>
            <a:p>
              <a:pPr algn="ctr"/>
              <a:r>
                <a:rPr lang="en-US" b="1" dirty="0"/>
                <a:t>Actual data</a:t>
              </a:r>
            </a:p>
          </p:txBody>
        </p:sp>
        <p:sp>
          <p:nvSpPr>
            <p:cNvPr id="59" name="Right Brace 58">
              <a:extLst>
                <a:ext uri="{FF2B5EF4-FFF2-40B4-BE49-F238E27FC236}">
                  <a16:creationId xmlns:a16="http://schemas.microsoft.com/office/drawing/2014/main" id="{683A423D-9EAC-49EE-96CD-81FA2741BD14}"/>
                </a:ext>
              </a:extLst>
            </p:cNvPr>
            <p:cNvSpPr/>
            <p:nvPr/>
          </p:nvSpPr>
          <p:spPr>
            <a:xfrm rot="5400000">
              <a:off x="688039" y="4114802"/>
              <a:ext cx="353052" cy="1129614"/>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grpSp>
        <p:nvGrpSpPr>
          <p:cNvPr id="61" name="Group 60">
            <a:extLst>
              <a:ext uri="{FF2B5EF4-FFF2-40B4-BE49-F238E27FC236}">
                <a16:creationId xmlns:a16="http://schemas.microsoft.com/office/drawing/2014/main" id="{EC9A99DD-AF84-4CAD-9FBC-D425925EB90D}"/>
              </a:ext>
            </a:extLst>
          </p:cNvPr>
          <p:cNvGrpSpPr/>
          <p:nvPr/>
        </p:nvGrpSpPr>
        <p:grpSpPr>
          <a:xfrm>
            <a:off x="1860385" y="5283534"/>
            <a:ext cx="1772532" cy="1206081"/>
            <a:chOff x="299758" y="4503083"/>
            <a:chExt cx="1129614" cy="1206081"/>
          </a:xfrm>
        </p:grpSpPr>
        <p:sp>
          <p:nvSpPr>
            <p:cNvPr id="62" name="TextBox 61">
              <a:extLst>
                <a:ext uri="{FF2B5EF4-FFF2-40B4-BE49-F238E27FC236}">
                  <a16:creationId xmlns:a16="http://schemas.microsoft.com/office/drawing/2014/main" id="{4B2AF194-2BFF-4FA3-BBEF-F8EF02CA40A0}"/>
                </a:ext>
              </a:extLst>
            </p:cNvPr>
            <p:cNvSpPr txBox="1"/>
            <p:nvPr/>
          </p:nvSpPr>
          <p:spPr>
            <a:xfrm>
              <a:off x="299758" y="5062833"/>
              <a:ext cx="1129614" cy="646331"/>
            </a:xfrm>
            <a:prstGeom prst="rect">
              <a:avLst/>
            </a:prstGeom>
            <a:noFill/>
          </p:spPr>
          <p:txBody>
            <a:bodyPr wrap="square" rtlCol="0">
              <a:spAutoFit/>
            </a:bodyPr>
            <a:lstStyle/>
            <a:p>
              <a:pPr algn="ctr"/>
              <a:r>
                <a:rPr lang="en-US" b="1" dirty="0"/>
                <a:t>1</a:t>
              </a:r>
            </a:p>
            <a:p>
              <a:pPr algn="ctr"/>
              <a:r>
                <a:rPr lang="en-US" b="1" dirty="0"/>
                <a:t>Train generator</a:t>
              </a:r>
            </a:p>
          </p:txBody>
        </p:sp>
        <p:sp>
          <p:nvSpPr>
            <p:cNvPr id="63" name="Right Brace 62">
              <a:extLst>
                <a:ext uri="{FF2B5EF4-FFF2-40B4-BE49-F238E27FC236}">
                  <a16:creationId xmlns:a16="http://schemas.microsoft.com/office/drawing/2014/main" id="{450B7B72-0A1B-4560-80A6-9DE7A71C618F}"/>
                </a:ext>
              </a:extLst>
            </p:cNvPr>
            <p:cNvSpPr/>
            <p:nvPr/>
          </p:nvSpPr>
          <p:spPr>
            <a:xfrm rot="5400000">
              <a:off x="688039" y="4114802"/>
              <a:ext cx="353052" cy="1129614"/>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grpSp>
        <p:nvGrpSpPr>
          <p:cNvPr id="64" name="Group 63">
            <a:extLst>
              <a:ext uri="{FF2B5EF4-FFF2-40B4-BE49-F238E27FC236}">
                <a16:creationId xmlns:a16="http://schemas.microsoft.com/office/drawing/2014/main" id="{0C106FAB-E53F-48D1-814C-1C4F469CEDB8}"/>
              </a:ext>
            </a:extLst>
          </p:cNvPr>
          <p:cNvGrpSpPr/>
          <p:nvPr/>
        </p:nvGrpSpPr>
        <p:grpSpPr>
          <a:xfrm>
            <a:off x="4366550" y="5284815"/>
            <a:ext cx="2013053" cy="1206081"/>
            <a:chOff x="299758" y="4503083"/>
            <a:chExt cx="1129614" cy="1206081"/>
          </a:xfrm>
        </p:grpSpPr>
        <p:sp>
          <p:nvSpPr>
            <p:cNvPr id="65" name="TextBox 64">
              <a:extLst>
                <a:ext uri="{FF2B5EF4-FFF2-40B4-BE49-F238E27FC236}">
                  <a16:creationId xmlns:a16="http://schemas.microsoft.com/office/drawing/2014/main" id="{89D53338-B311-4488-B07A-65B5F15E9A9A}"/>
                </a:ext>
              </a:extLst>
            </p:cNvPr>
            <p:cNvSpPr txBox="1"/>
            <p:nvPr/>
          </p:nvSpPr>
          <p:spPr>
            <a:xfrm>
              <a:off x="299758" y="5062833"/>
              <a:ext cx="1129614" cy="646331"/>
            </a:xfrm>
            <a:prstGeom prst="rect">
              <a:avLst/>
            </a:prstGeom>
            <a:noFill/>
          </p:spPr>
          <p:txBody>
            <a:bodyPr wrap="square" rtlCol="0">
              <a:spAutoFit/>
            </a:bodyPr>
            <a:lstStyle/>
            <a:p>
              <a:pPr algn="ctr"/>
              <a:r>
                <a:rPr lang="en-US" b="1" dirty="0"/>
                <a:t>2</a:t>
              </a:r>
            </a:p>
            <a:p>
              <a:pPr algn="ctr"/>
              <a:r>
                <a:rPr lang="en-US" b="1" dirty="0"/>
                <a:t>Train discriminator</a:t>
              </a:r>
            </a:p>
          </p:txBody>
        </p:sp>
        <p:sp>
          <p:nvSpPr>
            <p:cNvPr id="66" name="Right Brace 65">
              <a:extLst>
                <a:ext uri="{FF2B5EF4-FFF2-40B4-BE49-F238E27FC236}">
                  <a16:creationId xmlns:a16="http://schemas.microsoft.com/office/drawing/2014/main" id="{194BF8C6-C0EE-479B-A7E7-424E11EDC59C}"/>
                </a:ext>
              </a:extLst>
            </p:cNvPr>
            <p:cNvSpPr/>
            <p:nvPr/>
          </p:nvSpPr>
          <p:spPr>
            <a:xfrm rot="5400000">
              <a:off x="688039" y="4114802"/>
              <a:ext cx="353052" cy="1129614"/>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grpSp>
        <p:nvGrpSpPr>
          <p:cNvPr id="67" name="Group 66">
            <a:extLst>
              <a:ext uri="{FF2B5EF4-FFF2-40B4-BE49-F238E27FC236}">
                <a16:creationId xmlns:a16="http://schemas.microsoft.com/office/drawing/2014/main" id="{64FA8C9E-E738-4D43-9492-9DDE8D2D45E1}"/>
              </a:ext>
            </a:extLst>
          </p:cNvPr>
          <p:cNvGrpSpPr/>
          <p:nvPr/>
        </p:nvGrpSpPr>
        <p:grpSpPr>
          <a:xfrm>
            <a:off x="7039127" y="5283534"/>
            <a:ext cx="2013053" cy="1206081"/>
            <a:chOff x="299758" y="4503083"/>
            <a:chExt cx="1129614" cy="1206081"/>
          </a:xfrm>
        </p:grpSpPr>
        <p:sp>
          <p:nvSpPr>
            <p:cNvPr id="68" name="TextBox 67">
              <a:extLst>
                <a:ext uri="{FF2B5EF4-FFF2-40B4-BE49-F238E27FC236}">
                  <a16:creationId xmlns:a16="http://schemas.microsoft.com/office/drawing/2014/main" id="{D4E13AFD-B2D9-46FC-8E38-B89F74763FAB}"/>
                </a:ext>
              </a:extLst>
            </p:cNvPr>
            <p:cNvSpPr txBox="1"/>
            <p:nvPr/>
          </p:nvSpPr>
          <p:spPr>
            <a:xfrm>
              <a:off x="299758" y="5062833"/>
              <a:ext cx="1129614" cy="646331"/>
            </a:xfrm>
            <a:prstGeom prst="rect">
              <a:avLst/>
            </a:prstGeom>
            <a:noFill/>
          </p:spPr>
          <p:txBody>
            <a:bodyPr wrap="square" rtlCol="0">
              <a:spAutoFit/>
            </a:bodyPr>
            <a:lstStyle/>
            <a:p>
              <a:pPr algn="ctr"/>
              <a:r>
                <a:rPr lang="en-US" b="1" dirty="0"/>
                <a:t>3</a:t>
              </a:r>
            </a:p>
            <a:p>
              <a:pPr algn="ctr"/>
              <a:r>
                <a:rPr lang="en-US" b="1" dirty="0"/>
                <a:t>Train generator</a:t>
              </a:r>
            </a:p>
          </p:txBody>
        </p:sp>
        <p:sp>
          <p:nvSpPr>
            <p:cNvPr id="69" name="Right Brace 68">
              <a:extLst>
                <a:ext uri="{FF2B5EF4-FFF2-40B4-BE49-F238E27FC236}">
                  <a16:creationId xmlns:a16="http://schemas.microsoft.com/office/drawing/2014/main" id="{F047310B-6A7B-47FF-A129-50805CA44B23}"/>
                </a:ext>
              </a:extLst>
            </p:cNvPr>
            <p:cNvSpPr/>
            <p:nvPr/>
          </p:nvSpPr>
          <p:spPr>
            <a:xfrm rot="5400000">
              <a:off x="688039" y="4114802"/>
              <a:ext cx="353052" cy="1129614"/>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grpSp>
        <p:nvGrpSpPr>
          <p:cNvPr id="70" name="Group 69">
            <a:extLst>
              <a:ext uri="{FF2B5EF4-FFF2-40B4-BE49-F238E27FC236}">
                <a16:creationId xmlns:a16="http://schemas.microsoft.com/office/drawing/2014/main" id="{534FAB06-A794-4F83-9398-4D23D6676B4F}"/>
              </a:ext>
            </a:extLst>
          </p:cNvPr>
          <p:cNvGrpSpPr/>
          <p:nvPr/>
        </p:nvGrpSpPr>
        <p:grpSpPr>
          <a:xfrm>
            <a:off x="9542004" y="5283534"/>
            <a:ext cx="2013053" cy="1206081"/>
            <a:chOff x="299758" y="4503083"/>
            <a:chExt cx="1129614" cy="1206081"/>
          </a:xfrm>
        </p:grpSpPr>
        <p:sp>
          <p:nvSpPr>
            <p:cNvPr id="71" name="TextBox 70">
              <a:extLst>
                <a:ext uri="{FF2B5EF4-FFF2-40B4-BE49-F238E27FC236}">
                  <a16:creationId xmlns:a16="http://schemas.microsoft.com/office/drawing/2014/main" id="{8919AEE5-0281-4948-B558-D09A6DB6977F}"/>
                </a:ext>
              </a:extLst>
            </p:cNvPr>
            <p:cNvSpPr txBox="1"/>
            <p:nvPr/>
          </p:nvSpPr>
          <p:spPr>
            <a:xfrm>
              <a:off x="299758" y="5062833"/>
              <a:ext cx="1129614" cy="646331"/>
            </a:xfrm>
            <a:prstGeom prst="rect">
              <a:avLst/>
            </a:prstGeom>
            <a:noFill/>
          </p:spPr>
          <p:txBody>
            <a:bodyPr wrap="square" rtlCol="0">
              <a:spAutoFit/>
            </a:bodyPr>
            <a:lstStyle/>
            <a:p>
              <a:pPr algn="ctr"/>
              <a:r>
                <a:rPr lang="en-US" b="1" dirty="0"/>
                <a:t>4</a:t>
              </a:r>
            </a:p>
            <a:p>
              <a:pPr algn="ctr"/>
              <a:r>
                <a:rPr lang="en-US" b="1" dirty="0"/>
                <a:t>Train discriminator</a:t>
              </a:r>
            </a:p>
          </p:txBody>
        </p:sp>
        <p:sp>
          <p:nvSpPr>
            <p:cNvPr id="72" name="Right Brace 71">
              <a:extLst>
                <a:ext uri="{FF2B5EF4-FFF2-40B4-BE49-F238E27FC236}">
                  <a16:creationId xmlns:a16="http://schemas.microsoft.com/office/drawing/2014/main" id="{C9EA17AD-A63D-47C5-B401-FD0488CBB6F2}"/>
                </a:ext>
              </a:extLst>
            </p:cNvPr>
            <p:cNvSpPr/>
            <p:nvPr/>
          </p:nvSpPr>
          <p:spPr>
            <a:xfrm rot="5400000">
              <a:off x="688039" y="4114802"/>
              <a:ext cx="353052" cy="1129614"/>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sp>
        <p:nvSpPr>
          <p:cNvPr id="37" name="Title 1">
            <a:extLst>
              <a:ext uri="{FF2B5EF4-FFF2-40B4-BE49-F238E27FC236}">
                <a16:creationId xmlns:a16="http://schemas.microsoft.com/office/drawing/2014/main" id="{47B2DDA8-7C27-4C19-88D0-86F35CCCAECD}"/>
              </a:ext>
            </a:extLst>
          </p:cNvPr>
          <p:cNvSpPr txBox="1">
            <a:spLocks/>
          </p:cNvSpPr>
          <p:nvPr/>
        </p:nvSpPr>
        <p:spPr>
          <a:xfrm>
            <a:off x="789301" y="140193"/>
            <a:ext cx="10515600" cy="872004"/>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a:latin typeface="+mn-lt"/>
              </a:rPr>
              <a:t>Mode collapse and training failure   </a:t>
            </a:r>
            <a:endParaRPr lang="en-US" sz="4000" dirty="0">
              <a:latin typeface="+mn-lt"/>
            </a:endParaRPr>
          </a:p>
        </p:txBody>
      </p:sp>
    </p:spTree>
    <p:extLst>
      <p:ext uri="{BB962C8B-B14F-4D97-AF65-F5344CB8AC3E}">
        <p14:creationId xmlns:p14="http://schemas.microsoft.com/office/powerpoint/2010/main" val="12567248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p:txBody>
          <a:bodyPr>
            <a:normAutofit/>
          </a:bodyPr>
          <a:lstStyle/>
          <a:p>
            <a:r>
              <a:rPr lang="en-US" sz="4000" dirty="0">
                <a:latin typeface="Segoe UI" panose="020B0502040204020203" pitchFamily="34" charset="0"/>
                <a:cs typeface="Segoe UI" panose="020B0502040204020203" pitchFamily="34" charset="0"/>
              </a:rPr>
              <a:t>Loss Functions for Training Neural Networks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1094502"/>
                <a:ext cx="11525250" cy="633498"/>
              </a:xfrm>
            </p:spPr>
            <p:txBody>
              <a:bodyPr/>
              <a:lstStyle/>
              <a:p>
                <a:pPr marL="0" indent="0">
                  <a:buNone/>
                </a:pPr>
                <a:r>
                  <a:rPr lang="en-US" sz="2800" dirty="0">
                    <a:latin typeface="+mn-lt"/>
                    <a:cs typeface="Segoe UI" panose="020B0502040204020203" pitchFamily="34" charset="0"/>
                  </a:rPr>
                  <a:t>Need the distribution of the generated data be the same as the distribution of the real data</a:t>
                </a:r>
              </a:p>
              <a:p>
                <a:r>
                  <a:rPr lang="en-US" sz="2800" dirty="0">
                    <a:latin typeface="+mn-lt"/>
                    <a:cs typeface="Segoe UI" panose="020B0502040204020203" pitchFamily="34" charset="0"/>
                  </a:rPr>
                  <a:t>The </a:t>
                </a:r>
                <a:r>
                  <a:rPr lang="en-US" sz="2800" b="1" dirty="0" err="1">
                    <a:latin typeface="+mn-lt"/>
                    <a:cs typeface="Segoe UI" panose="020B0502040204020203" pitchFamily="34" charset="0"/>
                  </a:rPr>
                  <a:t>Kullback-Leibler</a:t>
                </a:r>
                <a:r>
                  <a:rPr lang="en-US" sz="2800" b="1" dirty="0">
                    <a:latin typeface="+mn-lt"/>
                    <a:cs typeface="Segoe UI" panose="020B0502040204020203" pitchFamily="34" charset="0"/>
                  </a:rPr>
                  <a:t> divergence </a:t>
                </a:r>
                <a:r>
                  <a:rPr lang="en-US" sz="2800" dirty="0">
                    <a:latin typeface="+mn-lt"/>
                    <a:cs typeface="Segoe UI" panose="020B0502040204020203" pitchFamily="34" charset="0"/>
                  </a:rPr>
                  <a:t>between</a:t>
                </a:r>
                <a:r>
                  <a:rPr lang="en-US" sz="2800" b="1" dirty="0">
                    <a:latin typeface="+mn-lt"/>
                    <a:cs typeface="Segoe UI" panose="020B0502040204020203" pitchFamily="34" charset="0"/>
                  </a:rPr>
                  <a:t> </a:t>
                </a:r>
                <a:r>
                  <a:rPr lang="en-US" sz="2800" dirty="0">
                    <a:latin typeface="+mn-lt"/>
                    <a:cs typeface="Segoe UI" panose="020B0502040204020203" pitchFamily="34" charset="0"/>
                  </a:rPr>
                  <a:t>two the distributions </a:t>
                </a:r>
                <a14:m>
                  <m:oMath xmlns:m="http://schemas.openxmlformats.org/officeDocument/2006/math">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𝑝</m:t>
                        </m:r>
                      </m:e>
                      <m:sub>
                        <m:r>
                          <a:rPr lang="en-US" sz="2800" i="1">
                            <a:latin typeface="Cambria Math" panose="02040503050406030204" pitchFamily="18" charset="0"/>
                            <a:cs typeface="Segoe UI" panose="020B0502040204020203" pitchFamily="34" charset="0"/>
                          </a:rPr>
                          <m:t>𝑟</m:t>
                        </m:r>
                      </m:sub>
                    </m:sSub>
                    <m:d>
                      <m:dPr>
                        <m:ctrlPr>
                          <a:rPr lang="en-US" sz="2800" i="1">
                            <a:latin typeface="Cambria Math" panose="02040503050406030204" pitchFamily="18" charset="0"/>
                            <a:cs typeface="Segoe UI" panose="020B0502040204020203" pitchFamily="34" charset="0"/>
                          </a:rPr>
                        </m:ctrlPr>
                      </m:dPr>
                      <m:e>
                        <m:r>
                          <a:rPr lang="en-US" sz="2800" i="1">
                            <a:latin typeface="Cambria Math" panose="02040503050406030204" pitchFamily="18" charset="0"/>
                            <a:cs typeface="Segoe UI" panose="020B0502040204020203" pitchFamily="34" charset="0"/>
                          </a:rPr>
                          <m:t>𝑥</m:t>
                        </m:r>
                      </m:e>
                    </m:d>
                  </m:oMath>
                </a14:m>
                <a:r>
                  <a:rPr lang="en-US" sz="2800" dirty="0">
                    <a:latin typeface="+mn-lt"/>
                    <a:cs typeface="Segoe UI" panose="020B0502040204020203" pitchFamily="34" charset="0"/>
                  </a:rPr>
                  <a:t> and </a:t>
                </a:r>
                <a14:m>
                  <m:oMath xmlns:m="http://schemas.openxmlformats.org/officeDocument/2006/math">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𝑝</m:t>
                        </m:r>
                      </m:e>
                      <m:sub>
                        <m:r>
                          <a:rPr lang="en-US" sz="2800" b="0" i="1" smtClean="0">
                            <a:latin typeface="Cambria Math" panose="02040503050406030204" pitchFamily="18" charset="0"/>
                            <a:cs typeface="Segoe UI" panose="020B0502040204020203" pitchFamily="34" charset="0"/>
                          </a:rPr>
                          <m:t>𝑔</m:t>
                        </m:r>
                      </m:sub>
                    </m:sSub>
                    <m:d>
                      <m:dPr>
                        <m:ctrlPr>
                          <a:rPr lang="en-US" sz="2800" i="1">
                            <a:latin typeface="Cambria Math" panose="02040503050406030204" pitchFamily="18" charset="0"/>
                            <a:cs typeface="Segoe UI" panose="020B0502040204020203" pitchFamily="34" charset="0"/>
                          </a:rPr>
                        </m:ctrlPr>
                      </m:dPr>
                      <m:e>
                        <m:r>
                          <a:rPr lang="en-US" sz="2800" i="1">
                            <a:latin typeface="Cambria Math" panose="02040503050406030204" pitchFamily="18" charset="0"/>
                            <a:cs typeface="Segoe UI" panose="020B0502040204020203" pitchFamily="34" charset="0"/>
                          </a:rPr>
                          <m:t>𝑥</m:t>
                        </m:r>
                      </m:e>
                    </m:d>
                  </m:oMath>
                </a14:m>
                <a:r>
                  <a:rPr lang="en-US" sz="2800" dirty="0">
                    <a:latin typeface="+mn-lt"/>
                    <a:cs typeface="Segoe UI" panose="020B0502040204020203" pitchFamily="34" charset="0"/>
                  </a:rPr>
                  <a:t>is such a measure</a:t>
                </a:r>
                <a:r>
                  <a:rPr lang="en-US" sz="2800" b="1" dirty="0">
                    <a:latin typeface="+mn-lt"/>
                    <a:cs typeface="Segoe UI" panose="020B0502040204020203" pitchFamily="34" charset="0"/>
                  </a:rPr>
                  <a:t>:</a:t>
                </a:r>
                <a:endParaRPr lang="en-US" sz="2800" dirty="0">
                  <a:latin typeface="+mn-lt"/>
                  <a:cs typeface="Segoe UI" panose="020B0502040204020203" pitchFamily="34" charset="0"/>
                </a:endParaRPr>
              </a:p>
              <a:p>
                <a:pPr marL="0" indent="0">
                  <a:buNone/>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cs typeface="Segoe UI" panose="020B0502040204020203" pitchFamily="34" charset="0"/>
                        </a:rPr>
                        <m:t>𝐾𝐿</m:t>
                      </m:r>
                      <m:d>
                        <m:dPr>
                          <m:ctrlPr>
                            <a:rPr lang="en-US" sz="2800" i="1" smtClean="0">
                              <a:latin typeface="Cambria Math" panose="02040503050406030204" pitchFamily="18" charset="0"/>
                              <a:cs typeface="Segoe UI" panose="020B0502040204020203" pitchFamily="34" charset="0"/>
                            </a:rPr>
                          </m:ctrlPr>
                        </m:dPr>
                        <m:e>
                          <m:sSub>
                            <m:sSubPr>
                              <m:ctrlPr>
                                <a:rPr lang="en-US" sz="2800" b="1" i="1" smtClean="0">
                                  <a:latin typeface="Cambria Math" panose="02040503050406030204" pitchFamily="18" charset="0"/>
                                  <a:cs typeface="Segoe UI" panose="020B0502040204020203" pitchFamily="34" charset="0"/>
                                </a:rPr>
                              </m:ctrlPr>
                            </m:sSubPr>
                            <m:e>
                              <m:r>
                                <a:rPr lang="en-US" sz="2800" b="1" i="1" smtClean="0">
                                  <a:latin typeface="Cambria Math" panose="02040503050406030204" pitchFamily="18" charset="0"/>
                                  <a:cs typeface="Segoe UI" panose="020B0502040204020203" pitchFamily="34" charset="0"/>
                                </a:rPr>
                                <m:t>𝑷</m:t>
                              </m:r>
                            </m:e>
                            <m:sub>
                              <m:r>
                                <a:rPr lang="en-US" sz="2800" b="1" i="1" smtClean="0">
                                  <a:latin typeface="Cambria Math" panose="02040503050406030204" pitchFamily="18" charset="0"/>
                                  <a:cs typeface="Segoe UI" panose="020B0502040204020203" pitchFamily="34" charset="0"/>
                                </a:rPr>
                                <m:t>𝒓</m:t>
                              </m:r>
                            </m:sub>
                          </m:sSub>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b="1" i="1" smtClean="0">
                                  <a:latin typeface="Cambria Math" panose="02040503050406030204" pitchFamily="18" charset="0"/>
                                  <a:ea typeface="Cambria Math" panose="02040503050406030204" pitchFamily="18" charset="0"/>
                                  <a:cs typeface="Segoe UI" panose="020B0502040204020203" pitchFamily="34" charset="0"/>
                                </a:rPr>
                              </m:ctrlPr>
                            </m:sSubPr>
                            <m:e>
                              <m:r>
                                <a:rPr lang="en-US" sz="2800" b="1" i="1" smtClean="0">
                                  <a:latin typeface="Cambria Math" panose="02040503050406030204" pitchFamily="18" charset="0"/>
                                  <a:ea typeface="Cambria Math" panose="02040503050406030204" pitchFamily="18" charset="0"/>
                                  <a:cs typeface="Segoe UI" panose="020B0502040204020203" pitchFamily="34" charset="0"/>
                                </a:rPr>
                                <m:t>𝑷</m:t>
                              </m:r>
                            </m:e>
                            <m:sub>
                              <m:r>
                                <a:rPr lang="en-US" sz="2800" b="1" i="1" smtClean="0">
                                  <a:latin typeface="Cambria Math" panose="02040503050406030204" pitchFamily="18" charset="0"/>
                                  <a:ea typeface="Cambria Math" panose="02040503050406030204" pitchFamily="18" charset="0"/>
                                  <a:cs typeface="Segoe UI" panose="020B0502040204020203" pitchFamily="34" charset="0"/>
                                </a:rPr>
                                <m:t>𝒈</m:t>
                              </m:r>
                            </m:sub>
                          </m:sSub>
                        </m:e>
                      </m:d>
                      <m:r>
                        <a:rPr lang="en-US" sz="2800" b="0" i="1" smtClean="0">
                          <a:latin typeface="Cambria Math" panose="02040503050406030204" pitchFamily="18" charset="0"/>
                          <a:cs typeface="Segoe UI" panose="020B0502040204020203" pitchFamily="34" charset="0"/>
                        </a:rPr>
                        <m:t>=</m:t>
                      </m:r>
                      <m:nary>
                        <m:naryPr>
                          <m:limLoc m:val="undOvr"/>
                          <m:subHide m:val="on"/>
                          <m:supHide m:val="on"/>
                          <m:ctrlPr>
                            <a:rPr lang="en-US" sz="2800" i="1" smtClean="0">
                              <a:latin typeface="Cambria Math" panose="02040503050406030204" pitchFamily="18" charset="0"/>
                              <a:cs typeface="Segoe UI" panose="020B0502040204020203" pitchFamily="34" charset="0"/>
                            </a:rPr>
                          </m:ctrlPr>
                        </m:naryPr>
                        <m:sub/>
                        <m:sup/>
                        <m:e>
                          <m:r>
                            <a:rPr lang="en-US" sz="2800" b="0" i="1" smtClean="0">
                              <a:latin typeface="Cambria Math" panose="02040503050406030204" pitchFamily="18" charset="0"/>
                              <a:cs typeface="Segoe UI" panose="020B0502040204020203" pitchFamily="34" charset="0"/>
                            </a:rPr>
                            <m:t>𝑙𝑜𝑔</m:t>
                          </m:r>
                          <m:d>
                            <m:dPr>
                              <m:ctrlPr>
                                <a:rPr lang="en-US" sz="2800" i="1" smtClean="0">
                                  <a:latin typeface="Cambria Math" panose="02040503050406030204" pitchFamily="18" charset="0"/>
                                  <a:cs typeface="Segoe UI" panose="020B0502040204020203" pitchFamily="34" charset="0"/>
                                </a:rPr>
                              </m:ctrlPr>
                            </m:dPr>
                            <m:e>
                              <m:f>
                                <m:fPr>
                                  <m:ctrlPr>
                                    <a:rPr lang="en-US" sz="2800" i="1" smtClean="0">
                                      <a:latin typeface="Cambria Math" panose="02040503050406030204" pitchFamily="18" charset="0"/>
                                      <a:cs typeface="Segoe UI" panose="020B0502040204020203" pitchFamily="34" charset="0"/>
                                    </a:rPr>
                                  </m:ctrlPr>
                                </m:fPr>
                                <m:num>
                                  <m:sSub>
                                    <m:sSubPr>
                                      <m:ctrlPr>
                                        <a:rPr lang="en-US" sz="280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𝑝</m:t>
                                      </m:r>
                                    </m:e>
                                    <m:sub>
                                      <m:r>
                                        <a:rPr lang="en-US" sz="2800" b="0" i="1" smtClean="0">
                                          <a:latin typeface="Cambria Math" panose="02040503050406030204" pitchFamily="18" charset="0"/>
                                          <a:cs typeface="Segoe UI" panose="020B0502040204020203" pitchFamily="34" charset="0"/>
                                        </a:rPr>
                                        <m:t>𝑟</m:t>
                                      </m:r>
                                    </m:sub>
                                  </m:sSub>
                                  <m:d>
                                    <m:dPr>
                                      <m:ctrlPr>
                                        <a:rPr lang="en-US" sz="280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𝑥</m:t>
                                      </m:r>
                                    </m:e>
                                  </m:d>
                                </m:num>
                                <m:den>
                                  <m:sSub>
                                    <m:sSubPr>
                                      <m:ctrlPr>
                                        <a:rPr lang="en-US" sz="2800" i="1">
                                          <a:latin typeface="Cambria Math" panose="02040503050406030204" pitchFamily="18" charset="0"/>
                                          <a:cs typeface="Segoe UI" panose="020B0502040204020203" pitchFamily="34" charset="0"/>
                                        </a:rPr>
                                      </m:ctrlPr>
                                    </m:sSubPr>
                                    <m:e>
                                      <m:r>
                                        <a:rPr lang="en-US" sz="2800" b="0" i="1">
                                          <a:latin typeface="Cambria Math" panose="02040503050406030204" pitchFamily="18" charset="0"/>
                                          <a:cs typeface="Segoe UI" panose="020B0502040204020203" pitchFamily="34" charset="0"/>
                                        </a:rPr>
                                        <m:t>𝑝</m:t>
                                      </m:r>
                                    </m:e>
                                    <m:sub>
                                      <m:r>
                                        <a:rPr lang="en-US" sz="2800" b="0" i="1" smtClean="0">
                                          <a:latin typeface="Cambria Math" panose="02040503050406030204" pitchFamily="18" charset="0"/>
                                          <a:cs typeface="Segoe UI" panose="020B0502040204020203" pitchFamily="34" charset="0"/>
                                        </a:rPr>
                                        <m:t>𝑔</m:t>
                                      </m:r>
                                    </m:sub>
                                  </m:sSub>
                                  <m:d>
                                    <m:dPr>
                                      <m:ctrlPr>
                                        <a:rPr lang="en-US" sz="2800" i="1">
                                          <a:latin typeface="Cambria Math" panose="02040503050406030204" pitchFamily="18" charset="0"/>
                                          <a:cs typeface="Segoe UI" panose="020B0502040204020203" pitchFamily="34" charset="0"/>
                                        </a:rPr>
                                      </m:ctrlPr>
                                    </m:dPr>
                                    <m:e>
                                      <m:r>
                                        <a:rPr lang="en-US" sz="2800" b="0" i="1">
                                          <a:latin typeface="Cambria Math" panose="02040503050406030204" pitchFamily="18" charset="0"/>
                                          <a:cs typeface="Segoe UI" panose="020B0502040204020203" pitchFamily="34" charset="0"/>
                                        </a:rPr>
                                        <m:t>𝑥</m:t>
                                      </m:r>
                                    </m:e>
                                  </m:d>
                                </m:den>
                              </m:f>
                            </m:e>
                          </m:d>
                        </m:e>
                      </m:nary>
                      <m:sSub>
                        <m:sSubPr>
                          <m:ctrlPr>
                            <a:rPr lang="en-US" sz="2800" i="1">
                              <a:latin typeface="Cambria Math" panose="02040503050406030204" pitchFamily="18" charset="0"/>
                              <a:cs typeface="Segoe UI" panose="020B0502040204020203" pitchFamily="34" charset="0"/>
                            </a:rPr>
                          </m:ctrlPr>
                        </m:sSubPr>
                        <m:e>
                          <m:r>
                            <a:rPr lang="en-US" sz="2800" b="0" i="1">
                              <a:latin typeface="Cambria Math" panose="02040503050406030204" pitchFamily="18" charset="0"/>
                              <a:cs typeface="Segoe UI" panose="020B0502040204020203" pitchFamily="34" charset="0"/>
                            </a:rPr>
                            <m:t>𝑝</m:t>
                          </m:r>
                        </m:e>
                        <m:sub>
                          <m:r>
                            <a:rPr lang="en-US" sz="2800" b="0" i="1">
                              <a:latin typeface="Cambria Math" panose="02040503050406030204" pitchFamily="18" charset="0"/>
                              <a:cs typeface="Segoe UI" panose="020B0502040204020203" pitchFamily="34" charset="0"/>
                            </a:rPr>
                            <m:t>𝑟</m:t>
                          </m:r>
                        </m:sub>
                      </m:sSub>
                      <m:d>
                        <m:dPr>
                          <m:ctrlPr>
                            <a:rPr lang="en-US" sz="2800" i="1">
                              <a:latin typeface="Cambria Math" panose="02040503050406030204" pitchFamily="18" charset="0"/>
                              <a:cs typeface="Segoe UI" panose="020B0502040204020203" pitchFamily="34" charset="0"/>
                            </a:rPr>
                          </m:ctrlPr>
                        </m:dPr>
                        <m:e>
                          <m:r>
                            <a:rPr lang="en-US" sz="2800" b="0" i="1">
                              <a:latin typeface="Cambria Math" panose="02040503050406030204" pitchFamily="18" charset="0"/>
                              <a:cs typeface="Segoe UI" panose="020B0502040204020203" pitchFamily="34" charset="0"/>
                            </a:rPr>
                            <m:t>𝑥</m:t>
                          </m:r>
                        </m:e>
                      </m:d>
                      <m:r>
                        <a:rPr lang="en-US" sz="2800" b="0" i="1" smtClean="0">
                          <a:latin typeface="Cambria Math" panose="02040503050406030204" pitchFamily="18" charset="0"/>
                          <a:cs typeface="Segoe UI" panose="020B0502040204020203" pitchFamily="34" charset="0"/>
                        </a:rPr>
                        <m:t>𝑑𝑢</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𝑥</m:t>
                      </m:r>
                      <m:r>
                        <a:rPr lang="en-US" sz="2800" b="0" i="1" smtClean="0">
                          <a:latin typeface="Cambria Math" panose="02040503050406030204" pitchFamily="18" charset="0"/>
                          <a:cs typeface="Segoe UI" panose="020B0502040204020203" pitchFamily="34" charset="0"/>
                        </a:rPr>
                        <m:t>)</m:t>
                      </m:r>
                    </m:oMath>
                  </m:oMathPara>
                </a14:m>
                <a:endParaRPr lang="en-US" sz="2800" dirty="0">
                  <a:latin typeface="+mn-lt"/>
                  <a:cs typeface="Segoe UI" panose="020B0502040204020203" pitchFamily="34" charset="0"/>
                </a:endParaRPr>
              </a:p>
              <a:p>
                <a:r>
                  <a:rPr lang="en-US" sz="2800" dirty="0">
                    <a:latin typeface="+mn-lt"/>
                    <a:cs typeface="Segoe UI" panose="020B0502040204020203" pitchFamily="34" charset="0"/>
                  </a:rPr>
                  <a:t>When </a:t>
                </a:r>
                <a14:m>
                  <m:oMath xmlns:m="http://schemas.openxmlformats.org/officeDocument/2006/math">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𝑝</m:t>
                        </m:r>
                      </m:e>
                      <m:sub>
                        <m:r>
                          <a:rPr lang="en-US" sz="2800" i="1">
                            <a:latin typeface="Cambria Math" panose="02040503050406030204" pitchFamily="18" charset="0"/>
                            <a:cs typeface="Segoe UI" panose="020B0502040204020203" pitchFamily="34" charset="0"/>
                          </a:rPr>
                          <m:t>𝑟</m:t>
                        </m:r>
                      </m:sub>
                    </m:sSub>
                    <m:d>
                      <m:dPr>
                        <m:ctrlPr>
                          <a:rPr lang="en-US" sz="2800" i="1">
                            <a:latin typeface="Cambria Math" panose="02040503050406030204" pitchFamily="18" charset="0"/>
                            <a:cs typeface="Segoe UI" panose="020B0502040204020203" pitchFamily="34" charset="0"/>
                          </a:rPr>
                        </m:ctrlPr>
                      </m:dPr>
                      <m:e>
                        <m:r>
                          <a:rPr lang="en-US" sz="2800" i="1">
                            <a:latin typeface="Cambria Math" panose="02040503050406030204" pitchFamily="18" charset="0"/>
                            <a:cs typeface="Segoe UI" panose="020B0502040204020203" pitchFamily="34" charset="0"/>
                          </a:rPr>
                          <m:t>𝑥</m:t>
                        </m:r>
                      </m:e>
                    </m:d>
                    <m:r>
                      <a:rPr lang="en-US" sz="2800" b="0" i="1" smtClean="0">
                        <a:latin typeface="Cambria Math" panose="02040503050406030204" pitchFamily="18" charset="0"/>
                        <a:cs typeface="Segoe UI" panose="020B0502040204020203" pitchFamily="34" charset="0"/>
                      </a:rPr>
                      <m:t>=</m:t>
                    </m:r>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𝑝</m:t>
                        </m:r>
                      </m:e>
                      <m:sub>
                        <m:r>
                          <a:rPr lang="en-US" sz="2800" b="0" i="1" smtClean="0">
                            <a:latin typeface="Cambria Math" panose="02040503050406030204" pitchFamily="18" charset="0"/>
                            <a:cs typeface="Segoe UI" panose="020B0502040204020203" pitchFamily="34" charset="0"/>
                          </a:rPr>
                          <m:t>𝑔</m:t>
                        </m:r>
                      </m:sub>
                    </m:sSub>
                    <m:d>
                      <m:dPr>
                        <m:ctrlPr>
                          <a:rPr lang="en-US" sz="2800" i="1">
                            <a:latin typeface="Cambria Math" panose="02040503050406030204" pitchFamily="18" charset="0"/>
                            <a:cs typeface="Segoe UI" panose="020B0502040204020203" pitchFamily="34" charset="0"/>
                          </a:rPr>
                        </m:ctrlPr>
                      </m:dPr>
                      <m:e>
                        <m:r>
                          <a:rPr lang="en-US" sz="2800" i="1">
                            <a:latin typeface="Cambria Math" panose="02040503050406030204" pitchFamily="18" charset="0"/>
                            <a:cs typeface="Segoe UI" panose="020B0502040204020203" pitchFamily="34" charset="0"/>
                          </a:rPr>
                          <m:t>𝑥</m:t>
                        </m:r>
                      </m:e>
                    </m:d>
                  </m:oMath>
                </a14:m>
                <a:r>
                  <a:rPr lang="en-US" sz="2800" dirty="0">
                    <a:latin typeface="+mn-lt"/>
                    <a:cs typeface="Segoe UI" panose="020B0502040204020203" pitchFamily="34" charset="0"/>
                  </a:rPr>
                  <a:t>, </a:t>
                </a:r>
                <a14:m>
                  <m:oMath xmlns:m="http://schemas.openxmlformats.org/officeDocument/2006/math">
                    <m:r>
                      <a:rPr lang="en-US" sz="2800" i="1">
                        <a:latin typeface="Cambria Math" panose="02040503050406030204" pitchFamily="18" charset="0"/>
                        <a:cs typeface="Segoe UI" panose="020B0502040204020203" pitchFamily="34" charset="0"/>
                      </a:rPr>
                      <m:t>𝐾𝐿</m:t>
                    </m:r>
                    <m:d>
                      <m:dPr>
                        <m:ctrlPr>
                          <a:rPr lang="en-US" sz="2800" i="1">
                            <a:latin typeface="Cambria Math" panose="02040503050406030204" pitchFamily="18" charset="0"/>
                            <a:cs typeface="Segoe UI" panose="020B0502040204020203" pitchFamily="34" charset="0"/>
                          </a:rPr>
                        </m:ctrlPr>
                      </m:dPr>
                      <m:e>
                        <m:sSub>
                          <m:sSubPr>
                            <m:ctrlPr>
                              <a:rPr lang="en-US" sz="2800" b="1" i="1">
                                <a:latin typeface="Cambria Math" panose="02040503050406030204" pitchFamily="18" charset="0"/>
                                <a:cs typeface="Segoe UI" panose="020B0502040204020203" pitchFamily="34" charset="0"/>
                              </a:rPr>
                            </m:ctrlPr>
                          </m:sSubPr>
                          <m:e>
                            <m:r>
                              <a:rPr lang="en-US" sz="2800" b="1" i="1">
                                <a:latin typeface="Cambria Math" panose="02040503050406030204" pitchFamily="18" charset="0"/>
                                <a:cs typeface="Segoe UI" panose="020B0502040204020203" pitchFamily="34" charset="0"/>
                              </a:rPr>
                              <m:t>𝑷</m:t>
                            </m:r>
                          </m:e>
                          <m:sub>
                            <m:r>
                              <a:rPr lang="en-US" sz="2800" b="1" i="1">
                                <a:latin typeface="Cambria Math" panose="02040503050406030204" pitchFamily="18" charset="0"/>
                                <a:cs typeface="Segoe UI" panose="020B0502040204020203" pitchFamily="34" charset="0"/>
                              </a:rPr>
                              <m:t>𝒓</m:t>
                            </m:r>
                          </m:sub>
                        </m:sSub>
                        <m:r>
                          <a:rPr lang="en-US" sz="2800" i="1">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b="1" i="1">
                                <a:latin typeface="Cambria Math" panose="02040503050406030204" pitchFamily="18" charset="0"/>
                                <a:ea typeface="Cambria Math" panose="02040503050406030204" pitchFamily="18" charset="0"/>
                                <a:cs typeface="Segoe UI" panose="020B0502040204020203" pitchFamily="34" charset="0"/>
                              </a:rPr>
                            </m:ctrlPr>
                          </m:sSubPr>
                          <m:e>
                            <m:r>
                              <a:rPr lang="en-US" sz="2800" b="1" i="1">
                                <a:latin typeface="Cambria Math" panose="02040503050406030204" pitchFamily="18" charset="0"/>
                                <a:ea typeface="Cambria Math" panose="02040503050406030204" pitchFamily="18" charset="0"/>
                                <a:cs typeface="Segoe UI" panose="020B0502040204020203" pitchFamily="34" charset="0"/>
                              </a:rPr>
                              <m:t>𝑷</m:t>
                            </m:r>
                          </m:e>
                          <m:sub>
                            <m:r>
                              <a:rPr lang="en-US" sz="2800" b="1" i="1">
                                <a:latin typeface="Cambria Math" panose="02040503050406030204" pitchFamily="18" charset="0"/>
                                <a:ea typeface="Cambria Math" panose="02040503050406030204" pitchFamily="18" charset="0"/>
                                <a:cs typeface="Segoe UI" panose="020B0502040204020203" pitchFamily="34" charset="0"/>
                              </a:rPr>
                              <m:t>𝒈</m:t>
                            </m:r>
                          </m:sub>
                        </m:sSub>
                      </m:e>
                    </m:d>
                    <m:r>
                      <a:rPr lang="en-US" sz="2800" b="0" i="1" smtClean="0">
                        <a:latin typeface="Cambria Math" panose="02040503050406030204" pitchFamily="18" charset="0"/>
                        <a:ea typeface="Cambria Math" panose="02040503050406030204" pitchFamily="18" charset="0"/>
                        <a:cs typeface="Segoe UI" panose="020B0502040204020203" pitchFamily="34" charset="0"/>
                      </a:rPr>
                      <m:t>=0</m:t>
                    </m:r>
                  </m:oMath>
                </a14:m>
                <a:endParaRPr lang="en-US" sz="2800" dirty="0">
                  <a:latin typeface="+mn-lt"/>
                  <a:cs typeface="Segoe UI" panose="020B0502040204020203" pitchFamily="34" charset="0"/>
                </a:endParaRPr>
              </a:p>
              <a:p>
                <a:r>
                  <a:rPr lang="en-US" sz="2800" dirty="0">
                    <a:latin typeface="+mn-lt"/>
                    <a:cs typeface="Segoe UI" panose="020B0502040204020203" pitchFamily="34" charset="0"/>
                  </a:rPr>
                  <a:t>Perhaps we can train the generator by minimizing KL divergence?</a:t>
                </a:r>
              </a:p>
              <a:p>
                <a:r>
                  <a:rPr lang="en-US" sz="2800" dirty="0">
                    <a:latin typeface="+mn-lt"/>
                    <a:cs typeface="Segoe UI" panose="020B0502040204020203" pitchFamily="34" charset="0"/>
                  </a:rPr>
                  <a:t>But KL divergence is not symmetric, </a:t>
                </a:r>
                <a14:m>
                  <m:oMath xmlns:m="http://schemas.openxmlformats.org/officeDocument/2006/math">
                    <m:r>
                      <a:rPr lang="en-US" sz="2800" i="1">
                        <a:latin typeface="Cambria Math" panose="02040503050406030204" pitchFamily="18" charset="0"/>
                        <a:cs typeface="Segoe UI" panose="020B0502040204020203" pitchFamily="34" charset="0"/>
                      </a:rPr>
                      <m:t>𝐾𝐿</m:t>
                    </m:r>
                    <m:d>
                      <m:dPr>
                        <m:ctrlPr>
                          <a:rPr lang="en-US" sz="2800" i="1">
                            <a:latin typeface="Cambria Math" panose="02040503050406030204" pitchFamily="18" charset="0"/>
                            <a:cs typeface="Segoe UI" panose="020B0502040204020203" pitchFamily="34" charset="0"/>
                          </a:rPr>
                        </m:ctrlPr>
                      </m:dPr>
                      <m:e>
                        <m:sSub>
                          <m:sSubPr>
                            <m:ctrlPr>
                              <a:rPr lang="en-US" sz="2800" b="1" i="1">
                                <a:latin typeface="Cambria Math" panose="02040503050406030204" pitchFamily="18" charset="0"/>
                                <a:cs typeface="Segoe UI" panose="020B0502040204020203" pitchFamily="34" charset="0"/>
                              </a:rPr>
                            </m:ctrlPr>
                          </m:sSubPr>
                          <m:e>
                            <m:r>
                              <a:rPr lang="en-US" sz="2800" b="1" i="1">
                                <a:latin typeface="Cambria Math" panose="02040503050406030204" pitchFamily="18" charset="0"/>
                                <a:cs typeface="Segoe UI" panose="020B0502040204020203" pitchFamily="34" charset="0"/>
                              </a:rPr>
                              <m:t>𝑷</m:t>
                            </m:r>
                          </m:e>
                          <m:sub>
                            <m:r>
                              <a:rPr lang="en-US" sz="2800" b="1" i="1">
                                <a:latin typeface="Cambria Math" panose="02040503050406030204" pitchFamily="18" charset="0"/>
                                <a:cs typeface="Segoe UI" panose="020B0502040204020203" pitchFamily="34" charset="0"/>
                              </a:rPr>
                              <m:t>𝒓</m:t>
                            </m:r>
                          </m:sub>
                        </m:sSub>
                        <m:r>
                          <a:rPr lang="en-US" sz="2800" i="1">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b="1" i="1">
                                <a:latin typeface="Cambria Math" panose="02040503050406030204" pitchFamily="18" charset="0"/>
                                <a:ea typeface="Cambria Math" panose="02040503050406030204" pitchFamily="18" charset="0"/>
                                <a:cs typeface="Segoe UI" panose="020B0502040204020203" pitchFamily="34" charset="0"/>
                              </a:rPr>
                            </m:ctrlPr>
                          </m:sSubPr>
                          <m:e>
                            <m:r>
                              <a:rPr lang="en-US" sz="2800" b="1" i="1">
                                <a:latin typeface="Cambria Math" panose="02040503050406030204" pitchFamily="18" charset="0"/>
                                <a:ea typeface="Cambria Math" panose="02040503050406030204" pitchFamily="18" charset="0"/>
                                <a:cs typeface="Segoe UI" panose="020B0502040204020203" pitchFamily="34" charset="0"/>
                              </a:rPr>
                              <m:t>𝑷</m:t>
                            </m:r>
                          </m:e>
                          <m:sub>
                            <m:r>
                              <a:rPr lang="en-US" sz="2800" b="1" i="1">
                                <a:latin typeface="Cambria Math" panose="02040503050406030204" pitchFamily="18" charset="0"/>
                                <a:ea typeface="Cambria Math" panose="02040503050406030204" pitchFamily="18" charset="0"/>
                                <a:cs typeface="Segoe UI" panose="020B0502040204020203" pitchFamily="34" charset="0"/>
                              </a:rPr>
                              <m:t>𝒈</m:t>
                            </m:r>
                          </m:sub>
                        </m:sSub>
                      </m:e>
                    </m:d>
                    <m:r>
                      <a:rPr lang="en-US" sz="2800" i="1" smtClean="0">
                        <a:latin typeface="Cambria Math" panose="02040503050406030204" pitchFamily="18" charset="0"/>
                        <a:ea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𝐾𝐿</m:t>
                    </m:r>
                    <m:d>
                      <m:dPr>
                        <m:ctrlPr>
                          <a:rPr lang="en-US" sz="2800" i="1">
                            <a:latin typeface="Cambria Math" panose="02040503050406030204" pitchFamily="18" charset="0"/>
                            <a:cs typeface="Segoe UI" panose="020B0502040204020203" pitchFamily="34" charset="0"/>
                          </a:rPr>
                        </m:ctrlPr>
                      </m:dPr>
                      <m:e>
                        <m:sSub>
                          <m:sSubPr>
                            <m:ctrlPr>
                              <a:rPr lang="en-US" sz="2800" b="1" i="1">
                                <a:latin typeface="Cambria Math" panose="02040503050406030204" pitchFamily="18" charset="0"/>
                                <a:cs typeface="Segoe UI" panose="020B0502040204020203" pitchFamily="34" charset="0"/>
                              </a:rPr>
                            </m:ctrlPr>
                          </m:sSubPr>
                          <m:e>
                            <m:r>
                              <a:rPr lang="en-US" sz="2800" b="1" i="1">
                                <a:latin typeface="Cambria Math" panose="02040503050406030204" pitchFamily="18" charset="0"/>
                                <a:cs typeface="Segoe UI" panose="020B0502040204020203" pitchFamily="34" charset="0"/>
                              </a:rPr>
                              <m:t>𝑷</m:t>
                            </m:r>
                          </m:e>
                          <m:sub>
                            <m:r>
                              <a:rPr lang="en-US" sz="2800" b="1" i="1" smtClean="0">
                                <a:latin typeface="Cambria Math" panose="02040503050406030204" pitchFamily="18" charset="0"/>
                                <a:cs typeface="Segoe UI" panose="020B0502040204020203" pitchFamily="34" charset="0"/>
                              </a:rPr>
                              <m:t>𝒈</m:t>
                            </m:r>
                          </m:sub>
                        </m:sSub>
                        <m:r>
                          <a:rPr lang="en-US" sz="2800" i="1">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b="1" i="1">
                                <a:latin typeface="Cambria Math" panose="02040503050406030204" pitchFamily="18" charset="0"/>
                                <a:ea typeface="Cambria Math" panose="02040503050406030204" pitchFamily="18" charset="0"/>
                                <a:cs typeface="Segoe UI" panose="020B0502040204020203" pitchFamily="34" charset="0"/>
                              </a:rPr>
                            </m:ctrlPr>
                          </m:sSubPr>
                          <m:e>
                            <m:r>
                              <a:rPr lang="en-US" sz="2800" b="1" i="1">
                                <a:latin typeface="Cambria Math" panose="02040503050406030204" pitchFamily="18" charset="0"/>
                                <a:ea typeface="Cambria Math" panose="02040503050406030204" pitchFamily="18" charset="0"/>
                                <a:cs typeface="Segoe UI" panose="020B0502040204020203" pitchFamily="34" charset="0"/>
                              </a:rPr>
                              <m:t>𝑷</m:t>
                            </m:r>
                          </m:e>
                          <m:sub>
                            <m:r>
                              <a:rPr lang="en-US" sz="2800" b="1" i="1" smtClean="0">
                                <a:latin typeface="Cambria Math" panose="02040503050406030204" pitchFamily="18" charset="0"/>
                                <a:ea typeface="Cambria Math" panose="02040503050406030204" pitchFamily="18" charset="0"/>
                                <a:cs typeface="Segoe UI" panose="020B0502040204020203" pitchFamily="34" charset="0"/>
                              </a:rPr>
                              <m:t>𝒓</m:t>
                            </m:r>
                          </m:sub>
                        </m:sSub>
                      </m:e>
                    </m:d>
                  </m:oMath>
                </a14:m>
                <a:endParaRPr lang="en-US" sz="2800" dirty="0">
                  <a:latin typeface="+mn-lt"/>
                  <a:cs typeface="Segoe UI" panose="020B0502040204020203" pitchFamily="34" charset="0"/>
                </a:endParaRPr>
              </a:p>
              <a:p>
                <a:pPr marL="0" indent="0">
                  <a:buNone/>
                </a:pPr>
                <a:endParaRPr lang="en-US" sz="2800" b="1" dirty="0">
                  <a:latin typeface="Segoe UI" panose="020B0502040204020203" pitchFamily="34" charset="0"/>
                  <a:cs typeface="Segoe UI" panose="020B0502040204020203" pitchFamily="34" charset="0"/>
                </a:endParaRPr>
              </a:p>
            </p:txBody>
          </p:sp>
        </mc:Choice>
        <mc:Fallback>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1094502"/>
                <a:ext cx="11525250" cy="633498"/>
              </a:xfrm>
              <a:blipFill>
                <a:blip r:embed="rId3"/>
                <a:stretch>
                  <a:fillRect l="-1058" t="-9709" r="-1216" b="-732039"/>
                </a:stretch>
              </a:blipFill>
            </p:spPr>
            <p:txBody>
              <a:bodyPr/>
              <a:lstStyle/>
              <a:p>
                <a:r>
                  <a:rPr lang="en-US">
                    <a:noFill/>
                  </a:rPr>
                  <a:t> </a:t>
                </a:r>
              </a:p>
            </p:txBody>
          </p:sp>
        </mc:Fallback>
      </mc:AlternateContent>
    </p:spTree>
    <p:extLst>
      <p:ext uri="{BB962C8B-B14F-4D97-AF65-F5344CB8AC3E}">
        <p14:creationId xmlns:p14="http://schemas.microsoft.com/office/powerpoint/2010/main" val="806810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p:txBody>
          <a:bodyPr>
            <a:normAutofit/>
          </a:bodyPr>
          <a:lstStyle/>
          <a:p>
            <a:r>
              <a:rPr lang="en-US" sz="4000" dirty="0">
                <a:latin typeface="Segoe UI" panose="020B0502040204020203" pitchFamily="34" charset="0"/>
                <a:cs typeface="Segoe UI" panose="020B0502040204020203" pitchFamily="34" charset="0"/>
              </a:rPr>
              <a:t>Loss Functions for Training Neural Networks</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1054307"/>
            <a:ext cx="11525250" cy="1255387"/>
          </a:xfrm>
        </p:spPr>
        <p:txBody>
          <a:bodyPr/>
          <a:lstStyle/>
          <a:p>
            <a:pPr marL="0" indent="0">
              <a:buNone/>
            </a:pPr>
            <a:r>
              <a:rPr lang="en-US" sz="2800" dirty="0">
                <a:latin typeface="+mn-lt"/>
                <a:cs typeface="Segoe UI" panose="020B0502040204020203" pitchFamily="34" charset="0"/>
              </a:rPr>
              <a:t>The KL divergence is asymmetric</a:t>
            </a:r>
          </a:p>
          <a:p>
            <a:r>
              <a:rPr lang="en-US" sz="2800" dirty="0">
                <a:latin typeface="+mn-lt"/>
                <a:cs typeface="Segoe UI" panose="020B0502040204020203" pitchFamily="34" charset="0"/>
              </a:rPr>
              <a:t>For two distributions the KL divergence depend on the order or arguments</a:t>
            </a:r>
          </a:p>
          <a:p>
            <a:r>
              <a:rPr lang="en-US" sz="2800" dirty="0">
                <a:latin typeface="+mn-lt"/>
                <a:cs typeface="Segoe UI" panose="020B0502040204020203" pitchFamily="34" charset="0"/>
              </a:rPr>
              <a:t>Notice that the gradient becomes near zero on one side of the KL function</a:t>
            </a:r>
          </a:p>
          <a:p>
            <a:pPr marL="0" indent="0">
              <a:buNone/>
            </a:pPr>
            <a:endParaRPr lang="en-US" sz="2800" b="1" dirty="0">
              <a:latin typeface="Segoe UI" panose="020B0502040204020203" pitchFamily="34" charset="0"/>
              <a:cs typeface="Segoe UI" panose="020B0502040204020203" pitchFamily="34" charset="0"/>
            </a:endParaRPr>
          </a:p>
        </p:txBody>
      </p:sp>
      <p:pic>
        <p:nvPicPr>
          <p:cNvPr id="5" name="Picture 4">
            <a:extLst>
              <a:ext uri="{FF2B5EF4-FFF2-40B4-BE49-F238E27FC236}">
                <a16:creationId xmlns:a16="http://schemas.microsoft.com/office/drawing/2014/main" id="{6ED2871F-1FB9-4FCC-AC15-2CFB31DCDDB3}"/>
              </a:ext>
            </a:extLst>
          </p:cNvPr>
          <p:cNvPicPr>
            <a:picLocks noChangeAspect="1"/>
          </p:cNvPicPr>
          <p:nvPr/>
        </p:nvPicPr>
        <p:blipFill>
          <a:blip r:embed="rId3"/>
          <a:stretch>
            <a:fillRect/>
          </a:stretch>
        </p:blipFill>
        <p:spPr>
          <a:xfrm>
            <a:off x="789550" y="3181786"/>
            <a:ext cx="10414362" cy="3453803"/>
          </a:xfrm>
          <a:prstGeom prst="rect">
            <a:avLst/>
          </a:prstGeom>
        </p:spPr>
      </p:pic>
      <p:cxnSp>
        <p:nvCxnSpPr>
          <p:cNvPr id="7" name="Straight Arrow Connector 6">
            <a:extLst>
              <a:ext uri="{FF2B5EF4-FFF2-40B4-BE49-F238E27FC236}">
                <a16:creationId xmlns:a16="http://schemas.microsoft.com/office/drawing/2014/main" id="{FFCF7879-763B-4B33-9D84-900F6BBFC94D}"/>
              </a:ext>
            </a:extLst>
          </p:cNvPr>
          <p:cNvCxnSpPr>
            <a:cxnSpLocks/>
          </p:cNvCxnSpPr>
          <p:nvPr/>
        </p:nvCxnSpPr>
        <p:spPr>
          <a:xfrm>
            <a:off x="5737609" y="2697982"/>
            <a:ext cx="1853921" cy="2823587"/>
          </a:xfrm>
          <a:prstGeom prst="straightConnector1">
            <a:avLst/>
          </a:prstGeom>
          <a:ln w="317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0BF95F15-899F-445F-8E51-149212F3953E}"/>
              </a:ext>
            </a:extLst>
          </p:cNvPr>
          <p:cNvCxnSpPr>
            <a:cxnSpLocks/>
          </p:cNvCxnSpPr>
          <p:nvPr/>
        </p:nvCxnSpPr>
        <p:spPr>
          <a:xfrm flipH="1">
            <a:off x="10671349" y="2697982"/>
            <a:ext cx="658167" cy="2823587"/>
          </a:xfrm>
          <a:prstGeom prst="straightConnector1">
            <a:avLst/>
          </a:prstGeom>
          <a:ln w="317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17810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The Wasserstein distance metric</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The </a:t>
            </a:r>
            <a:r>
              <a:rPr lang="en-US" sz="2800" dirty="0">
                <a:latin typeface="+mn-lt"/>
                <a:cs typeface="Segoe UI" panose="020B0502040204020203" pitchFamily="34" charset="0"/>
                <a:hlinkClick r:id="rId3"/>
              </a:rPr>
              <a:t>Wasserstein distance metric</a:t>
            </a:r>
            <a:r>
              <a:rPr lang="en-US" sz="2800" dirty="0">
                <a:latin typeface="+mn-lt"/>
                <a:cs typeface="Segoe UI" panose="020B0502040204020203" pitchFamily="34" charset="0"/>
              </a:rPr>
              <a:t> is symmetric and intuitive </a:t>
            </a:r>
          </a:p>
          <a:p>
            <a:r>
              <a:rPr lang="en-US" sz="2800" dirty="0">
                <a:latin typeface="+mn-lt"/>
                <a:cs typeface="Segoe UI" panose="020B0502040204020203" pitchFamily="34" charset="0"/>
              </a:rPr>
              <a:t>The Wasserstein distance metric symmetric and with bounded gradients  </a:t>
            </a:r>
          </a:p>
          <a:p>
            <a:r>
              <a:rPr lang="en-US" sz="2800" dirty="0">
                <a:latin typeface="+mn-lt"/>
                <a:cs typeface="Segoe UI" panose="020B0502040204020203" pitchFamily="34" charset="0"/>
              </a:rPr>
              <a:t>Wasserstein GAN, or W-GAN (</a:t>
            </a:r>
            <a:r>
              <a:rPr lang="en-US" sz="2800" dirty="0" err="1">
                <a:latin typeface="+mn-lt"/>
                <a:cs typeface="Segoe UI" panose="020B0502040204020203" pitchFamily="34" charset="0"/>
                <a:hlinkClick r:id="rId4"/>
              </a:rPr>
              <a:t>Arjovsky</a:t>
            </a:r>
            <a:r>
              <a:rPr lang="en-US" sz="2800" dirty="0">
                <a:latin typeface="+mn-lt"/>
                <a:cs typeface="Segoe UI" panose="020B0502040204020203" pitchFamily="34" charset="0"/>
                <a:hlinkClick r:id="rId4"/>
              </a:rPr>
              <a:t>, et. al. 2017</a:t>
            </a:r>
            <a:r>
              <a:rPr lang="en-US" sz="2800" dirty="0">
                <a:latin typeface="+mn-lt"/>
                <a:cs typeface="Segoe UI" panose="020B0502040204020203" pitchFamily="34" charset="0"/>
              </a:rPr>
              <a:t>) uses the Wasserstein distance as a loss function</a:t>
            </a:r>
          </a:p>
          <a:p>
            <a:r>
              <a:rPr lang="en-US" sz="2800" dirty="0">
                <a:latin typeface="+mn-lt"/>
                <a:cs typeface="Segoe UI" panose="020B0502040204020203" pitchFamily="34" charset="0"/>
              </a:rPr>
              <a:t>Using the Wasserstein loss helps W-GANs avoid mode collapse </a:t>
            </a:r>
          </a:p>
        </p:txBody>
      </p:sp>
    </p:spTree>
    <p:extLst>
      <p:ext uri="{BB962C8B-B14F-4D97-AF65-F5344CB8AC3E}">
        <p14:creationId xmlns:p14="http://schemas.microsoft.com/office/powerpoint/2010/main" val="4251803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The Wasserstein distance metric</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The </a:t>
                </a:r>
                <a:r>
                  <a:rPr lang="en-US" sz="2800" dirty="0">
                    <a:latin typeface="+mn-lt"/>
                    <a:cs typeface="Segoe UI" panose="020B0502040204020203" pitchFamily="34" charset="0"/>
                    <a:hlinkClick r:id="rId3"/>
                  </a:rPr>
                  <a:t>Wasserstein distance metric</a:t>
                </a:r>
                <a:r>
                  <a:rPr lang="en-US" sz="2800" dirty="0">
                    <a:latin typeface="+mn-lt"/>
                    <a:cs typeface="Segoe UI" panose="020B0502040204020203" pitchFamily="34" charset="0"/>
                  </a:rPr>
                  <a:t> is symmetric and intuitive </a:t>
                </a:r>
              </a:p>
              <a:p>
                <a:r>
                  <a:rPr lang="en-US" sz="2800" dirty="0">
                    <a:latin typeface="+mn-lt"/>
                    <a:cs typeface="Segoe UI" panose="020B0502040204020203" pitchFamily="34" charset="0"/>
                  </a:rPr>
                  <a:t>The definition of the Wasserstein distance is a bit intimidating: </a:t>
                </a:r>
              </a:p>
              <a:p>
                <a:endParaRPr lang="en-US" sz="1400" dirty="0">
                  <a:latin typeface="+mn-lt"/>
                  <a:cs typeface="Segoe UI" panose="020B0502040204020203" pitchFamily="34" charset="0"/>
                </a:endParaRPr>
              </a:p>
              <a:p>
                <a:pPr marL="0" indent="0">
                  <a:buNone/>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cs typeface="Segoe UI" panose="020B0502040204020203" pitchFamily="34" charset="0"/>
                        </a:rPr>
                        <m:t>𝑊</m:t>
                      </m:r>
                      <m:d>
                        <m:dPr>
                          <m:ctrlPr>
                            <a:rPr lang="en-US" sz="2800" i="1" smtClean="0">
                              <a:latin typeface="Cambria Math" panose="02040503050406030204" pitchFamily="18" charset="0"/>
                              <a:cs typeface="Segoe UI" panose="020B0502040204020203" pitchFamily="34" charset="0"/>
                            </a:rPr>
                          </m:ctrlPr>
                        </m:dPr>
                        <m:e>
                          <m:sSub>
                            <m:sSubPr>
                              <m:ctrlPr>
                                <a:rPr lang="en-US" sz="2800" b="1" i="1" smtClean="0">
                                  <a:latin typeface="Cambria Math" panose="02040503050406030204" pitchFamily="18" charset="0"/>
                                  <a:cs typeface="Segoe UI" panose="020B0502040204020203" pitchFamily="34" charset="0"/>
                                </a:rPr>
                              </m:ctrlPr>
                            </m:sSubPr>
                            <m:e>
                              <m:r>
                                <a:rPr lang="en-US" sz="2800" b="1" i="1" smtClean="0">
                                  <a:latin typeface="Cambria Math" panose="02040503050406030204" pitchFamily="18" charset="0"/>
                                  <a:cs typeface="Segoe UI" panose="020B0502040204020203" pitchFamily="34" charset="0"/>
                                </a:rPr>
                                <m:t>𝑷</m:t>
                              </m:r>
                            </m:e>
                            <m:sub>
                              <m:r>
                                <a:rPr lang="en-US" sz="2800" b="1" i="1" smtClean="0">
                                  <a:latin typeface="Cambria Math" panose="02040503050406030204" pitchFamily="18" charset="0"/>
                                  <a:cs typeface="Segoe UI" panose="020B0502040204020203" pitchFamily="34" charset="0"/>
                                </a:rPr>
                                <m:t>𝒓</m:t>
                              </m:r>
                            </m:sub>
                          </m:sSub>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b="1" i="1" smtClean="0">
                                  <a:latin typeface="Cambria Math" panose="02040503050406030204" pitchFamily="18" charset="0"/>
                                  <a:ea typeface="Cambria Math" panose="02040503050406030204" pitchFamily="18" charset="0"/>
                                  <a:cs typeface="Segoe UI" panose="020B0502040204020203" pitchFamily="34" charset="0"/>
                                </a:rPr>
                              </m:ctrlPr>
                            </m:sSubPr>
                            <m:e>
                              <m:r>
                                <a:rPr lang="en-US" sz="2800" b="1" i="1" smtClean="0">
                                  <a:latin typeface="Cambria Math" panose="02040503050406030204" pitchFamily="18" charset="0"/>
                                  <a:ea typeface="Cambria Math" panose="02040503050406030204" pitchFamily="18" charset="0"/>
                                  <a:cs typeface="Segoe UI" panose="020B0502040204020203" pitchFamily="34" charset="0"/>
                                </a:rPr>
                                <m:t>𝑷</m:t>
                              </m:r>
                            </m:e>
                            <m:sub>
                              <m:r>
                                <a:rPr lang="en-US" sz="2800" b="1" i="1" smtClean="0">
                                  <a:latin typeface="Cambria Math" panose="02040503050406030204" pitchFamily="18" charset="0"/>
                                  <a:ea typeface="Cambria Math" panose="02040503050406030204" pitchFamily="18" charset="0"/>
                                  <a:cs typeface="Segoe UI" panose="020B0502040204020203" pitchFamily="34" charset="0"/>
                                </a:rPr>
                                <m:t>𝒈</m:t>
                              </m:r>
                            </m:sub>
                          </m:sSub>
                        </m:e>
                      </m:d>
                      <m:r>
                        <a:rPr lang="en-US" sz="2800" b="0" i="1" smtClean="0">
                          <a:latin typeface="Cambria Math" panose="02040503050406030204" pitchFamily="18" charset="0"/>
                          <a:cs typeface="Segoe UI" panose="020B0502040204020203" pitchFamily="34" charset="0"/>
                        </a:rPr>
                        <m:t>=</m:t>
                      </m:r>
                      <m:func>
                        <m:funcPr>
                          <m:ctrlPr>
                            <a:rPr lang="en-US" sz="2800" b="0" i="1" smtClean="0">
                              <a:latin typeface="Cambria Math" panose="02040503050406030204" pitchFamily="18" charset="0"/>
                              <a:cs typeface="Segoe UI" panose="020B0502040204020203" pitchFamily="34" charset="0"/>
                            </a:rPr>
                          </m:ctrlPr>
                        </m:funcPr>
                        <m:fName>
                          <m:limLow>
                            <m:limLowPr>
                              <m:ctrlPr>
                                <a:rPr lang="en-US" sz="2800" b="0" i="1" smtClean="0">
                                  <a:latin typeface="Cambria Math" panose="02040503050406030204" pitchFamily="18" charset="0"/>
                                  <a:cs typeface="Segoe UI" panose="020B0502040204020203" pitchFamily="34" charset="0"/>
                                </a:rPr>
                              </m:ctrlPr>
                            </m:limLowPr>
                            <m:e>
                              <m:r>
                                <a:rPr lang="en-US" sz="2800" b="0" i="1" smtClean="0">
                                  <a:latin typeface="Cambria Math" panose="02040503050406030204" pitchFamily="18" charset="0"/>
                                  <a:cs typeface="Segoe UI" panose="020B0502040204020203" pitchFamily="34" charset="0"/>
                                </a:rPr>
                                <m:t>𝑖𝑛𝑓</m:t>
                              </m:r>
                            </m:e>
                            <m:lim>
                              <m:r>
                                <a:rPr lang="en-US" sz="2800" b="0" i="1" smtClean="0">
                                  <a:latin typeface="Cambria Math" panose="02040503050406030204" pitchFamily="18" charset="0"/>
                                  <a:cs typeface="Segoe UI" panose="020B0502040204020203" pitchFamily="34" charset="0"/>
                                </a:rPr>
                                <m:t>𝑦</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ea typeface="Cambria Math" panose="02040503050406030204" pitchFamily="18" charset="0"/>
                                      <a:cs typeface="Segoe UI" panose="020B0502040204020203" pitchFamily="34" charset="0"/>
                                    </a:rPr>
                                    <m:t>𝑃</m:t>
                                  </m:r>
                                </m:e>
                                <m:sub>
                                  <m:r>
                                    <a:rPr lang="en-US" sz="2800" b="0" i="1" smtClean="0">
                                      <a:latin typeface="Cambria Math" panose="02040503050406030204" pitchFamily="18" charset="0"/>
                                      <a:ea typeface="Cambria Math" panose="02040503050406030204" pitchFamily="18" charset="0"/>
                                      <a:cs typeface="Segoe UI" panose="020B0502040204020203" pitchFamily="34" charset="0"/>
                                    </a:rPr>
                                    <m:t>𝑟</m:t>
                                  </m:r>
                                </m:sub>
                              </m:sSub>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i="1">
                                      <a:latin typeface="Cambria Math" panose="02040503050406030204" pitchFamily="18" charset="0"/>
                                      <a:ea typeface="Cambria Math" panose="02040503050406030204" pitchFamily="18" charset="0"/>
                                      <a:cs typeface="Segoe UI" panose="020B0502040204020203" pitchFamily="34" charset="0"/>
                                    </a:rPr>
                                  </m:ctrlPr>
                                </m:sSubPr>
                                <m:e>
                                  <m:r>
                                    <a:rPr lang="en-US" sz="2800" i="1">
                                      <a:latin typeface="Cambria Math" panose="02040503050406030204" pitchFamily="18" charset="0"/>
                                      <a:ea typeface="Cambria Math" panose="02040503050406030204" pitchFamily="18" charset="0"/>
                                      <a:cs typeface="Segoe UI" panose="020B0502040204020203" pitchFamily="34" charset="0"/>
                                    </a:rPr>
                                    <m:t>𝑃</m:t>
                                  </m:r>
                                </m:e>
                                <m:sub>
                                  <m:r>
                                    <a:rPr lang="en-US" sz="2800" b="0" i="1" smtClean="0">
                                      <a:latin typeface="Cambria Math" panose="02040503050406030204" pitchFamily="18" charset="0"/>
                                      <a:ea typeface="Cambria Math" panose="02040503050406030204" pitchFamily="18" charset="0"/>
                                      <a:cs typeface="Segoe UI" panose="020B0502040204020203" pitchFamily="34" charset="0"/>
                                    </a:rPr>
                                    <m:t>𝑔</m:t>
                                  </m:r>
                                </m:sub>
                              </m:sSub>
                              <m:r>
                                <a:rPr lang="en-US" sz="2800" b="0" i="1" smtClean="0">
                                  <a:latin typeface="Cambria Math" panose="02040503050406030204" pitchFamily="18" charset="0"/>
                                  <a:ea typeface="Cambria Math" panose="02040503050406030204" pitchFamily="18" charset="0"/>
                                  <a:cs typeface="Segoe UI" panose="020B0502040204020203" pitchFamily="34" charset="0"/>
                                </a:rPr>
                                <m:t>)</m:t>
                              </m:r>
                            </m:lim>
                          </m:limLow>
                        </m:fName>
                        <m:e>
                          <m:sSub>
                            <m:sSubPr>
                              <m:ctrlPr>
                                <a:rPr lang="en-US" sz="2800" b="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𝐸</m:t>
                              </m:r>
                            </m:e>
                            <m:sub>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𝑥</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𝑦</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𝑦</m:t>
                              </m:r>
                            </m:sub>
                          </m:sSub>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𝑥</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𝑦</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e>
                      </m:func>
                    </m:oMath>
                  </m:oMathPara>
                </a14:m>
                <a:endParaRPr lang="en-US" sz="2800" dirty="0">
                  <a:latin typeface="+mn-lt"/>
                  <a:cs typeface="Segoe UI" panose="020B0502040204020203" pitchFamily="34" charset="0"/>
                </a:endParaRPr>
              </a:p>
              <a:p>
                <a:pPr marL="0" indent="0">
                  <a:buNone/>
                </a:pPr>
                <a:r>
                  <a:rPr lang="en-US" sz="2800" dirty="0">
                    <a:latin typeface="+mn-lt"/>
                    <a:cs typeface="Segoe UI" panose="020B0502040204020203" pitchFamily="34" charset="0"/>
                  </a:rPr>
                  <a:t>Where </a:t>
                </a:r>
              </a:p>
              <a:p>
                <a:pPr marL="0" indent="0">
                  <a:buNone/>
                </a:pPr>
                <a14:m>
                  <m:oMath xmlns:m="http://schemas.openxmlformats.org/officeDocument/2006/math">
                    <m:r>
                      <a:rPr lang="en-US" sz="2800" b="0" i="1" smtClean="0">
                        <a:latin typeface="Cambria Math" panose="02040503050406030204" pitchFamily="18" charset="0"/>
                        <a:cs typeface="Segoe UI" panose="020B0502040204020203" pitchFamily="34" charset="0"/>
                      </a:rPr>
                      <m:t>𝑖𝑛𝑓</m:t>
                    </m:r>
                    <m:r>
                      <a:rPr lang="en-US" sz="2800" b="0" i="1" smtClean="0">
                        <a:latin typeface="Cambria Math" panose="02040503050406030204" pitchFamily="18" charset="0"/>
                        <a:cs typeface="Segoe UI" panose="020B0502040204020203" pitchFamily="34" charset="0"/>
                      </a:rPr>
                      <m:t>=</m:t>
                    </m:r>
                  </m:oMath>
                </a14:m>
                <a:r>
                  <a:rPr lang="en-US" sz="2800" dirty="0">
                    <a:latin typeface="+mn-lt"/>
                    <a:cs typeface="Segoe UI" panose="020B0502040204020203" pitchFamily="34" charset="0"/>
                  </a:rPr>
                  <a:t> least upper bound </a:t>
                </a:r>
              </a:p>
              <a:p>
                <a:pPr marL="0" indent="0">
                  <a:buNone/>
                </a:pPr>
                <a14:m>
                  <m:oMath xmlns:m="http://schemas.openxmlformats.org/officeDocument/2006/math">
                    <m:r>
                      <a:rPr lang="en-US" sz="2800" i="1">
                        <a:latin typeface="Cambria Math" panose="02040503050406030204" pitchFamily="18" charset="0"/>
                        <a:ea typeface="Cambria Math" panose="02040503050406030204" pitchFamily="18" charset="0"/>
                        <a:cs typeface="Segoe UI" panose="020B0502040204020203" pitchFamily="34" charset="0"/>
                      </a:rPr>
                      <m:t>∏</m:t>
                    </m:r>
                    <m:d>
                      <m:dPr>
                        <m:ctrlPr>
                          <a:rPr lang="en-US" sz="2800" i="1">
                            <a:latin typeface="Cambria Math" panose="02040503050406030204" pitchFamily="18" charset="0"/>
                            <a:ea typeface="Cambria Math" panose="02040503050406030204" pitchFamily="18" charset="0"/>
                            <a:cs typeface="Segoe UI" panose="020B0502040204020203" pitchFamily="34" charset="0"/>
                          </a:rPr>
                        </m:ctrlPr>
                      </m:dPr>
                      <m:e>
                        <m:sSub>
                          <m:sSubPr>
                            <m:ctrlPr>
                              <a:rPr lang="en-US" sz="2800" i="1">
                                <a:latin typeface="Cambria Math" panose="02040503050406030204" pitchFamily="18" charset="0"/>
                                <a:ea typeface="Cambria Math" panose="02040503050406030204" pitchFamily="18" charset="0"/>
                                <a:cs typeface="Segoe UI" panose="020B0502040204020203" pitchFamily="34" charset="0"/>
                              </a:rPr>
                            </m:ctrlPr>
                          </m:sSubPr>
                          <m:e>
                            <m:r>
                              <a:rPr lang="en-US" sz="2800" i="1">
                                <a:latin typeface="Cambria Math" panose="02040503050406030204" pitchFamily="18" charset="0"/>
                                <a:ea typeface="Cambria Math" panose="02040503050406030204" pitchFamily="18" charset="0"/>
                                <a:cs typeface="Segoe UI" panose="020B0502040204020203" pitchFamily="34" charset="0"/>
                              </a:rPr>
                              <m:t>𝑃</m:t>
                            </m:r>
                          </m:e>
                          <m:sub>
                            <m:r>
                              <a:rPr lang="en-US" sz="2800" i="1">
                                <a:latin typeface="Cambria Math" panose="02040503050406030204" pitchFamily="18" charset="0"/>
                                <a:ea typeface="Cambria Math" panose="02040503050406030204" pitchFamily="18" charset="0"/>
                                <a:cs typeface="Segoe UI" panose="020B0502040204020203" pitchFamily="34" charset="0"/>
                              </a:rPr>
                              <m:t>𝑟</m:t>
                            </m:r>
                          </m:sub>
                        </m:sSub>
                        <m:r>
                          <a:rPr lang="en-US" sz="2800" i="1">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i="1">
                                <a:latin typeface="Cambria Math" panose="02040503050406030204" pitchFamily="18" charset="0"/>
                                <a:ea typeface="Cambria Math" panose="02040503050406030204" pitchFamily="18" charset="0"/>
                                <a:cs typeface="Segoe UI" panose="020B0502040204020203" pitchFamily="34" charset="0"/>
                              </a:rPr>
                            </m:ctrlPr>
                          </m:sSubPr>
                          <m:e>
                            <m:r>
                              <a:rPr lang="en-US" sz="2800" i="1">
                                <a:latin typeface="Cambria Math" panose="02040503050406030204" pitchFamily="18" charset="0"/>
                                <a:ea typeface="Cambria Math" panose="02040503050406030204" pitchFamily="18" charset="0"/>
                                <a:cs typeface="Segoe UI" panose="020B0502040204020203" pitchFamily="34" charset="0"/>
                              </a:rPr>
                              <m:t>𝑃</m:t>
                            </m:r>
                          </m:e>
                          <m:sub>
                            <m:r>
                              <a:rPr lang="en-US" sz="2800" i="1">
                                <a:latin typeface="Cambria Math" panose="02040503050406030204" pitchFamily="18" charset="0"/>
                                <a:ea typeface="Cambria Math" panose="02040503050406030204" pitchFamily="18" charset="0"/>
                                <a:cs typeface="Segoe UI" panose="020B0502040204020203" pitchFamily="34" charset="0"/>
                              </a:rPr>
                              <m:t>𝑔</m:t>
                            </m:r>
                          </m:sub>
                        </m:sSub>
                      </m:e>
                    </m:d>
                    <m:r>
                      <a:rPr lang="en-US" sz="2800" b="0" i="1" smtClean="0">
                        <a:latin typeface="Cambria Math" panose="02040503050406030204" pitchFamily="18" charset="0"/>
                        <a:ea typeface="Cambria Math" panose="02040503050406030204" pitchFamily="18" charset="0"/>
                        <a:cs typeface="Segoe UI" panose="020B0502040204020203" pitchFamily="34" charset="0"/>
                      </a:rPr>
                      <m:t>=</m:t>
                    </m:r>
                  </m:oMath>
                </a14:m>
                <a:r>
                  <a:rPr lang="en-US" sz="2800" b="1" dirty="0">
                    <a:latin typeface="Segoe UI" panose="020B0502040204020203" pitchFamily="34" charset="0"/>
                    <a:cs typeface="Segoe UI" panose="020B0502040204020203" pitchFamily="34" charset="0"/>
                  </a:rPr>
                  <a:t> </a:t>
                </a:r>
                <a:r>
                  <a:rPr lang="en-US" sz="2800" dirty="0">
                    <a:latin typeface="+mn-lt"/>
                    <a:cs typeface="Segoe UI" panose="020B0502040204020203" pitchFamily="34" charset="0"/>
                  </a:rPr>
                  <a:t>set of joint distributions, </a:t>
                </a:r>
                <a14:m>
                  <m:oMath xmlns:m="http://schemas.openxmlformats.org/officeDocument/2006/math">
                    <m:r>
                      <a:rPr lang="en-US" sz="2800" i="1" smtClean="0">
                        <a:latin typeface="Cambria Math" panose="02040503050406030204" pitchFamily="18" charset="0"/>
                        <a:ea typeface="Cambria Math" panose="02040503050406030204" pitchFamily="18" charset="0"/>
                        <a:cs typeface="Segoe UI" panose="020B0502040204020203" pitchFamily="34" charset="0"/>
                      </a:rPr>
                      <m:t>𝛾</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𝑥</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𝑦</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oMath>
                </a14:m>
                <a:r>
                  <a:rPr lang="en-US" sz="2800" dirty="0">
                    <a:latin typeface="+mn-lt"/>
                    <a:cs typeface="Segoe UI" panose="020B0502040204020203" pitchFamily="34" charset="0"/>
                  </a:rPr>
                  <a:t>, with marginal distributions </a:t>
                </a:r>
                <a14:m>
                  <m:oMath xmlns:m="http://schemas.openxmlformats.org/officeDocument/2006/math">
                    <m:sSub>
                      <m:sSubPr>
                        <m:ctrlPr>
                          <a:rPr lang="en-US" sz="2800" b="1" i="1">
                            <a:latin typeface="Cambria Math" panose="02040503050406030204" pitchFamily="18" charset="0"/>
                            <a:cs typeface="Segoe UI" panose="020B0502040204020203" pitchFamily="34" charset="0"/>
                          </a:rPr>
                        </m:ctrlPr>
                      </m:sSubPr>
                      <m:e>
                        <m:r>
                          <a:rPr lang="en-US" sz="2800" b="1" i="1">
                            <a:latin typeface="Cambria Math" panose="02040503050406030204" pitchFamily="18" charset="0"/>
                            <a:cs typeface="Segoe UI" panose="020B0502040204020203" pitchFamily="34" charset="0"/>
                          </a:rPr>
                          <m:t>𝑷</m:t>
                        </m:r>
                      </m:e>
                      <m:sub>
                        <m:r>
                          <a:rPr lang="en-US" sz="2800" b="1" i="1">
                            <a:latin typeface="Cambria Math" panose="02040503050406030204" pitchFamily="18" charset="0"/>
                            <a:cs typeface="Segoe UI" panose="020B0502040204020203" pitchFamily="34" charset="0"/>
                          </a:rPr>
                          <m:t>𝒓</m:t>
                        </m:r>
                      </m:sub>
                    </m:sSub>
                  </m:oMath>
                </a14:m>
                <a:r>
                  <a:rPr lang="en-US" sz="2800" dirty="0">
                    <a:latin typeface="+mn-lt"/>
                    <a:cs typeface="Segoe UI" panose="020B0502040204020203" pitchFamily="34" charset="0"/>
                  </a:rPr>
                  <a:t> and </a:t>
                </a:r>
                <a14:m>
                  <m:oMath xmlns:m="http://schemas.openxmlformats.org/officeDocument/2006/math">
                    <m:sSub>
                      <m:sSubPr>
                        <m:ctrlPr>
                          <a:rPr lang="en-US" sz="2800" b="1" i="1">
                            <a:latin typeface="Cambria Math" panose="02040503050406030204" pitchFamily="18" charset="0"/>
                            <a:cs typeface="Segoe UI" panose="020B0502040204020203" pitchFamily="34" charset="0"/>
                          </a:rPr>
                        </m:ctrlPr>
                      </m:sSubPr>
                      <m:e>
                        <m:r>
                          <a:rPr lang="en-US" sz="2800" b="1" i="1">
                            <a:latin typeface="Cambria Math" panose="02040503050406030204" pitchFamily="18" charset="0"/>
                            <a:cs typeface="Segoe UI" panose="020B0502040204020203" pitchFamily="34" charset="0"/>
                          </a:rPr>
                          <m:t>𝑷</m:t>
                        </m:r>
                      </m:e>
                      <m:sub>
                        <m:r>
                          <a:rPr lang="en-US" sz="2800" b="1" i="1" smtClean="0">
                            <a:latin typeface="Cambria Math" panose="02040503050406030204" pitchFamily="18" charset="0"/>
                            <a:cs typeface="Segoe UI" panose="020B0502040204020203" pitchFamily="34" charset="0"/>
                          </a:rPr>
                          <m:t>𝒈</m:t>
                        </m:r>
                      </m:sub>
                    </m:sSub>
                  </m:oMath>
                </a14:m>
                <a:r>
                  <a:rPr lang="en-US" sz="2800" dirty="0">
                    <a:cs typeface="Segoe UI" panose="020B0502040204020203" pitchFamily="34" charset="0"/>
                  </a:rPr>
                  <a:t> </a:t>
                </a:r>
              </a:p>
              <a:p>
                <a:pPr marL="0" indent="0">
                  <a:buNone/>
                </a:pPr>
                <a14:m>
                  <m:oMathPara xmlns:m="http://schemas.openxmlformats.org/officeDocument/2006/math">
                    <m:oMathParaPr>
                      <m:jc m:val="centerGroup"/>
                    </m:oMathParaPr>
                    <m:oMath xmlns:m="http://schemas.openxmlformats.org/officeDocument/2006/math">
                      <m:sSub>
                        <m:sSubPr>
                          <m:ctrlPr>
                            <a:rPr lang="en-US" sz="2800" b="1" i="1">
                              <a:latin typeface="Cambria Math" panose="02040503050406030204" pitchFamily="18" charset="0"/>
                              <a:cs typeface="Segoe UI" panose="020B0502040204020203" pitchFamily="34" charset="0"/>
                            </a:rPr>
                          </m:ctrlPr>
                        </m:sSubPr>
                        <m:e>
                          <m:r>
                            <a:rPr lang="en-US" sz="2800" b="1" i="1">
                              <a:latin typeface="Cambria Math" panose="02040503050406030204" pitchFamily="18" charset="0"/>
                              <a:cs typeface="Segoe UI" panose="020B0502040204020203" pitchFamily="34" charset="0"/>
                            </a:rPr>
                            <m:t>𝑷</m:t>
                          </m:r>
                        </m:e>
                        <m:sub>
                          <m:r>
                            <a:rPr lang="en-US" sz="2800" b="1" i="1">
                              <a:latin typeface="Cambria Math" panose="02040503050406030204" pitchFamily="18" charset="0"/>
                              <a:cs typeface="Segoe UI" panose="020B0502040204020203" pitchFamily="34" charset="0"/>
                            </a:rPr>
                            <m:t>𝒓</m:t>
                          </m:r>
                        </m:sub>
                      </m:sSub>
                      <m:r>
                        <a:rPr lang="en-US" sz="2800" b="0" i="1" smtClean="0">
                          <a:latin typeface="Cambria Math" panose="02040503050406030204" pitchFamily="18" charset="0"/>
                          <a:cs typeface="Segoe UI" panose="020B0502040204020203" pitchFamily="34" charset="0"/>
                        </a:rPr>
                        <m:t>=</m:t>
                      </m:r>
                      <m:nary>
                        <m:naryPr>
                          <m:chr m:val="∑"/>
                          <m:supHide m:val="on"/>
                          <m:ctrlPr>
                            <a:rPr lang="en-US" sz="2800" b="0" i="1" smtClean="0">
                              <a:latin typeface="Cambria Math" panose="02040503050406030204" pitchFamily="18" charset="0"/>
                              <a:cs typeface="Segoe UI" panose="020B0502040204020203" pitchFamily="34" charset="0"/>
                            </a:rPr>
                          </m:ctrlPr>
                        </m:naryPr>
                        <m:sub>
                          <m:r>
                            <m:rPr>
                              <m:brk m:alnAt="7"/>
                            </m:rPr>
                            <a:rPr lang="en-US" sz="2800" b="0" i="1" smtClean="0">
                              <a:latin typeface="Cambria Math" panose="02040503050406030204" pitchFamily="18" charset="0"/>
                              <a:cs typeface="Segoe UI" panose="020B0502040204020203" pitchFamily="34" charset="0"/>
                            </a:rPr>
                            <m:t>𝑦</m:t>
                          </m:r>
                        </m:sub>
                        <m:sup/>
                        <m:e>
                          <m:r>
                            <a:rPr lang="en-US" sz="2800" i="1">
                              <a:latin typeface="Cambria Math" panose="02040503050406030204" pitchFamily="18" charset="0"/>
                              <a:ea typeface="Cambria Math" panose="02040503050406030204" pitchFamily="18" charset="0"/>
                              <a:cs typeface="Segoe UI" panose="020B0502040204020203" pitchFamily="34" charset="0"/>
                            </a:rPr>
                            <m:t>𝛾</m:t>
                          </m:r>
                          <m:d>
                            <m:dPr>
                              <m:ctrlPr>
                                <a:rPr lang="en-US" sz="2800" i="1">
                                  <a:latin typeface="Cambria Math" panose="02040503050406030204" pitchFamily="18" charset="0"/>
                                  <a:ea typeface="Cambria Math" panose="02040503050406030204" pitchFamily="18" charset="0"/>
                                  <a:cs typeface="Segoe UI" panose="020B0502040204020203" pitchFamily="34" charset="0"/>
                                </a:rPr>
                              </m:ctrlPr>
                            </m:dPr>
                            <m:e>
                              <m:r>
                                <a:rPr lang="en-US" sz="2800" i="1">
                                  <a:latin typeface="Cambria Math" panose="02040503050406030204" pitchFamily="18" charset="0"/>
                                  <a:ea typeface="Cambria Math" panose="02040503050406030204" pitchFamily="18" charset="0"/>
                                  <a:cs typeface="Segoe UI" panose="020B0502040204020203" pitchFamily="34" charset="0"/>
                                </a:rPr>
                                <m:t>𝑥</m:t>
                              </m:r>
                              <m: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i="1">
                                  <a:latin typeface="Cambria Math" panose="02040503050406030204" pitchFamily="18" charset="0"/>
                                  <a:ea typeface="Cambria Math" panose="02040503050406030204" pitchFamily="18" charset="0"/>
                                  <a:cs typeface="Segoe UI" panose="020B0502040204020203" pitchFamily="34" charset="0"/>
                                </a:rPr>
                                <m:t>𝑦</m:t>
                              </m:r>
                            </m:e>
                          </m:d>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b="1" i="1">
                                  <a:latin typeface="Cambria Math" panose="02040503050406030204" pitchFamily="18" charset="0"/>
                                  <a:cs typeface="Segoe UI" panose="020B0502040204020203" pitchFamily="34" charset="0"/>
                                </a:rPr>
                              </m:ctrlPr>
                            </m:sSubPr>
                            <m:e>
                              <m:r>
                                <a:rPr lang="en-US" sz="2800" b="1" i="1" smtClean="0">
                                  <a:latin typeface="Cambria Math" panose="02040503050406030204" pitchFamily="18" charset="0"/>
                                  <a:cs typeface="Segoe UI" panose="020B0502040204020203" pitchFamily="34" charset="0"/>
                                </a:rPr>
                                <m:t>         </m:t>
                              </m:r>
                              <m:r>
                                <a:rPr lang="en-US" sz="2800" b="1" i="1">
                                  <a:latin typeface="Cambria Math" panose="02040503050406030204" pitchFamily="18" charset="0"/>
                                  <a:cs typeface="Segoe UI" panose="020B0502040204020203" pitchFamily="34" charset="0"/>
                                </a:rPr>
                                <m:t>𝑷</m:t>
                              </m:r>
                            </m:e>
                            <m:sub>
                              <m:r>
                                <a:rPr lang="en-US" sz="2800" b="1" i="1" smtClean="0">
                                  <a:latin typeface="Cambria Math" panose="02040503050406030204" pitchFamily="18" charset="0"/>
                                  <a:cs typeface="Segoe UI" panose="020B0502040204020203" pitchFamily="34" charset="0"/>
                                </a:rPr>
                                <m:t>𝒈</m:t>
                              </m:r>
                            </m:sub>
                          </m:sSub>
                          <m:r>
                            <a:rPr lang="en-US" sz="2800" i="1">
                              <a:latin typeface="Cambria Math" panose="02040503050406030204" pitchFamily="18" charset="0"/>
                              <a:cs typeface="Segoe UI" panose="020B0502040204020203" pitchFamily="34" charset="0"/>
                            </a:rPr>
                            <m:t>=</m:t>
                          </m:r>
                          <m:nary>
                            <m:naryPr>
                              <m:chr m:val="∑"/>
                              <m:supHide m:val="on"/>
                              <m:ctrlPr>
                                <a:rPr lang="en-US" sz="2800" i="1">
                                  <a:latin typeface="Cambria Math" panose="02040503050406030204" pitchFamily="18" charset="0"/>
                                  <a:cs typeface="Segoe UI" panose="020B0502040204020203" pitchFamily="34" charset="0"/>
                                </a:rPr>
                              </m:ctrlPr>
                            </m:naryPr>
                            <m:sub>
                              <m:r>
                                <m:rPr>
                                  <m:brk m:alnAt="7"/>
                                </m:rPr>
                                <a:rPr lang="en-US" sz="2800" i="1">
                                  <a:latin typeface="Cambria Math" panose="02040503050406030204" pitchFamily="18" charset="0"/>
                                  <a:cs typeface="Segoe UI" panose="020B0502040204020203" pitchFamily="34" charset="0"/>
                                </a:rPr>
                                <m:t>𝑥</m:t>
                              </m:r>
                            </m:sub>
                            <m:sup/>
                            <m:e>
                              <m:r>
                                <a:rPr lang="en-US" sz="2800" i="1">
                                  <a:latin typeface="Cambria Math" panose="02040503050406030204" pitchFamily="18" charset="0"/>
                                  <a:ea typeface="Cambria Math" panose="02040503050406030204" pitchFamily="18" charset="0"/>
                                  <a:cs typeface="Segoe UI" panose="020B0502040204020203" pitchFamily="34" charset="0"/>
                                </a:rPr>
                                <m:t>𝛾</m:t>
                              </m:r>
                              <m:d>
                                <m:dPr>
                                  <m:ctrlPr>
                                    <a:rPr lang="en-US" sz="2800" i="1">
                                      <a:latin typeface="Cambria Math" panose="02040503050406030204" pitchFamily="18" charset="0"/>
                                      <a:ea typeface="Cambria Math" panose="02040503050406030204" pitchFamily="18" charset="0"/>
                                      <a:cs typeface="Segoe UI" panose="020B0502040204020203" pitchFamily="34" charset="0"/>
                                    </a:rPr>
                                  </m:ctrlPr>
                                </m:dPr>
                                <m:e>
                                  <m:r>
                                    <a:rPr lang="en-US" sz="2800" i="1">
                                      <a:latin typeface="Cambria Math" panose="02040503050406030204" pitchFamily="18" charset="0"/>
                                      <a:ea typeface="Cambria Math" panose="02040503050406030204" pitchFamily="18" charset="0"/>
                                      <a:cs typeface="Segoe UI" panose="020B0502040204020203" pitchFamily="34" charset="0"/>
                                    </a:rPr>
                                    <m:t>𝑥</m:t>
                                  </m:r>
                                  <m: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i="1">
                                      <a:latin typeface="Cambria Math" panose="02040503050406030204" pitchFamily="18" charset="0"/>
                                      <a:ea typeface="Cambria Math" panose="02040503050406030204" pitchFamily="18" charset="0"/>
                                      <a:cs typeface="Segoe UI" panose="020B0502040204020203" pitchFamily="34" charset="0"/>
                                    </a:rPr>
                                    <m:t>𝑦</m:t>
                                  </m:r>
                                </m:e>
                              </m:d>
                            </m:e>
                          </m:nary>
                        </m:e>
                      </m:nary>
                    </m:oMath>
                  </m:oMathPara>
                </a14:m>
                <a:endParaRPr lang="en-US" sz="2800" dirty="0">
                  <a:latin typeface="+mn-lt"/>
                  <a:cs typeface="Segoe UI" panose="020B0502040204020203" pitchFamily="34" charset="0"/>
                </a:endParaRP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4"/>
                <a:stretch>
                  <a:fillRect l="-1058" t="-1094" b="-1532"/>
                </a:stretch>
              </a:blipFill>
            </p:spPr>
            <p:txBody>
              <a:bodyPr/>
              <a:lstStyle/>
              <a:p>
                <a:r>
                  <a:rPr lang="en-US">
                    <a:noFill/>
                  </a:rPr>
                  <a:t> </a:t>
                </a:r>
              </a:p>
            </p:txBody>
          </p:sp>
        </mc:Fallback>
      </mc:AlternateContent>
    </p:spTree>
    <p:extLst>
      <p:ext uri="{BB962C8B-B14F-4D97-AF65-F5344CB8AC3E}">
        <p14:creationId xmlns:p14="http://schemas.microsoft.com/office/powerpoint/2010/main" val="908329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The Wasserstein distance metric</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The </a:t>
                </a:r>
                <a:r>
                  <a:rPr lang="en-US" sz="2800" dirty="0">
                    <a:latin typeface="+mn-lt"/>
                    <a:cs typeface="Segoe UI" panose="020B0502040204020203" pitchFamily="34" charset="0"/>
                    <a:hlinkClick r:id="rId3"/>
                  </a:rPr>
                  <a:t>Wasserstein distance metric</a:t>
                </a:r>
                <a:r>
                  <a:rPr lang="en-US" sz="2800" dirty="0">
                    <a:latin typeface="+mn-lt"/>
                    <a:cs typeface="Segoe UI" panose="020B0502040204020203" pitchFamily="34" charset="0"/>
                  </a:rPr>
                  <a:t> is symmetric and intuitive </a:t>
                </a:r>
              </a:p>
              <a:p>
                <a:r>
                  <a:rPr lang="en-US" sz="2800" dirty="0">
                    <a:latin typeface="+mn-lt"/>
                    <a:cs typeface="Segoe UI" panose="020B0502040204020203" pitchFamily="34" charset="0"/>
                  </a:rPr>
                  <a:t>The definition of the Wasserstein distance is a bit intimidating: </a:t>
                </a:r>
              </a:p>
              <a:p>
                <a:pPr marL="0" indent="0">
                  <a:buNone/>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cs typeface="Segoe UI" panose="020B0502040204020203" pitchFamily="34" charset="0"/>
                        </a:rPr>
                        <m:t>𝑊</m:t>
                      </m:r>
                      <m:d>
                        <m:dPr>
                          <m:ctrlPr>
                            <a:rPr lang="en-US" sz="2800" i="1" smtClean="0">
                              <a:latin typeface="Cambria Math" panose="02040503050406030204" pitchFamily="18" charset="0"/>
                              <a:cs typeface="Segoe UI" panose="020B0502040204020203" pitchFamily="34" charset="0"/>
                            </a:rPr>
                          </m:ctrlPr>
                        </m:dPr>
                        <m:e>
                          <m:sSub>
                            <m:sSubPr>
                              <m:ctrlPr>
                                <a:rPr lang="en-US" sz="2800" b="1" i="1" smtClean="0">
                                  <a:latin typeface="Cambria Math" panose="02040503050406030204" pitchFamily="18" charset="0"/>
                                  <a:cs typeface="Segoe UI" panose="020B0502040204020203" pitchFamily="34" charset="0"/>
                                </a:rPr>
                              </m:ctrlPr>
                            </m:sSubPr>
                            <m:e>
                              <m:r>
                                <a:rPr lang="en-US" sz="2800" b="1" i="1" smtClean="0">
                                  <a:latin typeface="Cambria Math" panose="02040503050406030204" pitchFamily="18" charset="0"/>
                                  <a:cs typeface="Segoe UI" panose="020B0502040204020203" pitchFamily="34" charset="0"/>
                                </a:rPr>
                                <m:t>𝑷</m:t>
                              </m:r>
                            </m:e>
                            <m:sub>
                              <m:r>
                                <a:rPr lang="en-US" sz="2800" b="1" i="1" smtClean="0">
                                  <a:latin typeface="Cambria Math" panose="02040503050406030204" pitchFamily="18" charset="0"/>
                                  <a:cs typeface="Segoe UI" panose="020B0502040204020203" pitchFamily="34" charset="0"/>
                                </a:rPr>
                                <m:t>𝒓</m:t>
                              </m:r>
                            </m:sub>
                          </m:sSub>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b="1" i="1" smtClean="0">
                                  <a:latin typeface="Cambria Math" panose="02040503050406030204" pitchFamily="18" charset="0"/>
                                  <a:ea typeface="Cambria Math" panose="02040503050406030204" pitchFamily="18" charset="0"/>
                                  <a:cs typeface="Segoe UI" panose="020B0502040204020203" pitchFamily="34" charset="0"/>
                                </a:rPr>
                              </m:ctrlPr>
                            </m:sSubPr>
                            <m:e>
                              <m:r>
                                <a:rPr lang="en-US" sz="2800" b="1" i="1" smtClean="0">
                                  <a:latin typeface="Cambria Math" panose="02040503050406030204" pitchFamily="18" charset="0"/>
                                  <a:ea typeface="Cambria Math" panose="02040503050406030204" pitchFamily="18" charset="0"/>
                                  <a:cs typeface="Segoe UI" panose="020B0502040204020203" pitchFamily="34" charset="0"/>
                                </a:rPr>
                                <m:t>𝑷</m:t>
                              </m:r>
                            </m:e>
                            <m:sub>
                              <m:r>
                                <a:rPr lang="en-US" sz="2800" b="1" i="1" smtClean="0">
                                  <a:latin typeface="Cambria Math" panose="02040503050406030204" pitchFamily="18" charset="0"/>
                                  <a:ea typeface="Cambria Math" panose="02040503050406030204" pitchFamily="18" charset="0"/>
                                  <a:cs typeface="Segoe UI" panose="020B0502040204020203" pitchFamily="34" charset="0"/>
                                </a:rPr>
                                <m:t>𝒈</m:t>
                              </m:r>
                            </m:sub>
                          </m:sSub>
                        </m:e>
                      </m:d>
                      <m:r>
                        <a:rPr lang="en-US" sz="2800" b="0" i="1" smtClean="0">
                          <a:latin typeface="Cambria Math" panose="02040503050406030204" pitchFamily="18" charset="0"/>
                          <a:cs typeface="Segoe UI" panose="020B0502040204020203" pitchFamily="34" charset="0"/>
                        </a:rPr>
                        <m:t>=</m:t>
                      </m:r>
                      <m:func>
                        <m:funcPr>
                          <m:ctrlPr>
                            <a:rPr lang="en-US" sz="2800" b="0" i="1" smtClean="0">
                              <a:latin typeface="Cambria Math" panose="02040503050406030204" pitchFamily="18" charset="0"/>
                              <a:cs typeface="Segoe UI" panose="020B0502040204020203" pitchFamily="34" charset="0"/>
                            </a:rPr>
                          </m:ctrlPr>
                        </m:funcPr>
                        <m:fName>
                          <m:limLow>
                            <m:limLowPr>
                              <m:ctrlPr>
                                <a:rPr lang="en-US" sz="2800" b="0" i="1" smtClean="0">
                                  <a:latin typeface="Cambria Math" panose="02040503050406030204" pitchFamily="18" charset="0"/>
                                  <a:cs typeface="Segoe UI" panose="020B0502040204020203" pitchFamily="34" charset="0"/>
                                </a:rPr>
                              </m:ctrlPr>
                            </m:limLowPr>
                            <m:e>
                              <m:r>
                                <a:rPr lang="en-US" sz="2800" b="0" i="1" smtClean="0">
                                  <a:latin typeface="Cambria Math" panose="02040503050406030204" pitchFamily="18" charset="0"/>
                                  <a:cs typeface="Segoe UI" panose="020B0502040204020203" pitchFamily="34" charset="0"/>
                                </a:rPr>
                                <m:t>𝑖𝑛𝑓</m:t>
                              </m:r>
                            </m:e>
                            <m:lim>
                              <m:r>
                                <a:rPr lang="en-US" sz="2800" b="0" i="1" smtClean="0">
                                  <a:latin typeface="Cambria Math" panose="02040503050406030204" pitchFamily="18" charset="0"/>
                                  <a:cs typeface="Segoe UI" panose="020B0502040204020203" pitchFamily="34" charset="0"/>
                                </a:rPr>
                                <m:t>𝑦</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ea typeface="Cambria Math" panose="02040503050406030204" pitchFamily="18" charset="0"/>
                                      <a:cs typeface="Segoe UI" panose="020B0502040204020203" pitchFamily="34" charset="0"/>
                                    </a:rPr>
                                    <m:t>𝑃</m:t>
                                  </m:r>
                                </m:e>
                                <m:sub>
                                  <m:r>
                                    <a:rPr lang="en-US" sz="2800" b="0" i="1" smtClean="0">
                                      <a:latin typeface="Cambria Math" panose="02040503050406030204" pitchFamily="18" charset="0"/>
                                      <a:ea typeface="Cambria Math" panose="02040503050406030204" pitchFamily="18" charset="0"/>
                                      <a:cs typeface="Segoe UI" panose="020B0502040204020203" pitchFamily="34" charset="0"/>
                                    </a:rPr>
                                    <m:t>𝑟</m:t>
                                  </m:r>
                                </m:sub>
                              </m:sSub>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i="1">
                                      <a:latin typeface="Cambria Math" panose="02040503050406030204" pitchFamily="18" charset="0"/>
                                      <a:ea typeface="Cambria Math" panose="02040503050406030204" pitchFamily="18" charset="0"/>
                                      <a:cs typeface="Segoe UI" panose="020B0502040204020203" pitchFamily="34" charset="0"/>
                                    </a:rPr>
                                  </m:ctrlPr>
                                </m:sSubPr>
                                <m:e>
                                  <m:r>
                                    <a:rPr lang="en-US" sz="2800" i="1">
                                      <a:latin typeface="Cambria Math" panose="02040503050406030204" pitchFamily="18" charset="0"/>
                                      <a:ea typeface="Cambria Math" panose="02040503050406030204" pitchFamily="18" charset="0"/>
                                      <a:cs typeface="Segoe UI" panose="020B0502040204020203" pitchFamily="34" charset="0"/>
                                    </a:rPr>
                                    <m:t>𝑃</m:t>
                                  </m:r>
                                </m:e>
                                <m:sub>
                                  <m:r>
                                    <a:rPr lang="en-US" sz="2800" b="0" i="1" smtClean="0">
                                      <a:latin typeface="Cambria Math" panose="02040503050406030204" pitchFamily="18" charset="0"/>
                                      <a:ea typeface="Cambria Math" panose="02040503050406030204" pitchFamily="18" charset="0"/>
                                      <a:cs typeface="Segoe UI" panose="020B0502040204020203" pitchFamily="34" charset="0"/>
                                    </a:rPr>
                                    <m:t>𝑔</m:t>
                                  </m:r>
                                </m:sub>
                              </m:sSub>
                              <m:r>
                                <a:rPr lang="en-US" sz="2800" b="0" i="1" smtClean="0">
                                  <a:latin typeface="Cambria Math" panose="02040503050406030204" pitchFamily="18" charset="0"/>
                                  <a:ea typeface="Cambria Math" panose="02040503050406030204" pitchFamily="18" charset="0"/>
                                  <a:cs typeface="Segoe UI" panose="020B0502040204020203" pitchFamily="34" charset="0"/>
                                </a:rPr>
                                <m:t>)</m:t>
                              </m:r>
                            </m:lim>
                          </m:limLow>
                        </m:fName>
                        <m:e>
                          <m:sSub>
                            <m:sSubPr>
                              <m:ctrlPr>
                                <a:rPr lang="en-US" sz="2800" b="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𝐸</m:t>
                              </m:r>
                            </m:e>
                            <m:sub>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𝑥</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𝑦</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𝑦</m:t>
                              </m:r>
                            </m:sub>
                          </m:sSub>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𝑥</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𝑦</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e>
                      </m:func>
                    </m:oMath>
                  </m:oMathPara>
                </a14:m>
                <a:endParaRPr lang="en-US" sz="2800" dirty="0">
                  <a:latin typeface="+mn-lt"/>
                  <a:cs typeface="Segoe UI" panose="020B0502040204020203" pitchFamily="34" charset="0"/>
                </a:endParaRPr>
              </a:p>
              <a:p>
                <a:r>
                  <a:rPr lang="en-US" sz="2800" dirty="0">
                    <a:latin typeface="+mn-lt"/>
                    <a:cs typeface="Segoe UI" panose="020B0502040204020203" pitchFamily="34" charset="0"/>
                  </a:rPr>
                  <a:t>But, the Wasserstein metric has a simple intuitive explanation </a:t>
                </a:r>
              </a:p>
              <a:p>
                <a:r>
                  <a:rPr lang="en-US" sz="2800" dirty="0">
                    <a:latin typeface="+mn-lt"/>
                    <a:cs typeface="Segoe UI" panose="020B0502040204020203" pitchFamily="34" charset="0"/>
                  </a:rPr>
                  <a:t>Wasserstein metric it the number of ‘loads’ of probability mass that must be moved to make two distributions equal </a:t>
                </a:r>
              </a:p>
              <a:p>
                <a:r>
                  <a:rPr lang="en-US" sz="2800" dirty="0">
                    <a:latin typeface="+mn-lt"/>
                    <a:cs typeface="Segoe UI" panose="020B0502040204020203" pitchFamily="34" charset="0"/>
                  </a:rPr>
                  <a:t>The Wasserstein metric is known as the </a:t>
                </a:r>
                <a:r>
                  <a:rPr lang="en-US" sz="2800" b="1" dirty="0">
                    <a:latin typeface="+mn-lt"/>
                    <a:cs typeface="Segoe UI" panose="020B0502040204020203" pitchFamily="34" charset="0"/>
                  </a:rPr>
                  <a:t>earthmover metric</a:t>
                </a:r>
                <a:r>
                  <a:rPr lang="en-US" sz="2800" dirty="0">
                    <a:latin typeface="+mn-lt"/>
                    <a:cs typeface="Segoe UI" panose="020B0502040204020203" pitchFamily="34" charset="0"/>
                  </a:rPr>
                  <a:t> </a:t>
                </a:r>
              </a:p>
            </p:txBody>
          </p:sp>
        </mc:Choice>
        <mc:Fallback>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4"/>
                <a:stretch>
                  <a:fillRect l="-1058" t="-1094"/>
                </a:stretch>
              </a:blipFill>
            </p:spPr>
            <p:txBody>
              <a:bodyPr/>
              <a:lstStyle/>
              <a:p>
                <a:r>
                  <a:rPr lang="en-US">
                    <a:noFill/>
                  </a:rPr>
                  <a:t> </a:t>
                </a:r>
              </a:p>
            </p:txBody>
          </p:sp>
        </mc:Fallback>
      </mc:AlternateContent>
    </p:spTree>
    <p:extLst>
      <p:ext uri="{BB962C8B-B14F-4D97-AF65-F5344CB8AC3E}">
        <p14:creationId xmlns:p14="http://schemas.microsoft.com/office/powerpoint/2010/main" val="2180582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37A49C1-05C0-466A-8FBF-3F81F2AA3D72}"/>
              </a:ext>
            </a:extLst>
          </p:cNvPr>
          <p:cNvSpPr/>
          <p:nvPr/>
        </p:nvSpPr>
        <p:spPr>
          <a:xfrm>
            <a:off x="1849893" y="4063547"/>
            <a:ext cx="2092570" cy="181707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 name="Straight Connector 3">
            <a:extLst>
              <a:ext uri="{FF2B5EF4-FFF2-40B4-BE49-F238E27FC236}">
                <a16:creationId xmlns:a16="http://schemas.microsoft.com/office/drawing/2014/main" id="{8C9372E0-4B8A-4226-B70A-914744C49DDE}"/>
              </a:ext>
            </a:extLst>
          </p:cNvPr>
          <p:cNvCxnSpPr>
            <a:cxnSpLocks/>
          </p:cNvCxnSpPr>
          <p:nvPr/>
        </p:nvCxnSpPr>
        <p:spPr>
          <a:xfrm>
            <a:off x="1773693" y="5142071"/>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84A6E38D-9CED-4CA4-BB65-2CCF48862204}"/>
              </a:ext>
            </a:extLst>
          </p:cNvPr>
          <p:cNvCxnSpPr>
            <a:cxnSpLocks/>
          </p:cNvCxnSpPr>
          <p:nvPr/>
        </p:nvCxnSpPr>
        <p:spPr>
          <a:xfrm>
            <a:off x="1773693" y="5517209"/>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F0B7EA7C-6CA4-4C69-A584-3FA196B94C11}"/>
              </a:ext>
            </a:extLst>
          </p:cNvPr>
          <p:cNvCxnSpPr>
            <a:cxnSpLocks/>
          </p:cNvCxnSpPr>
          <p:nvPr/>
        </p:nvCxnSpPr>
        <p:spPr>
          <a:xfrm>
            <a:off x="1773693" y="4755209"/>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BEF6A072-5C74-4AA6-97FB-4103351E707F}"/>
              </a:ext>
            </a:extLst>
          </p:cNvPr>
          <p:cNvCxnSpPr>
            <a:cxnSpLocks/>
          </p:cNvCxnSpPr>
          <p:nvPr/>
        </p:nvCxnSpPr>
        <p:spPr>
          <a:xfrm>
            <a:off x="1773693" y="4403518"/>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5D0D2A03-4837-4C11-8AF1-E8CBDA74C15F}"/>
              </a:ext>
            </a:extLst>
          </p:cNvPr>
          <p:cNvCxnSpPr>
            <a:cxnSpLocks/>
          </p:cNvCxnSpPr>
          <p:nvPr/>
        </p:nvCxnSpPr>
        <p:spPr>
          <a:xfrm flipV="1">
            <a:off x="2260201" y="4063547"/>
            <a:ext cx="0" cy="1875692"/>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32711BA-F89C-441C-920E-F83271EC7B9D}"/>
              </a:ext>
            </a:extLst>
          </p:cNvPr>
          <p:cNvCxnSpPr>
            <a:cxnSpLocks/>
          </p:cNvCxnSpPr>
          <p:nvPr/>
        </p:nvCxnSpPr>
        <p:spPr>
          <a:xfrm flipV="1">
            <a:off x="2682232" y="4063547"/>
            <a:ext cx="0" cy="1875692"/>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EAC9B821-E3FA-4C60-83A7-9BF6C63F7BE2}"/>
              </a:ext>
            </a:extLst>
          </p:cNvPr>
          <p:cNvCxnSpPr>
            <a:cxnSpLocks/>
          </p:cNvCxnSpPr>
          <p:nvPr/>
        </p:nvCxnSpPr>
        <p:spPr>
          <a:xfrm flipV="1">
            <a:off x="3104263" y="4063547"/>
            <a:ext cx="0" cy="1875692"/>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EC39F037-D368-4C78-A16B-7FF35C043D4A}"/>
              </a:ext>
            </a:extLst>
          </p:cNvPr>
          <p:cNvCxnSpPr>
            <a:cxnSpLocks/>
          </p:cNvCxnSpPr>
          <p:nvPr/>
        </p:nvCxnSpPr>
        <p:spPr>
          <a:xfrm flipV="1">
            <a:off x="3555600" y="4063547"/>
            <a:ext cx="0" cy="1875692"/>
          </a:xfrm>
          <a:prstGeom prst="line">
            <a:avLst/>
          </a:prstGeom>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1D6A1A77-6417-4343-B26A-F40CC3277918}"/>
              </a:ext>
            </a:extLst>
          </p:cNvPr>
          <p:cNvSpPr txBox="1"/>
          <p:nvPr/>
        </p:nvSpPr>
        <p:spPr>
          <a:xfrm>
            <a:off x="1694564" y="5918693"/>
            <a:ext cx="339969" cy="369332"/>
          </a:xfrm>
          <a:prstGeom prst="rect">
            <a:avLst/>
          </a:prstGeom>
          <a:noFill/>
        </p:spPr>
        <p:txBody>
          <a:bodyPr wrap="square" rtlCol="0">
            <a:spAutoFit/>
          </a:bodyPr>
          <a:lstStyle/>
          <a:p>
            <a:pPr algn="ctr"/>
            <a:r>
              <a:rPr lang="en-US" dirty="0"/>
              <a:t>0</a:t>
            </a:r>
          </a:p>
        </p:txBody>
      </p:sp>
      <p:sp>
        <p:nvSpPr>
          <p:cNvPr id="19" name="TextBox 18">
            <a:extLst>
              <a:ext uri="{FF2B5EF4-FFF2-40B4-BE49-F238E27FC236}">
                <a16:creationId xmlns:a16="http://schemas.microsoft.com/office/drawing/2014/main" id="{1BA6B0A1-F6BE-4813-8D07-241398C51C75}"/>
              </a:ext>
            </a:extLst>
          </p:cNvPr>
          <p:cNvSpPr txBox="1"/>
          <p:nvPr/>
        </p:nvSpPr>
        <p:spPr>
          <a:xfrm>
            <a:off x="2090216" y="5909878"/>
            <a:ext cx="339969" cy="369332"/>
          </a:xfrm>
          <a:prstGeom prst="rect">
            <a:avLst/>
          </a:prstGeom>
          <a:noFill/>
        </p:spPr>
        <p:txBody>
          <a:bodyPr wrap="square" rtlCol="0">
            <a:spAutoFit/>
          </a:bodyPr>
          <a:lstStyle/>
          <a:p>
            <a:pPr algn="ctr"/>
            <a:r>
              <a:rPr lang="en-US" dirty="0"/>
              <a:t>1</a:t>
            </a:r>
          </a:p>
        </p:txBody>
      </p:sp>
      <p:sp>
        <p:nvSpPr>
          <p:cNvPr id="20" name="TextBox 19">
            <a:extLst>
              <a:ext uri="{FF2B5EF4-FFF2-40B4-BE49-F238E27FC236}">
                <a16:creationId xmlns:a16="http://schemas.microsoft.com/office/drawing/2014/main" id="{3856046A-5728-48AB-A60E-6A2644049A19}"/>
              </a:ext>
            </a:extLst>
          </p:cNvPr>
          <p:cNvSpPr txBox="1"/>
          <p:nvPr/>
        </p:nvSpPr>
        <p:spPr>
          <a:xfrm>
            <a:off x="2512246" y="5918693"/>
            <a:ext cx="339969" cy="369332"/>
          </a:xfrm>
          <a:prstGeom prst="rect">
            <a:avLst/>
          </a:prstGeom>
          <a:noFill/>
        </p:spPr>
        <p:txBody>
          <a:bodyPr wrap="square" rtlCol="0">
            <a:spAutoFit/>
          </a:bodyPr>
          <a:lstStyle/>
          <a:p>
            <a:pPr algn="ctr"/>
            <a:r>
              <a:rPr lang="en-US" dirty="0"/>
              <a:t>2</a:t>
            </a:r>
          </a:p>
        </p:txBody>
      </p:sp>
      <p:sp>
        <p:nvSpPr>
          <p:cNvPr id="21" name="TextBox 20">
            <a:extLst>
              <a:ext uri="{FF2B5EF4-FFF2-40B4-BE49-F238E27FC236}">
                <a16:creationId xmlns:a16="http://schemas.microsoft.com/office/drawing/2014/main" id="{9CC907AB-F62D-42D1-984E-274694488F80}"/>
              </a:ext>
            </a:extLst>
          </p:cNvPr>
          <p:cNvSpPr txBox="1"/>
          <p:nvPr/>
        </p:nvSpPr>
        <p:spPr>
          <a:xfrm>
            <a:off x="2934276" y="5927508"/>
            <a:ext cx="339969" cy="369332"/>
          </a:xfrm>
          <a:prstGeom prst="rect">
            <a:avLst/>
          </a:prstGeom>
          <a:noFill/>
        </p:spPr>
        <p:txBody>
          <a:bodyPr wrap="square" rtlCol="0">
            <a:spAutoFit/>
          </a:bodyPr>
          <a:lstStyle/>
          <a:p>
            <a:pPr algn="ctr"/>
            <a:r>
              <a:rPr lang="en-US" dirty="0"/>
              <a:t>3</a:t>
            </a:r>
          </a:p>
        </p:txBody>
      </p:sp>
      <p:sp>
        <p:nvSpPr>
          <p:cNvPr id="22" name="TextBox 21">
            <a:extLst>
              <a:ext uri="{FF2B5EF4-FFF2-40B4-BE49-F238E27FC236}">
                <a16:creationId xmlns:a16="http://schemas.microsoft.com/office/drawing/2014/main" id="{AC6D365C-91A4-4E4F-A83A-153446B4199D}"/>
              </a:ext>
            </a:extLst>
          </p:cNvPr>
          <p:cNvSpPr txBox="1"/>
          <p:nvPr/>
        </p:nvSpPr>
        <p:spPr>
          <a:xfrm>
            <a:off x="3356306" y="5936323"/>
            <a:ext cx="339969" cy="369332"/>
          </a:xfrm>
          <a:prstGeom prst="rect">
            <a:avLst/>
          </a:prstGeom>
          <a:noFill/>
        </p:spPr>
        <p:txBody>
          <a:bodyPr wrap="square" rtlCol="0">
            <a:spAutoFit/>
          </a:bodyPr>
          <a:lstStyle/>
          <a:p>
            <a:pPr algn="ctr"/>
            <a:r>
              <a:rPr lang="en-US" dirty="0"/>
              <a:t>4</a:t>
            </a:r>
          </a:p>
        </p:txBody>
      </p:sp>
      <p:sp>
        <p:nvSpPr>
          <p:cNvPr id="23" name="TextBox 22">
            <a:extLst>
              <a:ext uri="{FF2B5EF4-FFF2-40B4-BE49-F238E27FC236}">
                <a16:creationId xmlns:a16="http://schemas.microsoft.com/office/drawing/2014/main" id="{E3585503-01FD-4382-99A6-804941E40DA1}"/>
              </a:ext>
            </a:extLst>
          </p:cNvPr>
          <p:cNvSpPr txBox="1"/>
          <p:nvPr/>
        </p:nvSpPr>
        <p:spPr>
          <a:xfrm>
            <a:off x="1445446" y="5345661"/>
            <a:ext cx="339969" cy="369332"/>
          </a:xfrm>
          <a:prstGeom prst="rect">
            <a:avLst/>
          </a:prstGeom>
          <a:noFill/>
        </p:spPr>
        <p:txBody>
          <a:bodyPr wrap="square" rtlCol="0">
            <a:spAutoFit/>
          </a:bodyPr>
          <a:lstStyle/>
          <a:p>
            <a:pPr algn="ctr"/>
            <a:r>
              <a:rPr lang="en-US" dirty="0"/>
              <a:t>1</a:t>
            </a:r>
          </a:p>
        </p:txBody>
      </p:sp>
      <p:sp>
        <p:nvSpPr>
          <p:cNvPr id="24" name="TextBox 23">
            <a:extLst>
              <a:ext uri="{FF2B5EF4-FFF2-40B4-BE49-F238E27FC236}">
                <a16:creationId xmlns:a16="http://schemas.microsoft.com/office/drawing/2014/main" id="{41274FDE-70BE-4C4F-AF8D-141AFAE9D539}"/>
              </a:ext>
            </a:extLst>
          </p:cNvPr>
          <p:cNvSpPr txBox="1"/>
          <p:nvPr/>
        </p:nvSpPr>
        <p:spPr>
          <a:xfrm>
            <a:off x="1442515" y="4958799"/>
            <a:ext cx="339969" cy="369332"/>
          </a:xfrm>
          <a:prstGeom prst="rect">
            <a:avLst/>
          </a:prstGeom>
          <a:noFill/>
        </p:spPr>
        <p:txBody>
          <a:bodyPr wrap="square" rtlCol="0">
            <a:spAutoFit/>
          </a:bodyPr>
          <a:lstStyle/>
          <a:p>
            <a:pPr algn="ctr"/>
            <a:r>
              <a:rPr lang="en-US" dirty="0"/>
              <a:t>2</a:t>
            </a:r>
          </a:p>
        </p:txBody>
      </p:sp>
      <p:sp>
        <p:nvSpPr>
          <p:cNvPr id="25" name="TextBox 24">
            <a:extLst>
              <a:ext uri="{FF2B5EF4-FFF2-40B4-BE49-F238E27FC236}">
                <a16:creationId xmlns:a16="http://schemas.microsoft.com/office/drawing/2014/main" id="{64D91000-8829-4190-990E-5720FBB9D061}"/>
              </a:ext>
            </a:extLst>
          </p:cNvPr>
          <p:cNvSpPr txBox="1"/>
          <p:nvPr/>
        </p:nvSpPr>
        <p:spPr>
          <a:xfrm>
            <a:off x="1448374" y="4563179"/>
            <a:ext cx="339969" cy="369332"/>
          </a:xfrm>
          <a:prstGeom prst="rect">
            <a:avLst/>
          </a:prstGeom>
          <a:noFill/>
        </p:spPr>
        <p:txBody>
          <a:bodyPr wrap="square" rtlCol="0">
            <a:spAutoFit/>
          </a:bodyPr>
          <a:lstStyle/>
          <a:p>
            <a:pPr algn="ctr"/>
            <a:r>
              <a:rPr lang="en-US" dirty="0"/>
              <a:t>3</a:t>
            </a:r>
          </a:p>
        </p:txBody>
      </p:sp>
      <p:sp>
        <p:nvSpPr>
          <p:cNvPr id="26" name="TextBox 25">
            <a:extLst>
              <a:ext uri="{FF2B5EF4-FFF2-40B4-BE49-F238E27FC236}">
                <a16:creationId xmlns:a16="http://schemas.microsoft.com/office/drawing/2014/main" id="{494EC6D2-BA0E-48E6-A7E0-02F745CCD696}"/>
              </a:ext>
            </a:extLst>
          </p:cNvPr>
          <p:cNvSpPr txBox="1"/>
          <p:nvPr/>
        </p:nvSpPr>
        <p:spPr>
          <a:xfrm>
            <a:off x="1433724" y="4226054"/>
            <a:ext cx="339969" cy="369332"/>
          </a:xfrm>
          <a:prstGeom prst="rect">
            <a:avLst/>
          </a:prstGeom>
          <a:noFill/>
        </p:spPr>
        <p:txBody>
          <a:bodyPr wrap="square" rtlCol="0">
            <a:spAutoFit/>
          </a:bodyPr>
          <a:lstStyle/>
          <a:p>
            <a:pPr algn="ctr"/>
            <a:r>
              <a:rPr lang="en-US" dirty="0"/>
              <a:t>4</a:t>
            </a:r>
          </a:p>
        </p:txBody>
      </p:sp>
      <p:sp>
        <p:nvSpPr>
          <p:cNvPr id="81" name="Rectangle 80">
            <a:extLst>
              <a:ext uri="{FF2B5EF4-FFF2-40B4-BE49-F238E27FC236}">
                <a16:creationId xmlns:a16="http://schemas.microsoft.com/office/drawing/2014/main" id="{D017B9B2-A26D-4181-A3D8-C78EFF74BA09}"/>
              </a:ext>
            </a:extLst>
          </p:cNvPr>
          <p:cNvSpPr/>
          <p:nvPr/>
        </p:nvSpPr>
        <p:spPr>
          <a:xfrm>
            <a:off x="1849893" y="1495882"/>
            <a:ext cx="2092570" cy="181707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2" name="Straight Connector 81">
            <a:extLst>
              <a:ext uri="{FF2B5EF4-FFF2-40B4-BE49-F238E27FC236}">
                <a16:creationId xmlns:a16="http://schemas.microsoft.com/office/drawing/2014/main" id="{52A5727A-E8E8-4C3E-B468-6B21C411A8E0}"/>
              </a:ext>
            </a:extLst>
          </p:cNvPr>
          <p:cNvCxnSpPr>
            <a:cxnSpLocks/>
          </p:cNvCxnSpPr>
          <p:nvPr/>
        </p:nvCxnSpPr>
        <p:spPr>
          <a:xfrm>
            <a:off x="1773693" y="2574406"/>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7B4D0904-EDC1-45CA-95A5-3ABF89A04CC2}"/>
              </a:ext>
            </a:extLst>
          </p:cNvPr>
          <p:cNvCxnSpPr>
            <a:cxnSpLocks/>
          </p:cNvCxnSpPr>
          <p:nvPr/>
        </p:nvCxnSpPr>
        <p:spPr>
          <a:xfrm>
            <a:off x="1773693" y="2949544"/>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9140ADBC-3B73-48AD-9A0B-E9A2741CFA4E}"/>
              </a:ext>
            </a:extLst>
          </p:cNvPr>
          <p:cNvCxnSpPr>
            <a:cxnSpLocks/>
          </p:cNvCxnSpPr>
          <p:nvPr/>
        </p:nvCxnSpPr>
        <p:spPr>
          <a:xfrm>
            <a:off x="1773693" y="2187544"/>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D740AB45-CB2A-40FC-9C6D-B0DC517B65AE}"/>
              </a:ext>
            </a:extLst>
          </p:cNvPr>
          <p:cNvCxnSpPr>
            <a:cxnSpLocks/>
          </p:cNvCxnSpPr>
          <p:nvPr/>
        </p:nvCxnSpPr>
        <p:spPr>
          <a:xfrm>
            <a:off x="1773693" y="1835853"/>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CBC78F3F-9A68-425B-947B-863556C7ADCD}"/>
              </a:ext>
            </a:extLst>
          </p:cNvPr>
          <p:cNvCxnSpPr>
            <a:cxnSpLocks/>
          </p:cNvCxnSpPr>
          <p:nvPr/>
        </p:nvCxnSpPr>
        <p:spPr>
          <a:xfrm flipV="1">
            <a:off x="2260201" y="1495882"/>
            <a:ext cx="0" cy="1875692"/>
          </a:xfrm>
          <a:prstGeom prst="line">
            <a:avLst/>
          </a:prstGeom>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66F49D57-326B-4D83-A8D2-9CD2AF2574DB}"/>
              </a:ext>
            </a:extLst>
          </p:cNvPr>
          <p:cNvCxnSpPr>
            <a:cxnSpLocks/>
          </p:cNvCxnSpPr>
          <p:nvPr/>
        </p:nvCxnSpPr>
        <p:spPr>
          <a:xfrm flipV="1">
            <a:off x="2682232" y="1495882"/>
            <a:ext cx="0" cy="1875692"/>
          </a:xfrm>
          <a:prstGeom prst="line">
            <a:avLst/>
          </a:prstGeom>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F50832F5-4C34-4B95-9E45-E439E75E69A0}"/>
              </a:ext>
            </a:extLst>
          </p:cNvPr>
          <p:cNvCxnSpPr>
            <a:cxnSpLocks/>
          </p:cNvCxnSpPr>
          <p:nvPr/>
        </p:nvCxnSpPr>
        <p:spPr>
          <a:xfrm flipV="1">
            <a:off x="3104263" y="1495882"/>
            <a:ext cx="0" cy="1875692"/>
          </a:xfrm>
          <a:prstGeom prst="line">
            <a:avLst/>
          </a:prstGeom>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F4F460DD-EC6E-4BF7-8043-F8FE077A166D}"/>
              </a:ext>
            </a:extLst>
          </p:cNvPr>
          <p:cNvCxnSpPr>
            <a:cxnSpLocks/>
          </p:cNvCxnSpPr>
          <p:nvPr/>
        </p:nvCxnSpPr>
        <p:spPr>
          <a:xfrm flipV="1">
            <a:off x="3555600" y="1495882"/>
            <a:ext cx="0" cy="1875692"/>
          </a:xfrm>
          <a:prstGeom prst="line">
            <a:avLst/>
          </a:prstGeom>
        </p:spPr>
        <p:style>
          <a:lnRef idx="1">
            <a:schemeClr val="accent1"/>
          </a:lnRef>
          <a:fillRef idx="0">
            <a:schemeClr val="accent1"/>
          </a:fillRef>
          <a:effectRef idx="0">
            <a:schemeClr val="accent1"/>
          </a:effectRef>
          <a:fontRef idx="minor">
            <a:schemeClr val="tx1"/>
          </a:fontRef>
        </p:style>
      </p:cxnSp>
      <p:sp>
        <p:nvSpPr>
          <p:cNvPr id="90" name="TextBox 89">
            <a:extLst>
              <a:ext uri="{FF2B5EF4-FFF2-40B4-BE49-F238E27FC236}">
                <a16:creationId xmlns:a16="http://schemas.microsoft.com/office/drawing/2014/main" id="{8C132ED3-3FB0-4130-A489-396BC866518C}"/>
              </a:ext>
            </a:extLst>
          </p:cNvPr>
          <p:cNvSpPr txBox="1"/>
          <p:nvPr/>
        </p:nvSpPr>
        <p:spPr>
          <a:xfrm>
            <a:off x="1694564" y="3351028"/>
            <a:ext cx="339969" cy="369332"/>
          </a:xfrm>
          <a:prstGeom prst="rect">
            <a:avLst/>
          </a:prstGeom>
          <a:noFill/>
        </p:spPr>
        <p:txBody>
          <a:bodyPr wrap="square" rtlCol="0">
            <a:spAutoFit/>
          </a:bodyPr>
          <a:lstStyle/>
          <a:p>
            <a:pPr algn="ctr"/>
            <a:r>
              <a:rPr lang="en-US" dirty="0"/>
              <a:t>0</a:t>
            </a:r>
          </a:p>
        </p:txBody>
      </p:sp>
      <p:sp>
        <p:nvSpPr>
          <p:cNvPr id="91" name="TextBox 90">
            <a:extLst>
              <a:ext uri="{FF2B5EF4-FFF2-40B4-BE49-F238E27FC236}">
                <a16:creationId xmlns:a16="http://schemas.microsoft.com/office/drawing/2014/main" id="{2407CC37-CDC9-46FD-8E54-2AC193567104}"/>
              </a:ext>
            </a:extLst>
          </p:cNvPr>
          <p:cNvSpPr txBox="1"/>
          <p:nvPr/>
        </p:nvSpPr>
        <p:spPr>
          <a:xfrm>
            <a:off x="2090216" y="3342213"/>
            <a:ext cx="339969" cy="369332"/>
          </a:xfrm>
          <a:prstGeom prst="rect">
            <a:avLst/>
          </a:prstGeom>
          <a:noFill/>
        </p:spPr>
        <p:txBody>
          <a:bodyPr wrap="square" rtlCol="0">
            <a:spAutoFit/>
          </a:bodyPr>
          <a:lstStyle/>
          <a:p>
            <a:pPr algn="ctr"/>
            <a:r>
              <a:rPr lang="en-US" dirty="0"/>
              <a:t>1</a:t>
            </a:r>
          </a:p>
        </p:txBody>
      </p:sp>
      <p:sp>
        <p:nvSpPr>
          <p:cNvPr id="92" name="TextBox 91">
            <a:extLst>
              <a:ext uri="{FF2B5EF4-FFF2-40B4-BE49-F238E27FC236}">
                <a16:creationId xmlns:a16="http://schemas.microsoft.com/office/drawing/2014/main" id="{12640D23-CB68-4675-8C91-B41C393AAD76}"/>
              </a:ext>
            </a:extLst>
          </p:cNvPr>
          <p:cNvSpPr txBox="1"/>
          <p:nvPr/>
        </p:nvSpPr>
        <p:spPr>
          <a:xfrm>
            <a:off x="2512246" y="3351028"/>
            <a:ext cx="339969" cy="369332"/>
          </a:xfrm>
          <a:prstGeom prst="rect">
            <a:avLst/>
          </a:prstGeom>
          <a:noFill/>
        </p:spPr>
        <p:txBody>
          <a:bodyPr wrap="square" rtlCol="0">
            <a:spAutoFit/>
          </a:bodyPr>
          <a:lstStyle/>
          <a:p>
            <a:pPr algn="ctr"/>
            <a:r>
              <a:rPr lang="en-US" dirty="0"/>
              <a:t>2</a:t>
            </a:r>
          </a:p>
        </p:txBody>
      </p:sp>
      <p:sp>
        <p:nvSpPr>
          <p:cNvPr id="93" name="TextBox 92">
            <a:extLst>
              <a:ext uri="{FF2B5EF4-FFF2-40B4-BE49-F238E27FC236}">
                <a16:creationId xmlns:a16="http://schemas.microsoft.com/office/drawing/2014/main" id="{C348C1A9-C95E-401C-BEAD-34281EF5940A}"/>
              </a:ext>
            </a:extLst>
          </p:cNvPr>
          <p:cNvSpPr txBox="1"/>
          <p:nvPr/>
        </p:nvSpPr>
        <p:spPr>
          <a:xfrm>
            <a:off x="2934276" y="3359843"/>
            <a:ext cx="339969" cy="369332"/>
          </a:xfrm>
          <a:prstGeom prst="rect">
            <a:avLst/>
          </a:prstGeom>
          <a:noFill/>
        </p:spPr>
        <p:txBody>
          <a:bodyPr wrap="square" rtlCol="0">
            <a:spAutoFit/>
          </a:bodyPr>
          <a:lstStyle/>
          <a:p>
            <a:pPr algn="ctr"/>
            <a:r>
              <a:rPr lang="en-US" dirty="0"/>
              <a:t>3</a:t>
            </a:r>
          </a:p>
        </p:txBody>
      </p:sp>
      <p:sp>
        <p:nvSpPr>
          <p:cNvPr id="94" name="TextBox 93">
            <a:extLst>
              <a:ext uri="{FF2B5EF4-FFF2-40B4-BE49-F238E27FC236}">
                <a16:creationId xmlns:a16="http://schemas.microsoft.com/office/drawing/2014/main" id="{FB06E524-6E5F-4FCB-A408-CD85C48B6D70}"/>
              </a:ext>
            </a:extLst>
          </p:cNvPr>
          <p:cNvSpPr txBox="1"/>
          <p:nvPr/>
        </p:nvSpPr>
        <p:spPr>
          <a:xfrm>
            <a:off x="3356306" y="3368658"/>
            <a:ext cx="339969" cy="369332"/>
          </a:xfrm>
          <a:prstGeom prst="rect">
            <a:avLst/>
          </a:prstGeom>
          <a:noFill/>
        </p:spPr>
        <p:txBody>
          <a:bodyPr wrap="square" rtlCol="0">
            <a:spAutoFit/>
          </a:bodyPr>
          <a:lstStyle/>
          <a:p>
            <a:pPr algn="ctr"/>
            <a:r>
              <a:rPr lang="en-US" dirty="0"/>
              <a:t>4</a:t>
            </a:r>
          </a:p>
        </p:txBody>
      </p:sp>
      <p:sp>
        <p:nvSpPr>
          <p:cNvPr id="95" name="TextBox 94">
            <a:extLst>
              <a:ext uri="{FF2B5EF4-FFF2-40B4-BE49-F238E27FC236}">
                <a16:creationId xmlns:a16="http://schemas.microsoft.com/office/drawing/2014/main" id="{8FE00F78-B389-44C6-8AA7-15CF5B4BEC46}"/>
              </a:ext>
            </a:extLst>
          </p:cNvPr>
          <p:cNvSpPr txBox="1"/>
          <p:nvPr/>
        </p:nvSpPr>
        <p:spPr>
          <a:xfrm>
            <a:off x="1445446" y="2777996"/>
            <a:ext cx="339969" cy="369332"/>
          </a:xfrm>
          <a:prstGeom prst="rect">
            <a:avLst/>
          </a:prstGeom>
          <a:noFill/>
        </p:spPr>
        <p:txBody>
          <a:bodyPr wrap="square" rtlCol="0">
            <a:spAutoFit/>
          </a:bodyPr>
          <a:lstStyle/>
          <a:p>
            <a:pPr algn="ctr"/>
            <a:r>
              <a:rPr lang="en-US" dirty="0"/>
              <a:t>1</a:t>
            </a:r>
          </a:p>
        </p:txBody>
      </p:sp>
      <p:sp>
        <p:nvSpPr>
          <p:cNvPr id="96" name="TextBox 95">
            <a:extLst>
              <a:ext uri="{FF2B5EF4-FFF2-40B4-BE49-F238E27FC236}">
                <a16:creationId xmlns:a16="http://schemas.microsoft.com/office/drawing/2014/main" id="{C7446C36-FCF9-4404-95D1-675D34DC515F}"/>
              </a:ext>
            </a:extLst>
          </p:cNvPr>
          <p:cNvSpPr txBox="1"/>
          <p:nvPr/>
        </p:nvSpPr>
        <p:spPr>
          <a:xfrm>
            <a:off x="1442515" y="2391134"/>
            <a:ext cx="339969" cy="369332"/>
          </a:xfrm>
          <a:prstGeom prst="rect">
            <a:avLst/>
          </a:prstGeom>
          <a:noFill/>
        </p:spPr>
        <p:txBody>
          <a:bodyPr wrap="square" rtlCol="0">
            <a:spAutoFit/>
          </a:bodyPr>
          <a:lstStyle/>
          <a:p>
            <a:pPr algn="ctr"/>
            <a:r>
              <a:rPr lang="en-US" dirty="0"/>
              <a:t>2</a:t>
            </a:r>
          </a:p>
        </p:txBody>
      </p:sp>
      <p:sp>
        <p:nvSpPr>
          <p:cNvPr id="97" name="TextBox 96">
            <a:extLst>
              <a:ext uri="{FF2B5EF4-FFF2-40B4-BE49-F238E27FC236}">
                <a16:creationId xmlns:a16="http://schemas.microsoft.com/office/drawing/2014/main" id="{34B82B15-0855-4301-B25A-BE15C2DC8D58}"/>
              </a:ext>
            </a:extLst>
          </p:cNvPr>
          <p:cNvSpPr txBox="1"/>
          <p:nvPr/>
        </p:nvSpPr>
        <p:spPr>
          <a:xfrm>
            <a:off x="1448374" y="1995514"/>
            <a:ext cx="339969" cy="369332"/>
          </a:xfrm>
          <a:prstGeom prst="rect">
            <a:avLst/>
          </a:prstGeom>
          <a:noFill/>
        </p:spPr>
        <p:txBody>
          <a:bodyPr wrap="square" rtlCol="0">
            <a:spAutoFit/>
          </a:bodyPr>
          <a:lstStyle/>
          <a:p>
            <a:pPr algn="ctr"/>
            <a:r>
              <a:rPr lang="en-US" dirty="0"/>
              <a:t>3</a:t>
            </a:r>
          </a:p>
        </p:txBody>
      </p:sp>
      <p:sp>
        <p:nvSpPr>
          <p:cNvPr id="98" name="TextBox 97">
            <a:extLst>
              <a:ext uri="{FF2B5EF4-FFF2-40B4-BE49-F238E27FC236}">
                <a16:creationId xmlns:a16="http://schemas.microsoft.com/office/drawing/2014/main" id="{C35331B1-49BE-4953-88B7-1F9AA1F607DE}"/>
              </a:ext>
            </a:extLst>
          </p:cNvPr>
          <p:cNvSpPr txBox="1"/>
          <p:nvPr/>
        </p:nvSpPr>
        <p:spPr>
          <a:xfrm>
            <a:off x="1433724" y="1658389"/>
            <a:ext cx="339969" cy="369332"/>
          </a:xfrm>
          <a:prstGeom prst="rect">
            <a:avLst/>
          </a:prstGeom>
          <a:noFill/>
        </p:spPr>
        <p:txBody>
          <a:bodyPr wrap="square" rtlCol="0">
            <a:spAutoFit/>
          </a:bodyPr>
          <a:lstStyle/>
          <a:p>
            <a:pPr algn="ctr"/>
            <a:r>
              <a:rPr lang="en-US" dirty="0"/>
              <a:t>4</a:t>
            </a:r>
          </a:p>
        </p:txBody>
      </p:sp>
      <p:sp>
        <p:nvSpPr>
          <p:cNvPr id="153" name="Rectangle 152">
            <a:extLst>
              <a:ext uri="{FF2B5EF4-FFF2-40B4-BE49-F238E27FC236}">
                <a16:creationId xmlns:a16="http://schemas.microsoft.com/office/drawing/2014/main" id="{FA8CCE7E-B062-40B8-8720-E68780BC8059}"/>
              </a:ext>
            </a:extLst>
          </p:cNvPr>
          <p:cNvSpPr/>
          <p:nvPr/>
        </p:nvSpPr>
        <p:spPr>
          <a:xfrm>
            <a:off x="2090216" y="5511292"/>
            <a:ext cx="322377" cy="369332"/>
          </a:xfrm>
          <a:prstGeom prst="rect">
            <a:avLst/>
          </a:prstGeom>
          <a:solidFill>
            <a:schemeClr val="accent1">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Rectangle 153">
            <a:extLst>
              <a:ext uri="{FF2B5EF4-FFF2-40B4-BE49-F238E27FC236}">
                <a16:creationId xmlns:a16="http://schemas.microsoft.com/office/drawing/2014/main" id="{A1D1A303-465F-491C-BBDA-AA1DB64A1E60}"/>
              </a:ext>
            </a:extLst>
          </p:cNvPr>
          <p:cNvSpPr/>
          <p:nvPr/>
        </p:nvSpPr>
        <p:spPr>
          <a:xfrm>
            <a:off x="2518120" y="5130346"/>
            <a:ext cx="334095" cy="750277"/>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Rectangle 154">
            <a:extLst>
              <a:ext uri="{FF2B5EF4-FFF2-40B4-BE49-F238E27FC236}">
                <a16:creationId xmlns:a16="http://schemas.microsoft.com/office/drawing/2014/main" id="{D939D522-D7A9-4564-88AC-CB321F92CE37}"/>
              </a:ext>
            </a:extLst>
          </p:cNvPr>
          <p:cNvSpPr/>
          <p:nvPr/>
        </p:nvSpPr>
        <p:spPr>
          <a:xfrm>
            <a:off x="2937210" y="4403518"/>
            <a:ext cx="337031" cy="1477106"/>
          </a:xfrm>
          <a:prstGeom prst="rect">
            <a:avLst/>
          </a:prstGeom>
          <a:solidFill>
            <a:schemeClr val="accent1">
              <a:alpha val="5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Rectangle 155">
            <a:extLst>
              <a:ext uri="{FF2B5EF4-FFF2-40B4-BE49-F238E27FC236}">
                <a16:creationId xmlns:a16="http://schemas.microsoft.com/office/drawing/2014/main" id="{DFF9863B-EA6C-4AAC-8C30-D8F7C07EEDC3}"/>
              </a:ext>
            </a:extLst>
          </p:cNvPr>
          <p:cNvSpPr/>
          <p:nvPr/>
        </p:nvSpPr>
        <p:spPr>
          <a:xfrm>
            <a:off x="3360707" y="4743490"/>
            <a:ext cx="364867" cy="1137134"/>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Rectangle 156">
            <a:extLst>
              <a:ext uri="{FF2B5EF4-FFF2-40B4-BE49-F238E27FC236}">
                <a16:creationId xmlns:a16="http://schemas.microsoft.com/office/drawing/2014/main" id="{ADC105D5-1221-4B6E-8FFB-CF6F7A968DD6}"/>
              </a:ext>
            </a:extLst>
          </p:cNvPr>
          <p:cNvSpPr/>
          <p:nvPr/>
        </p:nvSpPr>
        <p:spPr>
          <a:xfrm>
            <a:off x="2096083" y="2179041"/>
            <a:ext cx="366331" cy="1128424"/>
          </a:xfrm>
          <a:prstGeom prst="rect">
            <a:avLst/>
          </a:prstGeom>
          <a:solidFill>
            <a:srgbClr val="FF0000">
              <a:alpha val="4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Rectangle 157">
            <a:extLst>
              <a:ext uri="{FF2B5EF4-FFF2-40B4-BE49-F238E27FC236}">
                <a16:creationId xmlns:a16="http://schemas.microsoft.com/office/drawing/2014/main" id="{87E4F5F2-5487-4F6B-A0D1-F89502368756}"/>
              </a:ext>
            </a:extLst>
          </p:cNvPr>
          <p:cNvSpPr/>
          <p:nvPr/>
        </p:nvSpPr>
        <p:spPr>
          <a:xfrm>
            <a:off x="2541576" y="2586126"/>
            <a:ext cx="342868" cy="718018"/>
          </a:xfrm>
          <a:prstGeom prst="rect">
            <a:avLst/>
          </a:prstGeom>
          <a:solidFill>
            <a:srgbClr val="FF0000">
              <a:alpha val="4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Rectangle 158">
            <a:extLst>
              <a:ext uri="{FF2B5EF4-FFF2-40B4-BE49-F238E27FC236}">
                <a16:creationId xmlns:a16="http://schemas.microsoft.com/office/drawing/2014/main" id="{95BA7818-0B93-433B-B9EB-A4431648E03B}"/>
              </a:ext>
            </a:extLst>
          </p:cNvPr>
          <p:cNvSpPr/>
          <p:nvPr/>
        </p:nvSpPr>
        <p:spPr>
          <a:xfrm>
            <a:off x="2978285" y="2957708"/>
            <a:ext cx="339967" cy="355252"/>
          </a:xfrm>
          <a:prstGeom prst="rect">
            <a:avLst/>
          </a:prstGeom>
          <a:solidFill>
            <a:srgbClr val="FF0000">
              <a:alpha val="4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Rectangle 159">
            <a:extLst>
              <a:ext uri="{FF2B5EF4-FFF2-40B4-BE49-F238E27FC236}">
                <a16:creationId xmlns:a16="http://schemas.microsoft.com/office/drawing/2014/main" id="{7995C189-BF39-48FA-8C24-7F0356BB4BBD}"/>
              </a:ext>
            </a:extLst>
          </p:cNvPr>
          <p:cNvSpPr/>
          <p:nvPr/>
        </p:nvSpPr>
        <p:spPr>
          <a:xfrm>
            <a:off x="3420800" y="1847573"/>
            <a:ext cx="354593" cy="1477105"/>
          </a:xfrm>
          <a:prstGeom prst="rect">
            <a:avLst/>
          </a:prstGeom>
          <a:solidFill>
            <a:srgbClr val="FF0000">
              <a:alpha val="4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Rectangle 160">
            <a:extLst>
              <a:ext uri="{FF2B5EF4-FFF2-40B4-BE49-F238E27FC236}">
                <a16:creationId xmlns:a16="http://schemas.microsoft.com/office/drawing/2014/main" id="{577A5A96-9EAE-49CB-B4DA-6546F7F155A8}"/>
              </a:ext>
            </a:extLst>
          </p:cNvPr>
          <p:cNvSpPr/>
          <p:nvPr/>
        </p:nvSpPr>
        <p:spPr>
          <a:xfrm>
            <a:off x="4446553" y="4063547"/>
            <a:ext cx="2092570" cy="181707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2" name="Straight Connector 161">
            <a:extLst>
              <a:ext uri="{FF2B5EF4-FFF2-40B4-BE49-F238E27FC236}">
                <a16:creationId xmlns:a16="http://schemas.microsoft.com/office/drawing/2014/main" id="{6C067503-9A96-400B-B538-EDEC38CF40B2}"/>
              </a:ext>
            </a:extLst>
          </p:cNvPr>
          <p:cNvCxnSpPr>
            <a:cxnSpLocks/>
          </p:cNvCxnSpPr>
          <p:nvPr/>
        </p:nvCxnSpPr>
        <p:spPr>
          <a:xfrm>
            <a:off x="4370353" y="5142071"/>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2B4E654F-D711-4E09-B662-D5735DC61FF2}"/>
              </a:ext>
            </a:extLst>
          </p:cNvPr>
          <p:cNvCxnSpPr>
            <a:cxnSpLocks/>
          </p:cNvCxnSpPr>
          <p:nvPr/>
        </p:nvCxnSpPr>
        <p:spPr>
          <a:xfrm>
            <a:off x="4370353" y="5517209"/>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0EC43581-FCCB-4A33-8117-F7F708CA6D0A}"/>
              </a:ext>
            </a:extLst>
          </p:cNvPr>
          <p:cNvCxnSpPr>
            <a:cxnSpLocks/>
          </p:cNvCxnSpPr>
          <p:nvPr/>
        </p:nvCxnSpPr>
        <p:spPr>
          <a:xfrm>
            <a:off x="4370353" y="4755209"/>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847E670B-FF19-4E94-A6CB-1ECA28B395A7}"/>
              </a:ext>
            </a:extLst>
          </p:cNvPr>
          <p:cNvCxnSpPr>
            <a:cxnSpLocks/>
          </p:cNvCxnSpPr>
          <p:nvPr/>
        </p:nvCxnSpPr>
        <p:spPr>
          <a:xfrm>
            <a:off x="4370353" y="4403518"/>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310247AC-CDB9-47BF-8737-57D86B968DCC}"/>
              </a:ext>
            </a:extLst>
          </p:cNvPr>
          <p:cNvCxnSpPr>
            <a:cxnSpLocks/>
          </p:cNvCxnSpPr>
          <p:nvPr/>
        </p:nvCxnSpPr>
        <p:spPr>
          <a:xfrm flipV="1">
            <a:off x="4856861" y="4063547"/>
            <a:ext cx="0" cy="1875692"/>
          </a:xfrm>
          <a:prstGeom prst="line">
            <a:avLst/>
          </a:prstGeom>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A0416CB2-1151-42DD-BF2C-3A8D80F00B10}"/>
              </a:ext>
            </a:extLst>
          </p:cNvPr>
          <p:cNvCxnSpPr>
            <a:cxnSpLocks/>
          </p:cNvCxnSpPr>
          <p:nvPr/>
        </p:nvCxnSpPr>
        <p:spPr>
          <a:xfrm flipV="1">
            <a:off x="5278892" y="4063547"/>
            <a:ext cx="0" cy="1875692"/>
          </a:xfrm>
          <a:prstGeom prst="line">
            <a:avLst/>
          </a:prstGeom>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78DAAE31-89FC-40FD-B536-23B8CAD745BE}"/>
              </a:ext>
            </a:extLst>
          </p:cNvPr>
          <p:cNvCxnSpPr>
            <a:cxnSpLocks/>
          </p:cNvCxnSpPr>
          <p:nvPr/>
        </p:nvCxnSpPr>
        <p:spPr>
          <a:xfrm flipV="1">
            <a:off x="5700923" y="4063547"/>
            <a:ext cx="0" cy="1875692"/>
          </a:xfrm>
          <a:prstGeom prst="line">
            <a:avLst/>
          </a:prstGeom>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D5B3C91A-9283-46EE-B71D-A2FD67F138B4}"/>
              </a:ext>
            </a:extLst>
          </p:cNvPr>
          <p:cNvCxnSpPr>
            <a:cxnSpLocks/>
          </p:cNvCxnSpPr>
          <p:nvPr/>
        </p:nvCxnSpPr>
        <p:spPr>
          <a:xfrm flipV="1">
            <a:off x="6152260" y="4063547"/>
            <a:ext cx="0" cy="1875692"/>
          </a:xfrm>
          <a:prstGeom prst="line">
            <a:avLst/>
          </a:prstGeom>
        </p:spPr>
        <p:style>
          <a:lnRef idx="1">
            <a:schemeClr val="accent1"/>
          </a:lnRef>
          <a:fillRef idx="0">
            <a:schemeClr val="accent1"/>
          </a:fillRef>
          <a:effectRef idx="0">
            <a:schemeClr val="accent1"/>
          </a:effectRef>
          <a:fontRef idx="minor">
            <a:schemeClr val="tx1"/>
          </a:fontRef>
        </p:style>
      </p:cxnSp>
      <p:sp>
        <p:nvSpPr>
          <p:cNvPr id="170" name="TextBox 169">
            <a:extLst>
              <a:ext uri="{FF2B5EF4-FFF2-40B4-BE49-F238E27FC236}">
                <a16:creationId xmlns:a16="http://schemas.microsoft.com/office/drawing/2014/main" id="{D83C4803-851C-46AF-8DA5-BEEB8FF4F4A9}"/>
              </a:ext>
            </a:extLst>
          </p:cNvPr>
          <p:cNvSpPr txBox="1"/>
          <p:nvPr/>
        </p:nvSpPr>
        <p:spPr>
          <a:xfrm>
            <a:off x="4291224" y="5918693"/>
            <a:ext cx="339969" cy="369332"/>
          </a:xfrm>
          <a:prstGeom prst="rect">
            <a:avLst/>
          </a:prstGeom>
          <a:noFill/>
        </p:spPr>
        <p:txBody>
          <a:bodyPr wrap="square" rtlCol="0">
            <a:spAutoFit/>
          </a:bodyPr>
          <a:lstStyle/>
          <a:p>
            <a:pPr algn="ctr"/>
            <a:r>
              <a:rPr lang="en-US" dirty="0"/>
              <a:t>0</a:t>
            </a:r>
          </a:p>
        </p:txBody>
      </p:sp>
      <p:sp>
        <p:nvSpPr>
          <p:cNvPr id="171" name="TextBox 170">
            <a:extLst>
              <a:ext uri="{FF2B5EF4-FFF2-40B4-BE49-F238E27FC236}">
                <a16:creationId xmlns:a16="http://schemas.microsoft.com/office/drawing/2014/main" id="{CB4DACBD-260D-4923-89B1-78880FA52F7E}"/>
              </a:ext>
            </a:extLst>
          </p:cNvPr>
          <p:cNvSpPr txBox="1"/>
          <p:nvPr/>
        </p:nvSpPr>
        <p:spPr>
          <a:xfrm>
            <a:off x="4686876" y="5909878"/>
            <a:ext cx="339969" cy="369332"/>
          </a:xfrm>
          <a:prstGeom prst="rect">
            <a:avLst/>
          </a:prstGeom>
          <a:noFill/>
        </p:spPr>
        <p:txBody>
          <a:bodyPr wrap="square" rtlCol="0">
            <a:spAutoFit/>
          </a:bodyPr>
          <a:lstStyle/>
          <a:p>
            <a:pPr algn="ctr"/>
            <a:r>
              <a:rPr lang="en-US" dirty="0"/>
              <a:t>1</a:t>
            </a:r>
          </a:p>
        </p:txBody>
      </p:sp>
      <p:sp>
        <p:nvSpPr>
          <p:cNvPr id="172" name="TextBox 171">
            <a:extLst>
              <a:ext uri="{FF2B5EF4-FFF2-40B4-BE49-F238E27FC236}">
                <a16:creationId xmlns:a16="http://schemas.microsoft.com/office/drawing/2014/main" id="{231ED7F0-EAD3-449A-B561-9230E0A5A5B9}"/>
              </a:ext>
            </a:extLst>
          </p:cNvPr>
          <p:cNvSpPr txBox="1"/>
          <p:nvPr/>
        </p:nvSpPr>
        <p:spPr>
          <a:xfrm>
            <a:off x="5108906" y="5918693"/>
            <a:ext cx="339969" cy="369332"/>
          </a:xfrm>
          <a:prstGeom prst="rect">
            <a:avLst/>
          </a:prstGeom>
          <a:noFill/>
        </p:spPr>
        <p:txBody>
          <a:bodyPr wrap="square" rtlCol="0">
            <a:spAutoFit/>
          </a:bodyPr>
          <a:lstStyle/>
          <a:p>
            <a:pPr algn="ctr"/>
            <a:r>
              <a:rPr lang="en-US" dirty="0"/>
              <a:t>2</a:t>
            </a:r>
          </a:p>
        </p:txBody>
      </p:sp>
      <p:sp>
        <p:nvSpPr>
          <p:cNvPr id="173" name="TextBox 172">
            <a:extLst>
              <a:ext uri="{FF2B5EF4-FFF2-40B4-BE49-F238E27FC236}">
                <a16:creationId xmlns:a16="http://schemas.microsoft.com/office/drawing/2014/main" id="{FFCCBA26-476B-497B-88A0-DED4DE10D687}"/>
              </a:ext>
            </a:extLst>
          </p:cNvPr>
          <p:cNvSpPr txBox="1"/>
          <p:nvPr/>
        </p:nvSpPr>
        <p:spPr>
          <a:xfrm>
            <a:off x="5530936" y="5927508"/>
            <a:ext cx="339969" cy="369332"/>
          </a:xfrm>
          <a:prstGeom prst="rect">
            <a:avLst/>
          </a:prstGeom>
          <a:noFill/>
        </p:spPr>
        <p:txBody>
          <a:bodyPr wrap="square" rtlCol="0">
            <a:spAutoFit/>
          </a:bodyPr>
          <a:lstStyle/>
          <a:p>
            <a:pPr algn="ctr"/>
            <a:r>
              <a:rPr lang="en-US" dirty="0"/>
              <a:t>3</a:t>
            </a:r>
          </a:p>
        </p:txBody>
      </p:sp>
      <p:sp>
        <p:nvSpPr>
          <p:cNvPr id="174" name="TextBox 173">
            <a:extLst>
              <a:ext uri="{FF2B5EF4-FFF2-40B4-BE49-F238E27FC236}">
                <a16:creationId xmlns:a16="http://schemas.microsoft.com/office/drawing/2014/main" id="{20A1AE50-C715-4CBE-B6CF-C2DE5649371F}"/>
              </a:ext>
            </a:extLst>
          </p:cNvPr>
          <p:cNvSpPr txBox="1"/>
          <p:nvPr/>
        </p:nvSpPr>
        <p:spPr>
          <a:xfrm>
            <a:off x="5952966" y="5936323"/>
            <a:ext cx="339969" cy="369332"/>
          </a:xfrm>
          <a:prstGeom prst="rect">
            <a:avLst/>
          </a:prstGeom>
          <a:noFill/>
        </p:spPr>
        <p:txBody>
          <a:bodyPr wrap="square" rtlCol="0">
            <a:spAutoFit/>
          </a:bodyPr>
          <a:lstStyle/>
          <a:p>
            <a:pPr algn="ctr"/>
            <a:r>
              <a:rPr lang="en-US" dirty="0"/>
              <a:t>4</a:t>
            </a:r>
          </a:p>
        </p:txBody>
      </p:sp>
      <p:sp>
        <p:nvSpPr>
          <p:cNvPr id="175" name="TextBox 174">
            <a:extLst>
              <a:ext uri="{FF2B5EF4-FFF2-40B4-BE49-F238E27FC236}">
                <a16:creationId xmlns:a16="http://schemas.microsoft.com/office/drawing/2014/main" id="{BB85CC1F-CD55-4EB9-B4C0-EB82C964D054}"/>
              </a:ext>
            </a:extLst>
          </p:cNvPr>
          <p:cNvSpPr txBox="1"/>
          <p:nvPr/>
        </p:nvSpPr>
        <p:spPr>
          <a:xfrm>
            <a:off x="4042106" y="5345661"/>
            <a:ext cx="339969" cy="369332"/>
          </a:xfrm>
          <a:prstGeom prst="rect">
            <a:avLst/>
          </a:prstGeom>
          <a:noFill/>
        </p:spPr>
        <p:txBody>
          <a:bodyPr wrap="square" rtlCol="0">
            <a:spAutoFit/>
          </a:bodyPr>
          <a:lstStyle/>
          <a:p>
            <a:pPr algn="ctr"/>
            <a:r>
              <a:rPr lang="en-US" dirty="0"/>
              <a:t>1</a:t>
            </a:r>
          </a:p>
        </p:txBody>
      </p:sp>
      <p:sp>
        <p:nvSpPr>
          <p:cNvPr id="176" name="TextBox 175">
            <a:extLst>
              <a:ext uri="{FF2B5EF4-FFF2-40B4-BE49-F238E27FC236}">
                <a16:creationId xmlns:a16="http://schemas.microsoft.com/office/drawing/2014/main" id="{B41A70F7-719D-4256-A12E-D1B042C22F87}"/>
              </a:ext>
            </a:extLst>
          </p:cNvPr>
          <p:cNvSpPr txBox="1"/>
          <p:nvPr/>
        </p:nvSpPr>
        <p:spPr>
          <a:xfrm>
            <a:off x="4039175" y="4958799"/>
            <a:ext cx="339969" cy="369332"/>
          </a:xfrm>
          <a:prstGeom prst="rect">
            <a:avLst/>
          </a:prstGeom>
          <a:noFill/>
        </p:spPr>
        <p:txBody>
          <a:bodyPr wrap="square" rtlCol="0">
            <a:spAutoFit/>
          </a:bodyPr>
          <a:lstStyle/>
          <a:p>
            <a:pPr algn="ctr"/>
            <a:r>
              <a:rPr lang="en-US" dirty="0"/>
              <a:t>2</a:t>
            </a:r>
          </a:p>
        </p:txBody>
      </p:sp>
      <p:sp>
        <p:nvSpPr>
          <p:cNvPr id="177" name="TextBox 176">
            <a:extLst>
              <a:ext uri="{FF2B5EF4-FFF2-40B4-BE49-F238E27FC236}">
                <a16:creationId xmlns:a16="http://schemas.microsoft.com/office/drawing/2014/main" id="{DD80A4FE-A64B-4246-B23C-5AD7CACAB62C}"/>
              </a:ext>
            </a:extLst>
          </p:cNvPr>
          <p:cNvSpPr txBox="1"/>
          <p:nvPr/>
        </p:nvSpPr>
        <p:spPr>
          <a:xfrm>
            <a:off x="4045034" y="4563179"/>
            <a:ext cx="339969" cy="369332"/>
          </a:xfrm>
          <a:prstGeom prst="rect">
            <a:avLst/>
          </a:prstGeom>
          <a:noFill/>
        </p:spPr>
        <p:txBody>
          <a:bodyPr wrap="square" rtlCol="0">
            <a:spAutoFit/>
          </a:bodyPr>
          <a:lstStyle/>
          <a:p>
            <a:pPr algn="ctr"/>
            <a:r>
              <a:rPr lang="en-US" dirty="0"/>
              <a:t>3</a:t>
            </a:r>
          </a:p>
        </p:txBody>
      </p:sp>
      <p:sp>
        <p:nvSpPr>
          <p:cNvPr id="178" name="TextBox 177">
            <a:extLst>
              <a:ext uri="{FF2B5EF4-FFF2-40B4-BE49-F238E27FC236}">
                <a16:creationId xmlns:a16="http://schemas.microsoft.com/office/drawing/2014/main" id="{F2B15901-811C-4F8D-9FD4-068966C6CDAD}"/>
              </a:ext>
            </a:extLst>
          </p:cNvPr>
          <p:cNvSpPr txBox="1"/>
          <p:nvPr/>
        </p:nvSpPr>
        <p:spPr>
          <a:xfrm>
            <a:off x="4030384" y="4226054"/>
            <a:ext cx="339969" cy="369332"/>
          </a:xfrm>
          <a:prstGeom prst="rect">
            <a:avLst/>
          </a:prstGeom>
          <a:noFill/>
        </p:spPr>
        <p:txBody>
          <a:bodyPr wrap="square" rtlCol="0">
            <a:spAutoFit/>
          </a:bodyPr>
          <a:lstStyle/>
          <a:p>
            <a:pPr algn="ctr"/>
            <a:r>
              <a:rPr lang="en-US" dirty="0"/>
              <a:t>4</a:t>
            </a:r>
          </a:p>
        </p:txBody>
      </p:sp>
      <p:sp>
        <p:nvSpPr>
          <p:cNvPr id="179" name="Rectangle 178">
            <a:extLst>
              <a:ext uri="{FF2B5EF4-FFF2-40B4-BE49-F238E27FC236}">
                <a16:creationId xmlns:a16="http://schemas.microsoft.com/office/drawing/2014/main" id="{86B0FA5A-21F8-4AFE-8AB2-136E417B8668}"/>
              </a:ext>
            </a:extLst>
          </p:cNvPr>
          <p:cNvSpPr/>
          <p:nvPr/>
        </p:nvSpPr>
        <p:spPr>
          <a:xfrm>
            <a:off x="4686876" y="5511292"/>
            <a:ext cx="322377" cy="369332"/>
          </a:xfrm>
          <a:prstGeom prst="rect">
            <a:avLst/>
          </a:prstGeom>
          <a:solidFill>
            <a:schemeClr val="accent1">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Rectangle 179">
            <a:extLst>
              <a:ext uri="{FF2B5EF4-FFF2-40B4-BE49-F238E27FC236}">
                <a16:creationId xmlns:a16="http://schemas.microsoft.com/office/drawing/2014/main" id="{158414A2-0FBC-4477-8109-8A09AE81AB29}"/>
              </a:ext>
            </a:extLst>
          </p:cNvPr>
          <p:cNvSpPr/>
          <p:nvPr/>
        </p:nvSpPr>
        <p:spPr>
          <a:xfrm>
            <a:off x="5114780" y="5130346"/>
            <a:ext cx="334095" cy="750277"/>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Rectangle 180">
            <a:extLst>
              <a:ext uri="{FF2B5EF4-FFF2-40B4-BE49-F238E27FC236}">
                <a16:creationId xmlns:a16="http://schemas.microsoft.com/office/drawing/2014/main" id="{F4837E48-D595-4E28-87FF-C0D3E39A0454}"/>
              </a:ext>
            </a:extLst>
          </p:cNvPr>
          <p:cNvSpPr/>
          <p:nvPr/>
        </p:nvSpPr>
        <p:spPr>
          <a:xfrm>
            <a:off x="5533870" y="4403518"/>
            <a:ext cx="337031" cy="1477106"/>
          </a:xfrm>
          <a:prstGeom prst="rect">
            <a:avLst/>
          </a:prstGeom>
          <a:solidFill>
            <a:schemeClr val="accent1">
              <a:alpha val="5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 name="Rectangle 181">
            <a:extLst>
              <a:ext uri="{FF2B5EF4-FFF2-40B4-BE49-F238E27FC236}">
                <a16:creationId xmlns:a16="http://schemas.microsoft.com/office/drawing/2014/main" id="{9EB7B91E-15A5-4B62-A6D9-D75AAE622297}"/>
              </a:ext>
            </a:extLst>
          </p:cNvPr>
          <p:cNvSpPr/>
          <p:nvPr/>
        </p:nvSpPr>
        <p:spPr>
          <a:xfrm>
            <a:off x="5957367" y="4743490"/>
            <a:ext cx="364867" cy="1137134"/>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Rectangle 182">
            <a:extLst>
              <a:ext uri="{FF2B5EF4-FFF2-40B4-BE49-F238E27FC236}">
                <a16:creationId xmlns:a16="http://schemas.microsoft.com/office/drawing/2014/main" id="{93AFFFC9-3B11-4E2F-94A7-C5B8FA1A754D}"/>
              </a:ext>
            </a:extLst>
          </p:cNvPr>
          <p:cNvSpPr/>
          <p:nvPr/>
        </p:nvSpPr>
        <p:spPr>
          <a:xfrm>
            <a:off x="7028564" y="4050260"/>
            <a:ext cx="2092570" cy="181707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4" name="Straight Connector 183">
            <a:extLst>
              <a:ext uri="{FF2B5EF4-FFF2-40B4-BE49-F238E27FC236}">
                <a16:creationId xmlns:a16="http://schemas.microsoft.com/office/drawing/2014/main" id="{9DB25F6A-8BBE-44D3-9CA3-8B65F96EE222}"/>
              </a:ext>
            </a:extLst>
          </p:cNvPr>
          <p:cNvCxnSpPr>
            <a:cxnSpLocks/>
          </p:cNvCxnSpPr>
          <p:nvPr/>
        </p:nvCxnSpPr>
        <p:spPr>
          <a:xfrm>
            <a:off x="6952364" y="5128784"/>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EEB691C2-6AC6-4B71-91B2-AF050908627C}"/>
              </a:ext>
            </a:extLst>
          </p:cNvPr>
          <p:cNvCxnSpPr>
            <a:cxnSpLocks/>
          </p:cNvCxnSpPr>
          <p:nvPr/>
        </p:nvCxnSpPr>
        <p:spPr>
          <a:xfrm>
            <a:off x="6952364" y="5503922"/>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8581D676-A11D-47A2-87AC-D98C92843CD3}"/>
              </a:ext>
            </a:extLst>
          </p:cNvPr>
          <p:cNvCxnSpPr>
            <a:cxnSpLocks/>
          </p:cNvCxnSpPr>
          <p:nvPr/>
        </p:nvCxnSpPr>
        <p:spPr>
          <a:xfrm>
            <a:off x="6952364" y="4741922"/>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DA6CCA31-C563-4049-AFB6-4BD915C2C5E8}"/>
              </a:ext>
            </a:extLst>
          </p:cNvPr>
          <p:cNvCxnSpPr>
            <a:cxnSpLocks/>
          </p:cNvCxnSpPr>
          <p:nvPr/>
        </p:nvCxnSpPr>
        <p:spPr>
          <a:xfrm>
            <a:off x="6952364" y="4390231"/>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411681EF-0225-4240-BAEF-B6E32C57BE71}"/>
              </a:ext>
            </a:extLst>
          </p:cNvPr>
          <p:cNvCxnSpPr>
            <a:cxnSpLocks/>
          </p:cNvCxnSpPr>
          <p:nvPr/>
        </p:nvCxnSpPr>
        <p:spPr>
          <a:xfrm flipV="1">
            <a:off x="7438872" y="4050260"/>
            <a:ext cx="0" cy="1875692"/>
          </a:xfrm>
          <a:prstGeom prst="line">
            <a:avLst/>
          </a:prstGeom>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8E22F03C-FE2A-4F39-8FEF-A0FDEAB568F3}"/>
              </a:ext>
            </a:extLst>
          </p:cNvPr>
          <p:cNvCxnSpPr>
            <a:cxnSpLocks/>
          </p:cNvCxnSpPr>
          <p:nvPr/>
        </p:nvCxnSpPr>
        <p:spPr>
          <a:xfrm flipV="1">
            <a:off x="7860903" y="4050260"/>
            <a:ext cx="0" cy="1875692"/>
          </a:xfrm>
          <a:prstGeom prst="line">
            <a:avLst/>
          </a:prstGeom>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2CECA2D9-A41D-40C1-A9AD-04B8EDB86AE5}"/>
              </a:ext>
            </a:extLst>
          </p:cNvPr>
          <p:cNvCxnSpPr>
            <a:cxnSpLocks/>
          </p:cNvCxnSpPr>
          <p:nvPr/>
        </p:nvCxnSpPr>
        <p:spPr>
          <a:xfrm flipV="1">
            <a:off x="8282934" y="4050260"/>
            <a:ext cx="0" cy="1875692"/>
          </a:xfrm>
          <a:prstGeom prst="line">
            <a:avLst/>
          </a:prstGeom>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D348D40B-7460-40EB-A4F0-17A0D78D334F}"/>
              </a:ext>
            </a:extLst>
          </p:cNvPr>
          <p:cNvCxnSpPr>
            <a:cxnSpLocks/>
          </p:cNvCxnSpPr>
          <p:nvPr/>
        </p:nvCxnSpPr>
        <p:spPr>
          <a:xfrm flipV="1">
            <a:off x="8734271" y="4050260"/>
            <a:ext cx="0" cy="1875692"/>
          </a:xfrm>
          <a:prstGeom prst="line">
            <a:avLst/>
          </a:prstGeom>
        </p:spPr>
        <p:style>
          <a:lnRef idx="1">
            <a:schemeClr val="accent1"/>
          </a:lnRef>
          <a:fillRef idx="0">
            <a:schemeClr val="accent1"/>
          </a:fillRef>
          <a:effectRef idx="0">
            <a:schemeClr val="accent1"/>
          </a:effectRef>
          <a:fontRef idx="minor">
            <a:schemeClr val="tx1"/>
          </a:fontRef>
        </p:style>
      </p:cxnSp>
      <p:sp>
        <p:nvSpPr>
          <p:cNvPr id="192" name="TextBox 191">
            <a:extLst>
              <a:ext uri="{FF2B5EF4-FFF2-40B4-BE49-F238E27FC236}">
                <a16:creationId xmlns:a16="http://schemas.microsoft.com/office/drawing/2014/main" id="{4CEB46B3-436E-455D-AD2F-D153A6232A07}"/>
              </a:ext>
            </a:extLst>
          </p:cNvPr>
          <p:cNvSpPr txBox="1"/>
          <p:nvPr/>
        </p:nvSpPr>
        <p:spPr>
          <a:xfrm>
            <a:off x="6873235" y="5905406"/>
            <a:ext cx="339969" cy="369332"/>
          </a:xfrm>
          <a:prstGeom prst="rect">
            <a:avLst/>
          </a:prstGeom>
          <a:noFill/>
        </p:spPr>
        <p:txBody>
          <a:bodyPr wrap="square" rtlCol="0">
            <a:spAutoFit/>
          </a:bodyPr>
          <a:lstStyle/>
          <a:p>
            <a:pPr algn="ctr"/>
            <a:r>
              <a:rPr lang="en-US" dirty="0"/>
              <a:t>0</a:t>
            </a:r>
          </a:p>
        </p:txBody>
      </p:sp>
      <p:sp>
        <p:nvSpPr>
          <p:cNvPr id="193" name="TextBox 192">
            <a:extLst>
              <a:ext uri="{FF2B5EF4-FFF2-40B4-BE49-F238E27FC236}">
                <a16:creationId xmlns:a16="http://schemas.microsoft.com/office/drawing/2014/main" id="{065A51D1-E0A0-4E0B-86FA-B229E158D8F8}"/>
              </a:ext>
            </a:extLst>
          </p:cNvPr>
          <p:cNvSpPr txBox="1"/>
          <p:nvPr/>
        </p:nvSpPr>
        <p:spPr>
          <a:xfrm>
            <a:off x="7268887" y="5896591"/>
            <a:ext cx="339969" cy="369332"/>
          </a:xfrm>
          <a:prstGeom prst="rect">
            <a:avLst/>
          </a:prstGeom>
          <a:noFill/>
        </p:spPr>
        <p:txBody>
          <a:bodyPr wrap="square" rtlCol="0">
            <a:spAutoFit/>
          </a:bodyPr>
          <a:lstStyle/>
          <a:p>
            <a:pPr algn="ctr"/>
            <a:r>
              <a:rPr lang="en-US" dirty="0"/>
              <a:t>1</a:t>
            </a:r>
          </a:p>
        </p:txBody>
      </p:sp>
      <p:sp>
        <p:nvSpPr>
          <p:cNvPr id="194" name="TextBox 193">
            <a:extLst>
              <a:ext uri="{FF2B5EF4-FFF2-40B4-BE49-F238E27FC236}">
                <a16:creationId xmlns:a16="http://schemas.microsoft.com/office/drawing/2014/main" id="{2249FDCF-C43A-4628-B16D-1095387C0092}"/>
              </a:ext>
            </a:extLst>
          </p:cNvPr>
          <p:cNvSpPr txBox="1"/>
          <p:nvPr/>
        </p:nvSpPr>
        <p:spPr>
          <a:xfrm>
            <a:off x="7690917" y="5905406"/>
            <a:ext cx="339969" cy="369332"/>
          </a:xfrm>
          <a:prstGeom prst="rect">
            <a:avLst/>
          </a:prstGeom>
          <a:noFill/>
        </p:spPr>
        <p:txBody>
          <a:bodyPr wrap="square" rtlCol="0">
            <a:spAutoFit/>
          </a:bodyPr>
          <a:lstStyle/>
          <a:p>
            <a:pPr algn="ctr"/>
            <a:r>
              <a:rPr lang="en-US" dirty="0"/>
              <a:t>2</a:t>
            </a:r>
          </a:p>
        </p:txBody>
      </p:sp>
      <p:sp>
        <p:nvSpPr>
          <p:cNvPr id="195" name="TextBox 194">
            <a:extLst>
              <a:ext uri="{FF2B5EF4-FFF2-40B4-BE49-F238E27FC236}">
                <a16:creationId xmlns:a16="http://schemas.microsoft.com/office/drawing/2014/main" id="{03152443-0F7B-4186-A54F-224A5382D556}"/>
              </a:ext>
            </a:extLst>
          </p:cNvPr>
          <p:cNvSpPr txBox="1"/>
          <p:nvPr/>
        </p:nvSpPr>
        <p:spPr>
          <a:xfrm>
            <a:off x="8112947" y="5914221"/>
            <a:ext cx="339969" cy="369332"/>
          </a:xfrm>
          <a:prstGeom prst="rect">
            <a:avLst/>
          </a:prstGeom>
          <a:noFill/>
        </p:spPr>
        <p:txBody>
          <a:bodyPr wrap="square" rtlCol="0">
            <a:spAutoFit/>
          </a:bodyPr>
          <a:lstStyle/>
          <a:p>
            <a:pPr algn="ctr"/>
            <a:r>
              <a:rPr lang="en-US" dirty="0"/>
              <a:t>3</a:t>
            </a:r>
          </a:p>
        </p:txBody>
      </p:sp>
      <p:sp>
        <p:nvSpPr>
          <p:cNvPr id="196" name="TextBox 195">
            <a:extLst>
              <a:ext uri="{FF2B5EF4-FFF2-40B4-BE49-F238E27FC236}">
                <a16:creationId xmlns:a16="http://schemas.microsoft.com/office/drawing/2014/main" id="{4D2BD11C-574E-46D7-A36E-00188FD7C427}"/>
              </a:ext>
            </a:extLst>
          </p:cNvPr>
          <p:cNvSpPr txBox="1"/>
          <p:nvPr/>
        </p:nvSpPr>
        <p:spPr>
          <a:xfrm>
            <a:off x="8534977" y="5923036"/>
            <a:ext cx="339969" cy="369332"/>
          </a:xfrm>
          <a:prstGeom prst="rect">
            <a:avLst/>
          </a:prstGeom>
          <a:noFill/>
        </p:spPr>
        <p:txBody>
          <a:bodyPr wrap="square" rtlCol="0">
            <a:spAutoFit/>
          </a:bodyPr>
          <a:lstStyle/>
          <a:p>
            <a:pPr algn="ctr"/>
            <a:r>
              <a:rPr lang="en-US" dirty="0"/>
              <a:t>4</a:t>
            </a:r>
          </a:p>
        </p:txBody>
      </p:sp>
      <p:sp>
        <p:nvSpPr>
          <p:cNvPr id="197" name="TextBox 196">
            <a:extLst>
              <a:ext uri="{FF2B5EF4-FFF2-40B4-BE49-F238E27FC236}">
                <a16:creationId xmlns:a16="http://schemas.microsoft.com/office/drawing/2014/main" id="{3AB0BC14-F333-4E72-8527-A44090CD05F3}"/>
              </a:ext>
            </a:extLst>
          </p:cNvPr>
          <p:cNvSpPr txBox="1"/>
          <p:nvPr/>
        </p:nvSpPr>
        <p:spPr>
          <a:xfrm>
            <a:off x="6624117" y="5332374"/>
            <a:ext cx="339969" cy="369332"/>
          </a:xfrm>
          <a:prstGeom prst="rect">
            <a:avLst/>
          </a:prstGeom>
          <a:noFill/>
        </p:spPr>
        <p:txBody>
          <a:bodyPr wrap="square" rtlCol="0">
            <a:spAutoFit/>
          </a:bodyPr>
          <a:lstStyle/>
          <a:p>
            <a:pPr algn="ctr"/>
            <a:r>
              <a:rPr lang="en-US" dirty="0"/>
              <a:t>1</a:t>
            </a:r>
          </a:p>
        </p:txBody>
      </p:sp>
      <p:sp>
        <p:nvSpPr>
          <p:cNvPr id="198" name="TextBox 197">
            <a:extLst>
              <a:ext uri="{FF2B5EF4-FFF2-40B4-BE49-F238E27FC236}">
                <a16:creationId xmlns:a16="http://schemas.microsoft.com/office/drawing/2014/main" id="{B7440960-22B9-4EC6-9705-4F455C9CF88B}"/>
              </a:ext>
            </a:extLst>
          </p:cNvPr>
          <p:cNvSpPr txBox="1"/>
          <p:nvPr/>
        </p:nvSpPr>
        <p:spPr>
          <a:xfrm>
            <a:off x="6621186" y="4945512"/>
            <a:ext cx="339969" cy="369332"/>
          </a:xfrm>
          <a:prstGeom prst="rect">
            <a:avLst/>
          </a:prstGeom>
          <a:noFill/>
        </p:spPr>
        <p:txBody>
          <a:bodyPr wrap="square" rtlCol="0">
            <a:spAutoFit/>
          </a:bodyPr>
          <a:lstStyle/>
          <a:p>
            <a:pPr algn="ctr"/>
            <a:r>
              <a:rPr lang="en-US" dirty="0"/>
              <a:t>2</a:t>
            </a:r>
          </a:p>
        </p:txBody>
      </p:sp>
      <p:sp>
        <p:nvSpPr>
          <p:cNvPr id="199" name="TextBox 198">
            <a:extLst>
              <a:ext uri="{FF2B5EF4-FFF2-40B4-BE49-F238E27FC236}">
                <a16:creationId xmlns:a16="http://schemas.microsoft.com/office/drawing/2014/main" id="{5ABF5128-8244-4456-9313-934170AC90DD}"/>
              </a:ext>
            </a:extLst>
          </p:cNvPr>
          <p:cNvSpPr txBox="1"/>
          <p:nvPr/>
        </p:nvSpPr>
        <p:spPr>
          <a:xfrm>
            <a:off x="6627045" y="4549892"/>
            <a:ext cx="339969" cy="369332"/>
          </a:xfrm>
          <a:prstGeom prst="rect">
            <a:avLst/>
          </a:prstGeom>
          <a:noFill/>
        </p:spPr>
        <p:txBody>
          <a:bodyPr wrap="square" rtlCol="0">
            <a:spAutoFit/>
          </a:bodyPr>
          <a:lstStyle/>
          <a:p>
            <a:pPr algn="ctr"/>
            <a:r>
              <a:rPr lang="en-US" dirty="0"/>
              <a:t>3</a:t>
            </a:r>
          </a:p>
        </p:txBody>
      </p:sp>
      <p:sp>
        <p:nvSpPr>
          <p:cNvPr id="200" name="TextBox 199">
            <a:extLst>
              <a:ext uri="{FF2B5EF4-FFF2-40B4-BE49-F238E27FC236}">
                <a16:creationId xmlns:a16="http://schemas.microsoft.com/office/drawing/2014/main" id="{7D5EB97E-CFD8-498F-8C2F-1D23AA44201B}"/>
              </a:ext>
            </a:extLst>
          </p:cNvPr>
          <p:cNvSpPr txBox="1"/>
          <p:nvPr/>
        </p:nvSpPr>
        <p:spPr>
          <a:xfrm>
            <a:off x="6612395" y="4212767"/>
            <a:ext cx="339969" cy="369332"/>
          </a:xfrm>
          <a:prstGeom prst="rect">
            <a:avLst/>
          </a:prstGeom>
          <a:noFill/>
        </p:spPr>
        <p:txBody>
          <a:bodyPr wrap="square" rtlCol="0">
            <a:spAutoFit/>
          </a:bodyPr>
          <a:lstStyle/>
          <a:p>
            <a:pPr algn="ctr"/>
            <a:r>
              <a:rPr lang="en-US" dirty="0"/>
              <a:t>4</a:t>
            </a:r>
          </a:p>
        </p:txBody>
      </p:sp>
      <p:sp>
        <p:nvSpPr>
          <p:cNvPr id="201" name="Rectangle 200">
            <a:extLst>
              <a:ext uri="{FF2B5EF4-FFF2-40B4-BE49-F238E27FC236}">
                <a16:creationId xmlns:a16="http://schemas.microsoft.com/office/drawing/2014/main" id="{91FCBB2F-36AC-4345-B214-E32538C9BF0A}"/>
              </a:ext>
            </a:extLst>
          </p:cNvPr>
          <p:cNvSpPr/>
          <p:nvPr/>
        </p:nvSpPr>
        <p:spPr>
          <a:xfrm>
            <a:off x="7268887" y="5498005"/>
            <a:ext cx="322377" cy="369332"/>
          </a:xfrm>
          <a:prstGeom prst="rect">
            <a:avLst/>
          </a:prstGeom>
          <a:solidFill>
            <a:schemeClr val="accent1">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 name="Rectangle 201">
            <a:extLst>
              <a:ext uri="{FF2B5EF4-FFF2-40B4-BE49-F238E27FC236}">
                <a16:creationId xmlns:a16="http://schemas.microsoft.com/office/drawing/2014/main" id="{F763205E-3B9E-4430-8373-56AC5ADDA541}"/>
              </a:ext>
            </a:extLst>
          </p:cNvPr>
          <p:cNvSpPr/>
          <p:nvPr/>
        </p:nvSpPr>
        <p:spPr>
          <a:xfrm>
            <a:off x="7696791" y="5117059"/>
            <a:ext cx="334095" cy="750277"/>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Rectangle 202">
            <a:extLst>
              <a:ext uri="{FF2B5EF4-FFF2-40B4-BE49-F238E27FC236}">
                <a16:creationId xmlns:a16="http://schemas.microsoft.com/office/drawing/2014/main" id="{7511CBAB-976D-4635-8BE1-0B10C83F2F6F}"/>
              </a:ext>
            </a:extLst>
          </p:cNvPr>
          <p:cNvSpPr/>
          <p:nvPr/>
        </p:nvSpPr>
        <p:spPr>
          <a:xfrm>
            <a:off x="8115881" y="4390231"/>
            <a:ext cx="337031" cy="1477106"/>
          </a:xfrm>
          <a:prstGeom prst="rect">
            <a:avLst/>
          </a:prstGeom>
          <a:solidFill>
            <a:schemeClr val="accent1">
              <a:alpha val="5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 name="Rectangle 203">
            <a:extLst>
              <a:ext uri="{FF2B5EF4-FFF2-40B4-BE49-F238E27FC236}">
                <a16:creationId xmlns:a16="http://schemas.microsoft.com/office/drawing/2014/main" id="{DB68A84F-2C49-469E-A0DE-78F43A65E591}"/>
              </a:ext>
            </a:extLst>
          </p:cNvPr>
          <p:cNvSpPr/>
          <p:nvPr/>
        </p:nvSpPr>
        <p:spPr>
          <a:xfrm>
            <a:off x="8539378" y="4730203"/>
            <a:ext cx="364867" cy="1137134"/>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 name="Rectangle 204">
            <a:extLst>
              <a:ext uri="{FF2B5EF4-FFF2-40B4-BE49-F238E27FC236}">
                <a16:creationId xmlns:a16="http://schemas.microsoft.com/office/drawing/2014/main" id="{A4658A7A-FBB6-4D35-964C-737584D165F1}"/>
              </a:ext>
            </a:extLst>
          </p:cNvPr>
          <p:cNvSpPr/>
          <p:nvPr/>
        </p:nvSpPr>
        <p:spPr>
          <a:xfrm>
            <a:off x="9610575" y="4036973"/>
            <a:ext cx="2092570" cy="181707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6" name="Straight Connector 205">
            <a:extLst>
              <a:ext uri="{FF2B5EF4-FFF2-40B4-BE49-F238E27FC236}">
                <a16:creationId xmlns:a16="http://schemas.microsoft.com/office/drawing/2014/main" id="{8962C775-273C-4227-B114-B7D2232F4D65}"/>
              </a:ext>
            </a:extLst>
          </p:cNvPr>
          <p:cNvCxnSpPr>
            <a:cxnSpLocks/>
          </p:cNvCxnSpPr>
          <p:nvPr/>
        </p:nvCxnSpPr>
        <p:spPr>
          <a:xfrm>
            <a:off x="9534375" y="5115497"/>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7" name="Straight Connector 206">
            <a:extLst>
              <a:ext uri="{FF2B5EF4-FFF2-40B4-BE49-F238E27FC236}">
                <a16:creationId xmlns:a16="http://schemas.microsoft.com/office/drawing/2014/main" id="{71AA989A-1BF7-480F-800C-9B4BD8B90C41}"/>
              </a:ext>
            </a:extLst>
          </p:cNvPr>
          <p:cNvCxnSpPr>
            <a:cxnSpLocks/>
          </p:cNvCxnSpPr>
          <p:nvPr/>
        </p:nvCxnSpPr>
        <p:spPr>
          <a:xfrm>
            <a:off x="9534375" y="5490635"/>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8" name="Straight Connector 207">
            <a:extLst>
              <a:ext uri="{FF2B5EF4-FFF2-40B4-BE49-F238E27FC236}">
                <a16:creationId xmlns:a16="http://schemas.microsoft.com/office/drawing/2014/main" id="{1E53F648-E97E-4113-8219-418569E4B0FB}"/>
              </a:ext>
            </a:extLst>
          </p:cNvPr>
          <p:cNvCxnSpPr>
            <a:cxnSpLocks/>
          </p:cNvCxnSpPr>
          <p:nvPr/>
        </p:nvCxnSpPr>
        <p:spPr>
          <a:xfrm>
            <a:off x="9534375" y="4728635"/>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9" name="Straight Connector 208">
            <a:extLst>
              <a:ext uri="{FF2B5EF4-FFF2-40B4-BE49-F238E27FC236}">
                <a16:creationId xmlns:a16="http://schemas.microsoft.com/office/drawing/2014/main" id="{C902883B-C68D-48AA-B746-2D8019EFD052}"/>
              </a:ext>
            </a:extLst>
          </p:cNvPr>
          <p:cNvCxnSpPr>
            <a:cxnSpLocks/>
          </p:cNvCxnSpPr>
          <p:nvPr/>
        </p:nvCxnSpPr>
        <p:spPr>
          <a:xfrm>
            <a:off x="9534375" y="4376944"/>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0" name="Straight Connector 209">
            <a:extLst>
              <a:ext uri="{FF2B5EF4-FFF2-40B4-BE49-F238E27FC236}">
                <a16:creationId xmlns:a16="http://schemas.microsoft.com/office/drawing/2014/main" id="{C3762A04-ADB6-4B16-B4D0-AAFEFF5EDEED}"/>
              </a:ext>
            </a:extLst>
          </p:cNvPr>
          <p:cNvCxnSpPr>
            <a:cxnSpLocks/>
          </p:cNvCxnSpPr>
          <p:nvPr/>
        </p:nvCxnSpPr>
        <p:spPr>
          <a:xfrm flipV="1">
            <a:off x="10020883" y="4036973"/>
            <a:ext cx="0" cy="1875692"/>
          </a:xfrm>
          <a:prstGeom prst="line">
            <a:avLst/>
          </a:prstGeom>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25E3CE75-1FA1-4D7B-885F-B0768AC8171B}"/>
              </a:ext>
            </a:extLst>
          </p:cNvPr>
          <p:cNvCxnSpPr>
            <a:cxnSpLocks/>
          </p:cNvCxnSpPr>
          <p:nvPr/>
        </p:nvCxnSpPr>
        <p:spPr>
          <a:xfrm flipV="1">
            <a:off x="10442914" y="4036973"/>
            <a:ext cx="0" cy="1875692"/>
          </a:xfrm>
          <a:prstGeom prst="line">
            <a:avLst/>
          </a:prstGeom>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A399143A-E7A5-4C93-8827-B737C86DF532}"/>
              </a:ext>
            </a:extLst>
          </p:cNvPr>
          <p:cNvCxnSpPr>
            <a:cxnSpLocks/>
          </p:cNvCxnSpPr>
          <p:nvPr/>
        </p:nvCxnSpPr>
        <p:spPr>
          <a:xfrm flipV="1">
            <a:off x="10864945" y="4036973"/>
            <a:ext cx="0" cy="1875692"/>
          </a:xfrm>
          <a:prstGeom prst="line">
            <a:avLst/>
          </a:prstGeom>
        </p:spPr>
        <p:style>
          <a:lnRef idx="1">
            <a:schemeClr val="accent1"/>
          </a:lnRef>
          <a:fillRef idx="0">
            <a:schemeClr val="accent1"/>
          </a:fillRef>
          <a:effectRef idx="0">
            <a:schemeClr val="accent1"/>
          </a:effectRef>
          <a:fontRef idx="minor">
            <a:schemeClr val="tx1"/>
          </a:fontRef>
        </p:style>
      </p:cxnSp>
      <p:cxnSp>
        <p:nvCxnSpPr>
          <p:cNvPr id="213" name="Straight Connector 212">
            <a:extLst>
              <a:ext uri="{FF2B5EF4-FFF2-40B4-BE49-F238E27FC236}">
                <a16:creationId xmlns:a16="http://schemas.microsoft.com/office/drawing/2014/main" id="{2EE76282-BF5F-425A-AB7F-75716ED9B31A}"/>
              </a:ext>
            </a:extLst>
          </p:cNvPr>
          <p:cNvCxnSpPr>
            <a:cxnSpLocks/>
          </p:cNvCxnSpPr>
          <p:nvPr/>
        </p:nvCxnSpPr>
        <p:spPr>
          <a:xfrm flipV="1">
            <a:off x="11316282" y="4036973"/>
            <a:ext cx="0" cy="1875692"/>
          </a:xfrm>
          <a:prstGeom prst="line">
            <a:avLst/>
          </a:prstGeom>
        </p:spPr>
        <p:style>
          <a:lnRef idx="1">
            <a:schemeClr val="accent1"/>
          </a:lnRef>
          <a:fillRef idx="0">
            <a:schemeClr val="accent1"/>
          </a:fillRef>
          <a:effectRef idx="0">
            <a:schemeClr val="accent1"/>
          </a:effectRef>
          <a:fontRef idx="minor">
            <a:schemeClr val="tx1"/>
          </a:fontRef>
        </p:style>
      </p:cxnSp>
      <p:sp>
        <p:nvSpPr>
          <p:cNvPr id="214" name="TextBox 213">
            <a:extLst>
              <a:ext uri="{FF2B5EF4-FFF2-40B4-BE49-F238E27FC236}">
                <a16:creationId xmlns:a16="http://schemas.microsoft.com/office/drawing/2014/main" id="{16FDED04-22F1-4ADF-A5CB-48F1614BC8DB}"/>
              </a:ext>
            </a:extLst>
          </p:cNvPr>
          <p:cNvSpPr txBox="1"/>
          <p:nvPr/>
        </p:nvSpPr>
        <p:spPr>
          <a:xfrm>
            <a:off x="9455246" y="5892119"/>
            <a:ext cx="339969" cy="369332"/>
          </a:xfrm>
          <a:prstGeom prst="rect">
            <a:avLst/>
          </a:prstGeom>
          <a:noFill/>
        </p:spPr>
        <p:txBody>
          <a:bodyPr wrap="square" rtlCol="0">
            <a:spAutoFit/>
          </a:bodyPr>
          <a:lstStyle/>
          <a:p>
            <a:pPr algn="ctr"/>
            <a:r>
              <a:rPr lang="en-US" dirty="0"/>
              <a:t>0</a:t>
            </a:r>
          </a:p>
        </p:txBody>
      </p:sp>
      <p:sp>
        <p:nvSpPr>
          <p:cNvPr id="215" name="TextBox 214">
            <a:extLst>
              <a:ext uri="{FF2B5EF4-FFF2-40B4-BE49-F238E27FC236}">
                <a16:creationId xmlns:a16="http://schemas.microsoft.com/office/drawing/2014/main" id="{8DE67213-9420-460D-8ED7-A5C7A0A68986}"/>
              </a:ext>
            </a:extLst>
          </p:cNvPr>
          <p:cNvSpPr txBox="1"/>
          <p:nvPr/>
        </p:nvSpPr>
        <p:spPr>
          <a:xfrm>
            <a:off x="9850898" y="5883304"/>
            <a:ext cx="339969" cy="369332"/>
          </a:xfrm>
          <a:prstGeom prst="rect">
            <a:avLst/>
          </a:prstGeom>
          <a:noFill/>
        </p:spPr>
        <p:txBody>
          <a:bodyPr wrap="square" rtlCol="0">
            <a:spAutoFit/>
          </a:bodyPr>
          <a:lstStyle/>
          <a:p>
            <a:pPr algn="ctr"/>
            <a:r>
              <a:rPr lang="en-US" dirty="0"/>
              <a:t>1</a:t>
            </a:r>
          </a:p>
        </p:txBody>
      </p:sp>
      <p:sp>
        <p:nvSpPr>
          <p:cNvPr id="216" name="TextBox 215">
            <a:extLst>
              <a:ext uri="{FF2B5EF4-FFF2-40B4-BE49-F238E27FC236}">
                <a16:creationId xmlns:a16="http://schemas.microsoft.com/office/drawing/2014/main" id="{4A180F23-0297-4C87-B6B8-6F532F5029B5}"/>
              </a:ext>
            </a:extLst>
          </p:cNvPr>
          <p:cNvSpPr txBox="1"/>
          <p:nvPr/>
        </p:nvSpPr>
        <p:spPr>
          <a:xfrm>
            <a:off x="10272928" y="5892119"/>
            <a:ext cx="339969" cy="369332"/>
          </a:xfrm>
          <a:prstGeom prst="rect">
            <a:avLst/>
          </a:prstGeom>
          <a:noFill/>
        </p:spPr>
        <p:txBody>
          <a:bodyPr wrap="square" rtlCol="0">
            <a:spAutoFit/>
          </a:bodyPr>
          <a:lstStyle/>
          <a:p>
            <a:pPr algn="ctr"/>
            <a:r>
              <a:rPr lang="en-US" dirty="0"/>
              <a:t>2</a:t>
            </a:r>
          </a:p>
        </p:txBody>
      </p:sp>
      <p:sp>
        <p:nvSpPr>
          <p:cNvPr id="217" name="TextBox 216">
            <a:extLst>
              <a:ext uri="{FF2B5EF4-FFF2-40B4-BE49-F238E27FC236}">
                <a16:creationId xmlns:a16="http://schemas.microsoft.com/office/drawing/2014/main" id="{ACF9B6A3-3FBD-4224-B1D9-46A197824F00}"/>
              </a:ext>
            </a:extLst>
          </p:cNvPr>
          <p:cNvSpPr txBox="1"/>
          <p:nvPr/>
        </p:nvSpPr>
        <p:spPr>
          <a:xfrm>
            <a:off x="10694958" y="5900934"/>
            <a:ext cx="339969" cy="369332"/>
          </a:xfrm>
          <a:prstGeom prst="rect">
            <a:avLst/>
          </a:prstGeom>
          <a:noFill/>
        </p:spPr>
        <p:txBody>
          <a:bodyPr wrap="square" rtlCol="0">
            <a:spAutoFit/>
          </a:bodyPr>
          <a:lstStyle/>
          <a:p>
            <a:pPr algn="ctr"/>
            <a:r>
              <a:rPr lang="en-US" dirty="0"/>
              <a:t>3</a:t>
            </a:r>
          </a:p>
        </p:txBody>
      </p:sp>
      <p:sp>
        <p:nvSpPr>
          <p:cNvPr id="218" name="TextBox 217">
            <a:extLst>
              <a:ext uri="{FF2B5EF4-FFF2-40B4-BE49-F238E27FC236}">
                <a16:creationId xmlns:a16="http://schemas.microsoft.com/office/drawing/2014/main" id="{66A45871-A535-405E-A956-E58CE9223A95}"/>
              </a:ext>
            </a:extLst>
          </p:cNvPr>
          <p:cNvSpPr txBox="1"/>
          <p:nvPr/>
        </p:nvSpPr>
        <p:spPr>
          <a:xfrm>
            <a:off x="11116988" y="5909749"/>
            <a:ext cx="339969" cy="369332"/>
          </a:xfrm>
          <a:prstGeom prst="rect">
            <a:avLst/>
          </a:prstGeom>
          <a:noFill/>
        </p:spPr>
        <p:txBody>
          <a:bodyPr wrap="square" rtlCol="0">
            <a:spAutoFit/>
          </a:bodyPr>
          <a:lstStyle/>
          <a:p>
            <a:pPr algn="ctr"/>
            <a:r>
              <a:rPr lang="en-US" dirty="0"/>
              <a:t>4</a:t>
            </a:r>
          </a:p>
        </p:txBody>
      </p:sp>
      <p:sp>
        <p:nvSpPr>
          <p:cNvPr id="219" name="TextBox 218">
            <a:extLst>
              <a:ext uri="{FF2B5EF4-FFF2-40B4-BE49-F238E27FC236}">
                <a16:creationId xmlns:a16="http://schemas.microsoft.com/office/drawing/2014/main" id="{2F56CABD-5C17-4939-A6F9-68F4400F372D}"/>
              </a:ext>
            </a:extLst>
          </p:cNvPr>
          <p:cNvSpPr txBox="1"/>
          <p:nvPr/>
        </p:nvSpPr>
        <p:spPr>
          <a:xfrm>
            <a:off x="9206128" y="5319087"/>
            <a:ext cx="339969" cy="369332"/>
          </a:xfrm>
          <a:prstGeom prst="rect">
            <a:avLst/>
          </a:prstGeom>
          <a:noFill/>
        </p:spPr>
        <p:txBody>
          <a:bodyPr wrap="square" rtlCol="0">
            <a:spAutoFit/>
          </a:bodyPr>
          <a:lstStyle/>
          <a:p>
            <a:pPr algn="ctr"/>
            <a:r>
              <a:rPr lang="en-US" dirty="0"/>
              <a:t>1</a:t>
            </a:r>
          </a:p>
        </p:txBody>
      </p:sp>
      <p:sp>
        <p:nvSpPr>
          <p:cNvPr id="220" name="TextBox 219">
            <a:extLst>
              <a:ext uri="{FF2B5EF4-FFF2-40B4-BE49-F238E27FC236}">
                <a16:creationId xmlns:a16="http://schemas.microsoft.com/office/drawing/2014/main" id="{E3ADB25B-EB6F-4CE5-9B0C-F5705525D125}"/>
              </a:ext>
            </a:extLst>
          </p:cNvPr>
          <p:cNvSpPr txBox="1"/>
          <p:nvPr/>
        </p:nvSpPr>
        <p:spPr>
          <a:xfrm>
            <a:off x="9203197" y="4932225"/>
            <a:ext cx="339969" cy="369332"/>
          </a:xfrm>
          <a:prstGeom prst="rect">
            <a:avLst/>
          </a:prstGeom>
          <a:noFill/>
        </p:spPr>
        <p:txBody>
          <a:bodyPr wrap="square" rtlCol="0">
            <a:spAutoFit/>
          </a:bodyPr>
          <a:lstStyle/>
          <a:p>
            <a:pPr algn="ctr"/>
            <a:r>
              <a:rPr lang="en-US" dirty="0"/>
              <a:t>2</a:t>
            </a:r>
          </a:p>
        </p:txBody>
      </p:sp>
      <p:sp>
        <p:nvSpPr>
          <p:cNvPr id="221" name="TextBox 220">
            <a:extLst>
              <a:ext uri="{FF2B5EF4-FFF2-40B4-BE49-F238E27FC236}">
                <a16:creationId xmlns:a16="http://schemas.microsoft.com/office/drawing/2014/main" id="{C580A9CE-C866-4C1F-A3C5-0036EC69FF4E}"/>
              </a:ext>
            </a:extLst>
          </p:cNvPr>
          <p:cNvSpPr txBox="1"/>
          <p:nvPr/>
        </p:nvSpPr>
        <p:spPr>
          <a:xfrm>
            <a:off x="9209056" y="4536605"/>
            <a:ext cx="339969" cy="369332"/>
          </a:xfrm>
          <a:prstGeom prst="rect">
            <a:avLst/>
          </a:prstGeom>
          <a:noFill/>
        </p:spPr>
        <p:txBody>
          <a:bodyPr wrap="square" rtlCol="0">
            <a:spAutoFit/>
          </a:bodyPr>
          <a:lstStyle/>
          <a:p>
            <a:pPr algn="ctr"/>
            <a:r>
              <a:rPr lang="en-US" dirty="0"/>
              <a:t>3</a:t>
            </a:r>
          </a:p>
        </p:txBody>
      </p:sp>
      <p:sp>
        <p:nvSpPr>
          <p:cNvPr id="222" name="TextBox 221">
            <a:extLst>
              <a:ext uri="{FF2B5EF4-FFF2-40B4-BE49-F238E27FC236}">
                <a16:creationId xmlns:a16="http://schemas.microsoft.com/office/drawing/2014/main" id="{A5CDA55D-73D9-405B-B2CC-B66F0B59DE5B}"/>
              </a:ext>
            </a:extLst>
          </p:cNvPr>
          <p:cNvSpPr txBox="1"/>
          <p:nvPr/>
        </p:nvSpPr>
        <p:spPr>
          <a:xfrm>
            <a:off x="9194406" y="4199480"/>
            <a:ext cx="339969" cy="369332"/>
          </a:xfrm>
          <a:prstGeom prst="rect">
            <a:avLst/>
          </a:prstGeom>
          <a:noFill/>
        </p:spPr>
        <p:txBody>
          <a:bodyPr wrap="square" rtlCol="0">
            <a:spAutoFit/>
          </a:bodyPr>
          <a:lstStyle/>
          <a:p>
            <a:pPr algn="ctr"/>
            <a:r>
              <a:rPr lang="en-US" dirty="0"/>
              <a:t>4</a:t>
            </a:r>
          </a:p>
        </p:txBody>
      </p:sp>
      <p:sp>
        <p:nvSpPr>
          <p:cNvPr id="223" name="Rectangle 222">
            <a:extLst>
              <a:ext uri="{FF2B5EF4-FFF2-40B4-BE49-F238E27FC236}">
                <a16:creationId xmlns:a16="http://schemas.microsoft.com/office/drawing/2014/main" id="{8FDAB4BA-7234-4E60-851B-78D8EE1ADA2A}"/>
              </a:ext>
            </a:extLst>
          </p:cNvPr>
          <p:cNvSpPr/>
          <p:nvPr/>
        </p:nvSpPr>
        <p:spPr>
          <a:xfrm>
            <a:off x="9850898" y="5484718"/>
            <a:ext cx="322377" cy="369332"/>
          </a:xfrm>
          <a:prstGeom prst="rect">
            <a:avLst/>
          </a:prstGeom>
          <a:solidFill>
            <a:schemeClr val="accent1">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4" name="Rectangle 223">
            <a:extLst>
              <a:ext uri="{FF2B5EF4-FFF2-40B4-BE49-F238E27FC236}">
                <a16:creationId xmlns:a16="http://schemas.microsoft.com/office/drawing/2014/main" id="{31A6F1D1-25E9-4140-BA81-3F2C3E0E7734}"/>
              </a:ext>
            </a:extLst>
          </p:cNvPr>
          <p:cNvSpPr/>
          <p:nvPr/>
        </p:nvSpPr>
        <p:spPr>
          <a:xfrm>
            <a:off x="10278802" y="5103772"/>
            <a:ext cx="334095" cy="750277"/>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5" name="Rectangle 224">
            <a:extLst>
              <a:ext uri="{FF2B5EF4-FFF2-40B4-BE49-F238E27FC236}">
                <a16:creationId xmlns:a16="http://schemas.microsoft.com/office/drawing/2014/main" id="{273A14F8-127A-4A29-8BB1-D97DF8255010}"/>
              </a:ext>
            </a:extLst>
          </p:cNvPr>
          <p:cNvSpPr/>
          <p:nvPr/>
        </p:nvSpPr>
        <p:spPr>
          <a:xfrm>
            <a:off x="10697892" y="4376944"/>
            <a:ext cx="337031" cy="1477106"/>
          </a:xfrm>
          <a:prstGeom prst="rect">
            <a:avLst/>
          </a:prstGeom>
          <a:solidFill>
            <a:schemeClr val="accent1">
              <a:alpha val="5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 name="Rectangle 225">
            <a:extLst>
              <a:ext uri="{FF2B5EF4-FFF2-40B4-BE49-F238E27FC236}">
                <a16:creationId xmlns:a16="http://schemas.microsoft.com/office/drawing/2014/main" id="{11FCA740-64E2-4E60-88E5-BCA7A9188FEF}"/>
              </a:ext>
            </a:extLst>
          </p:cNvPr>
          <p:cNvSpPr/>
          <p:nvPr/>
        </p:nvSpPr>
        <p:spPr>
          <a:xfrm>
            <a:off x="11121389" y="4716916"/>
            <a:ext cx="364867" cy="1137134"/>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 name="Rectangle 226">
            <a:extLst>
              <a:ext uri="{FF2B5EF4-FFF2-40B4-BE49-F238E27FC236}">
                <a16:creationId xmlns:a16="http://schemas.microsoft.com/office/drawing/2014/main" id="{F53F9521-6125-46EF-8912-5E386600D60B}"/>
              </a:ext>
            </a:extLst>
          </p:cNvPr>
          <p:cNvSpPr/>
          <p:nvPr/>
        </p:nvSpPr>
        <p:spPr>
          <a:xfrm>
            <a:off x="4502233" y="1509863"/>
            <a:ext cx="2092570" cy="181707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8" name="Straight Connector 227">
            <a:extLst>
              <a:ext uri="{FF2B5EF4-FFF2-40B4-BE49-F238E27FC236}">
                <a16:creationId xmlns:a16="http://schemas.microsoft.com/office/drawing/2014/main" id="{FB939FC4-8B00-48D4-91A9-EC50C42F2AC0}"/>
              </a:ext>
            </a:extLst>
          </p:cNvPr>
          <p:cNvCxnSpPr>
            <a:cxnSpLocks/>
          </p:cNvCxnSpPr>
          <p:nvPr/>
        </p:nvCxnSpPr>
        <p:spPr>
          <a:xfrm>
            <a:off x="4426033" y="2588387"/>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F725288A-2486-475A-8CE4-95A76D1BD20E}"/>
              </a:ext>
            </a:extLst>
          </p:cNvPr>
          <p:cNvCxnSpPr>
            <a:cxnSpLocks/>
          </p:cNvCxnSpPr>
          <p:nvPr/>
        </p:nvCxnSpPr>
        <p:spPr>
          <a:xfrm>
            <a:off x="4426033" y="2963525"/>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F186543A-5A75-44AE-9A97-AAB6A8019A0E}"/>
              </a:ext>
            </a:extLst>
          </p:cNvPr>
          <p:cNvCxnSpPr>
            <a:cxnSpLocks/>
          </p:cNvCxnSpPr>
          <p:nvPr/>
        </p:nvCxnSpPr>
        <p:spPr>
          <a:xfrm>
            <a:off x="4426033" y="2201525"/>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EC6A85D9-051D-4661-A191-F9DCE0B5985C}"/>
              </a:ext>
            </a:extLst>
          </p:cNvPr>
          <p:cNvCxnSpPr>
            <a:cxnSpLocks/>
          </p:cNvCxnSpPr>
          <p:nvPr/>
        </p:nvCxnSpPr>
        <p:spPr>
          <a:xfrm>
            <a:off x="4426033" y="1849834"/>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8130D884-96ED-495C-AD86-73A5DDCCD08F}"/>
              </a:ext>
            </a:extLst>
          </p:cNvPr>
          <p:cNvCxnSpPr>
            <a:cxnSpLocks/>
          </p:cNvCxnSpPr>
          <p:nvPr/>
        </p:nvCxnSpPr>
        <p:spPr>
          <a:xfrm flipV="1">
            <a:off x="4912541" y="1509863"/>
            <a:ext cx="0" cy="1875692"/>
          </a:xfrm>
          <a:prstGeom prst="line">
            <a:avLst/>
          </a:prstGeom>
        </p:spPr>
        <p:style>
          <a:lnRef idx="1">
            <a:schemeClr val="accent1"/>
          </a:lnRef>
          <a:fillRef idx="0">
            <a:schemeClr val="accent1"/>
          </a:fillRef>
          <a:effectRef idx="0">
            <a:schemeClr val="accent1"/>
          </a:effectRef>
          <a:fontRef idx="minor">
            <a:schemeClr val="tx1"/>
          </a:fontRef>
        </p:style>
      </p:cxnSp>
      <p:cxnSp>
        <p:nvCxnSpPr>
          <p:cNvPr id="233" name="Straight Connector 232">
            <a:extLst>
              <a:ext uri="{FF2B5EF4-FFF2-40B4-BE49-F238E27FC236}">
                <a16:creationId xmlns:a16="http://schemas.microsoft.com/office/drawing/2014/main" id="{56828868-B66D-4964-8D18-6DCBB0C3F98B}"/>
              </a:ext>
            </a:extLst>
          </p:cNvPr>
          <p:cNvCxnSpPr>
            <a:cxnSpLocks/>
          </p:cNvCxnSpPr>
          <p:nvPr/>
        </p:nvCxnSpPr>
        <p:spPr>
          <a:xfrm flipV="1">
            <a:off x="5334572" y="1509863"/>
            <a:ext cx="0" cy="1875692"/>
          </a:xfrm>
          <a:prstGeom prst="line">
            <a:avLst/>
          </a:prstGeom>
        </p:spPr>
        <p:style>
          <a:lnRef idx="1">
            <a:schemeClr val="accent1"/>
          </a:lnRef>
          <a:fillRef idx="0">
            <a:schemeClr val="accent1"/>
          </a:fillRef>
          <a:effectRef idx="0">
            <a:schemeClr val="accent1"/>
          </a:effectRef>
          <a:fontRef idx="minor">
            <a:schemeClr val="tx1"/>
          </a:fontRef>
        </p:style>
      </p:cxnSp>
      <p:cxnSp>
        <p:nvCxnSpPr>
          <p:cNvPr id="234" name="Straight Connector 233">
            <a:extLst>
              <a:ext uri="{FF2B5EF4-FFF2-40B4-BE49-F238E27FC236}">
                <a16:creationId xmlns:a16="http://schemas.microsoft.com/office/drawing/2014/main" id="{2F3F3D82-89A9-4BF5-A9C5-A6B1502FD8A4}"/>
              </a:ext>
            </a:extLst>
          </p:cNvPr>
          <p:cNvCxnSpPr>
            <a:cxnSpLocks/>
          </p:cNvCxnSpPr>
          <p:nvPr/>
        </p:nvCxnSpPr>
        <p:spPr>
          <a:xfrm flipV="1">
            <a:off x="5756603" y="1509863"/>
            <a:ext cx="0" cy="1875692"/>
          </a:xfrm>
          <a:prstGeom prst="line">
            <a:avLst/>
          </a:prstGeom>
        </p:spPr>
        <p:style>
          <a:lnRef idx="1">
            <a:schemeClr val="accent1"/>
          </a:lnRef>
          <a:fillRef idx="0">
            <a:schemeClr val="accent1"/>
          </a:fillRef>
          <a:effectRef idx="0">
            <a:schemeClr val="accent1"/>
          </a:effectRef>
          <a:fontRef idx="minor">
            <a:schemeClr val="tx1"/>
          </a:fontRef>
        </p:style>
      </p:cxnSp>
      <p:cxnSp>
        <p:nvCxnSpPr>
          <p:cNvPr id="235" name="Straight Connector 234">
            <a:extLst>
              <a:ext uri="{FF2B5EF4-FFF2-40B4-BE49-F238E27FC236}">
                <a16:creationId xmlns:a16="http://schemas.microsoft.com/office/drawing/2014/main" id="{398B37BA-50D1-4FB1-8FAF-5A168FA1F71D}"/>
              </a:ext>
            </a:extLst>
          </p:cNvPr>
          <p:cNvCxnSpPr>
            <a:cxnSpLocks/>
          </p:cNvCxnSpPr>
          <p:nvPr/>
        </p:nvCxnSpPr>
        <p:spPr>
          <a:xfrm flipV="1">
            <a:off x="6207940" y="1509863"/>
            <a:ext cx="0" cy="1875692"/>
          </a:xfrm>
          <a:prstGeom prst="line">
            <a:avLst/>
          </a:prstGeom>
        </p:spPr>
        <p:style>
          <a:lnRef idx="1">
            <a:schemeClr val="accent1"/>
          </a:lnRef>
          <a:fillRef idx="0">
            <a:schemeClr val="accent1"/>
          </a:fillRef>
          <a:effectRef idx="0">
            <a:schemeClr val="accent1"/>
          </a:effectRef>
          <a:fontRef idx="minor">
            <a:schemeClr val="tx1"/>
          </a:fontRef>
        </p:style>
      </p:cxnSp>
      <p:sp>
        <p:nvSpPr>
          <p:cNvPr id="236" name="TextBox 235">
            <a:extLst>
              <a:ext uri="{FF2B5EF4-FFF2-40B4-BE49-F238E27FC236}">
                <a16:creationId xmlns:a16="http://schemas.microsoft.com/office/drawing/2014/main" id="{58A8BC45-28D9-4744-9EC8-7DA29840E414}"/>
              </a:ext>
            </a:extLst>
          </p:cNvPr>
          <p:cNvSpPr txBox="1"/>
          <p:nvPr/>
        </p:nvSpPr>
        <p:spPr>
          <a:xfrm>
            <a:off x="4346904" y="3365009"/>
            <a:ext cx="339969" cy="369332"/>
          </a:xfrm>
          <a:prstGeom prst="rect">
            <a:avLst/>
          </a:prstGeom>
          <a:noFill/>
        </p:spPr>
        <p:txBody>
          <a:bodyPr wrap="square" rtlCol="0">
            <a:spAutoFit/>
          </a:bodyPr>
          <a:lstStyle/>
          <a:p>
            <a:pPr algn="ctr"/>
            <a:r>
              <a:rPr lang="en-US" dirty="0"/>
              <a:t>0</a:t>
            </a:r>
          </a:p>
        </p:txBody>
      </p:sp>
      <p:sp>
        <p:nvSpPr>
          <p:cNvPr id="237" name="TextBox 236">
            <a:extLst>
              <a:ext uri="{FF2B5EF4-FFF2-40B4-BE49-F238E27FC236}">
                <a16:creationId xmlns:a16="http://schemas.microsoft.com/office/drawing/2014/main" id="{A862766B-1639-48B5-8EFD-E022C84A7F5B}"/>
              </a:ext>
            </a:extLst>
          </p:cNvPr>
          <p:cNvSpPr txBox="1"/>
          <p:nvPr/>
        </p:nvSpPr>
        <p:spPr>
          <a:xfrm>
            <a:off x="4742556" y="3356194"/>
            <a:ext cx="339969" cy="369332"/>
          </a:xfrm>
          <a:prstGeom prst="rect">
            <a:avLst/>
          </a:prstGeom>
          <a:noFill/>
        </p:spPr>
        <p:txBody>
          <a:bodyPr wrap="square" rtlCol="0">
            <a:spAutoFit/>
          </a:bodyPr>
          <a:lstStyle/>
          <a:p>
            <a:pPr algn="ctr"/>
            <a:r>
              <a:rPr lang="en-US" dirty="0"/>
              <a:t>1</a:t>
            </a:r>
          </a:p>
        </p:txBody>
      </p:sp>
      <p:sp>
        <p:nvSpPr>
          <p:cNvPr id="238" name="TextBox 237">
            <a:extLst>
              <a:ext uri="{FF2B5EF4-FFF2-40B4-BE49-F238E27FC236}">
                <a16:creationId xmlns:a16="http://schemas.microsoft.com/office/drawing/2014/main" id="{61CFB8AF-F2FE-4F19-8AB6-5FBCDF94425C}"/>
              </a:ext>
            </a:extLst>
          </p:cNvPr>
          <p:cNvSpPr txBox="1"/>
          <p:nvPr/>
        </p:nvSpPr>
        <p:spPr>
          <a:xfrm>
            <a:off x="5164586" y="3365009"/>
            <a:ext cx="339969" cy="369332"/>
          </a:xfrm>
          <a:prstGeom prst="rect">
            <a:avLst/>
          </a:prstGeom>
          <a:noFill/>
        </p:spPr>
        <p:txBody>
          <a:bodyPr wrap="square" rtlCol="0">
            <a:spAutoFit/>
          </a:bodyPr>
          <a:lstStyle/>
          <a:p>
            <a:pPr algn="ctr"/>
            <a:r>
              <a:rPr lang="en-US" dirty="0"/>
              <a:t>2</a:t>
            </a:r>
          </a:p>
        </p:txBody>
      </p:sp>
      <p:sp>
        <p:nvSpPr>
          <p:cNvPr id="239" name="TextBox 238">
            <a:extLst>
              <a:ext uri="{FF2B5EF4-FFF2-40B4-BE49-F238E27FC236}">
                <a16:creationId xmlns:a16="http://schemas.microsoft.com/office/drawing/2014/main" id="{7598973E-4E28-459B-B8B5-4ED7A004C6F3}"/>
              </a:ext>
            </a:extLst>
          </p:cNvPr>
          <p:cNvSpPr txBox="1"/>
          <p:nvPr/>
        </p:nvSpPr>
        <p:spPr>
          <a:xfrm>
            <a:off x="5586616" y="3373824"/>
            <a:ext cx="339969" cy="369332"/>
          </a:xfrm>
          <a:prstGeom prst="rect">
            <a:avLst/>
          </a:prstGeom>
          <a:noFill/>
        </p:spPr>
        <p:txBody>
          <a:bodyPr wrap="square" rtlCol="0">
            <a:spAutoFit/>
          </a:bodyPr>
          <a:lstStyle/>
          <a:p>
            <a:pPr algn="ctr"/>
            <a:r>
              <a:rPr lang="en-US" dirty="0"/>
              <a:t>3</a:t>
            </a:r>
          </a:p>
        </p:txBody>
      </p:sp>
      <p:sp>
        <p:nvSpPr>
          <p:cNvPr id="240" name="TextBox 239">
            <a:extLst>
              <a:ext uri="{FF2B5EF4-FFF2-40B4-BE49-F238E27FC236}">
                <a16:creationId xmlns:a16="http://schemas.microsoft.com/office/drawing/2014/main" id="{7A349452-D1A4-41D5-8966-E7AE8E0D4124}"/>
              </a:ext>
            </a:extLst>
          </p:cNvPr>
          <p:cNvSpPr txBox="1"/>
          <p:nvPr/>
        </p:nvSpPr>
        <p:spPr>
          <a:xfrm>
            <a:off x="6008646" y="3382639"/>
            <a:ext cx="339969" cy="369332"/>
          </a:xfrm>
          <a:prstGeom prst="rect">
            <a:avLst/>
          </a:prstGeom>
          <a:noFill/>
        </p:spPr>
        <p:txBody>
          <a:bodyPr wrap="square" rtlCol="0">
            <a:spAutoFit/>
          </a:bodyPr>
          <a:lstStyle/>
          <a:p>
            <a:pPr algn="ctr"/>
            <a:r>
              <a:rPr lang="en-US" dirty="0"/>
              <a:t>4</a:t>
            </a:r>
          </a:p>
        </p:txBody>
      </p:sp>
      <p:sp>
        <p:nvSpPr>
          <p:cNvPr id="241" name="TextBox 240">
            <a:extLst>
              <a:ext uri="{FF2B5EF4-FFF2-40B4-BE49-F238E27FC236}">
                <a16:creationId xmlns:a16="http://schemas.microsoft.com/office/drawing/2014/main" id="{36EFCED6-59B8-4DE1-8FA7-85311B08C5FD}"/>
              </a:ext>
            </a:extLst>
          </p:cNvPr>
          <p:cNvSpPr txBox="1"/>
          <p:nvPr/>
        </p:nvSpPr>
        <p:spPr>
          <a:xfrm>
            <a:off x="4097786" y="2791977"/>
            <a:ext cx="339969" cy="369332"/>
          </a:xfrm>
          <a:prstGeom prst="rect">
            <a:avLst/>
          </a:prstGeom>
          <a:noFill/>
        </p:spPr>
        <p:txBody>
          <a:bodyPr wrap="square" rtlCol="0">
            <a:spAutoFit/>
          </a:bodyPr>
          <a:lstStyle/>
          <a:p>
            <a:pPr algn="ctr"/>
            <a:r>
              <a:rPr lang="en-US" dirty="0"/>
              <a:t>1</a:t>
            </a:r>
          </a:p>
        </p:txBody>
      </p:sp>
      <p:sp>
        <p:nvSpPr>
          <p:cNvPr id="242" name="TextBox 241">
            <a:extLst>
              <a:ext uri="{FF2B5EF4-FFF2-40B4-BE49-F238E27FC236}">
                <a16:creationId xmlns:a16="http://schemas.microsoft.com/office/drawing/2014/main" id="{E50AD3A7-885E-45FE-99E0-E964BE6AFFE0}"/>
              </a:ext>
            </a:extLst>
          </p:cNvPr>
          <p:cNvSpPr txBox="1"/>
          <p:nvPr/>
        </p:nvSpPr>
        <p:spPr>
          <a:xfrm>
            <a:off x="4094855" y="2405115"/>
            <a:ext cx="339969" cy="369332"/>
          </a:xfrm>
          <a:prstGeom prst="rect">
            <a:avLst/>
          </a:prstGeom>
          <a:noFill/>
        </p:spPr>
        <p:txBody>
          <a:bodyPr wrap="square" rtlCol="0">
            <a:spAutoFit/>
          </a:bodyPr>
          <a:lstStyle/>
          <a:p>
            <a:pPr algn="ctr"/>
            <a:r>
              <a:rPr lang="en-US" dirty="0"/>
              <a:t>2</a:t>
            </a:r>
          </a:p>
        </p:txBody>
      </p:sp>
      <p:sp>
        <p:nvSpPr>
          <p:cNvPr id="243" name="TextBox 242">
            <a:extLst>
              <a:ext uri="{FF2B5EF4-FFF2-40B4-BE49-F238E27FC236}">
                <a16:creationId xmlns:a16="http://schemas.microsoft.com/office/drawing/2014/main" id="{22AA1978-F8D1-4072-AA5A-D0B19C4F4B54}"/>
              </a:ext>
            </a:extLst>
          </p:cNvPr>
          <p:cNvSpPr txBox="1"/>
          <p:nvPr/>
        </p:nvSpPr>
        <p:spPr>
          <a:xfrm>
            <a:off x="4100714" y="2009495"/>
            <a:ext cx="339969" cy="369332"/>
          </a:xfrm>
          <a:prstGeom prst="rect">
            <a:avLst/>
          </a:prstGeom>
          <a:noFill/>
        </p:spPr>
        <p:txBody>
          <a:bodyPr wrap="square" rtlCol="0">
            <a:spAutoFit/>
          </a:bodyPr>
          <a:lstStyle/>
          <a:p>
            <a:pPr algn="ctr"/>
            <a:r>
              <a:rPr lang="en-US" dirty="0"/>
              <a:t>3</a:t>
            </a:r>
          </a:p>
        </p:txBody>
      </p:sp>
      <p:sp>
        <p:nvSpPr>
          <p:cNvPr id="244" name="TextBox 243">
            <a:extLst>
              <a:ext uri="{FF2B5EF4-FFF2-40B4-BE49-F238E27FC236}">
                <a16:creationId xmlns:a16="http://schemas.microsoft.com/office/drawing/2014/main" id="{919CB503-6E3B-4539-8FB9-87BD77F5F3A7}"/>
              </a:ext>
            </a:extLst>
          </p:cNvPr>
          <p:cNvSpPr txBox="1"/>
          <p:nvPr/>
        </p:nvSpPr>
        <p:spPr>
          <a:xfrm>
            <a:off x="4086064" y="1672370"/>
            <a:ext cx="339969" cy="369332"/>
          </a:xfrm>
          <a:prstGeom prst="rect">
            <a:avLst/>
          </a:prstGeom>
          <a:noFill/>
        </p:spPr>
        <p:txBody>
          <a:bodyPr wrap="square" rtlCol="0">
            <a:spAutoFit/>
          </a:bodyPr>
          <a:lstStyle/>
          <a:p>
            <a:pPr algn="ctr"/>
            <a:r>
              <a:rPr lang="en-US" dirty="0"/>
              <a:t>4</a:t>
            </a:r>
          </a:p>
        </p:txBody>
      </p:sp>
      <p:sp>
        <p:nvSpPr>
          <p:cNvPr id="245" name="Rectangle 244">
            <a:extLst>
              <a:ext uri="{FF2B5EF4-FFF2-40B4-BE49-F238E27FC236}">
                <a16:creationId xmlns:a16="http://schemas.microsoft.com/office/drawing/2014/main" id="{C3FF53BC-8629-444D-9D4A-77A892FD1767}"/>
              </a:ext>
            </a:extLst>
          </p:cNvPr>
          <p:cNvSpPr/>
          <p:nvPr/>
        </p:nvSpPr>
        <p:spPr>
          <a:xfrm>
            <a:off x="4748423" y="2193022"/>
            <a:ext cx="366331" cy="1128424"/>
          </a:xfrm>
          <a:prstGeom prst="rect">
            <a:avLst/>
          </a:prstGeom>
          <a:solidFill>
            <a:srgbClr val="FF0000">
              <a:alpha val="4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6" name="Rectangle 245">
            <a:extLst>
              <a:ext uri="{FF2B5EF4-FFF2-40B4-BE49-F238E27FC236}">
                <a16:creationId xmlns:a16="http://schemas.microsoft.com/office/drawing/2014/main" id="{6B43316E-33DD-421C-9187-9CFD815787FA}"/>
              </a:ext>
            </a:extLst>
          </p:cNvPr>
          <p:cNvSpPr/>
          <p:nvPr/>
        </p:nvSpPr>
        <p:spPr>
          <a:xfrm>
            <a:off x="5193916" y="2600107"/>
            <a:ext cx="342868" cy="718018"/>
          </a:xfrm>
          <a:prstGeom prst="rect">
            <a:avLst/>
          </a:prstGeom>
          <a:solidFill>
            <a:srgbClr val="FF0000">
              <a:alpha val="4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7" name="Rectangle 246">
            <a:extLst>
              <a:ext uri="{FF2B5EF4-FFF2-40B4-BE49-F238E27FC236}">
                <a16:creationId xmlns:a16="http://schemas.microsoft.com/office/drawing/2014/main" id="{FBBB34D7-0B38-49CD-AF87-47620C26CC8E}"/>
              </a:ext>
            </a:extLst>
          </p:cNvPr>
          <p:cNvSpPr/>
          <p:nvPr/>
        </p:nvSpPr>
        <p:spPr>
          <a:xfrm>
            <a:off x="5645251" y="2949544"/>
            <a:ext cx="339967" cy="377397"/>
          </a:xfrm>
          <a:prstGeom prst="rect">
            <a:avLst/>
          </a:prstGeom>
          <a:solidFill>
            <a:srgbClr val="FF0000">
              <a:alpha val="4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8" name="Rectangle 247">
            <a:extLst>
              <a:ext uri="{FF2B5EF4-FFF2-40B4-BE49-F238E27FC236}">
                <a16:creationId xmlns:a16="http://schemas.microsoft.com/office/drawing/2014/main" id="{CE065B23-A992-4E86-A9B3-AA29DC6C5596}"/>
              </a:ext>
            </a:extLst>
          </p:cNvPr>
          <p:cNvSpPr/>
          <p:nvPr/>
        </p:nvSpPr>
        <p:spPr>
          <a:xfrm>
            <a:off x="6073140" y="2224972"/>
            <a:ext cx="354593" cy="1113687"/>
          </a:xfrm>
          <a:prstGeom prst="rect">
            <a:avLst/>
          </a:prstGeom>
          <a:solidFill>
            <a:srgbClr val="FF0000">
              <a:alpha val="4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9" name="Rectangle 248">
            <a:extLst>
              <a:ext uri="{FF2B5EF4-FFF2-40B4-BE49-F238E27FC236}">
                <a16:creationId xmlns:a16="http://schemas.microsoft.com/office/drawing/2014/main" id="{BB0FB371-AF74-4BF9-A7E2-8EF02F919A86}"/>
              </a:ext>
            </a:extLst>
          </p:cNvPr>
          <p:cNvSpPr/>
          <p:nvPr/>
        </p:nvSpPr>
        <p:spPr>
          <a:xfrm>
            <a:off x="5651109" y="2594243"/>
            <a:ext cx="339967" cy="363465"/>
          </a:xfrm>
          <a:prstGeom prst="rect">
            <a:avLst/>
          </a:prstGeom>
          <a:solidFill>
            <a:schemeClr val="accent6">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0" name="Rectangle 249">
            <a:extLst>
              <a:ext uri="{FF2B5EF4-FFF2-40B4-BE49-F238E27FC236}">
                <a16:creationId xmlns:a16="http://schemas.microsoft.com/office/drawing/2014/main" id="{23B5D3F4-E044-49E7-98A8-DA41CB03A109}"/>
              </a:ext>
            </a:extLst>
          </p:cNvPr>
          <p:cNvSpPr/>
          <p:nvPr/>
        </p:nvSpPr>
        <p:spPr>
          <a:xfrm>
            <a:off x="7010980" y="1533951"/>
            <a:ext cx="2092570" cy="181707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1" name="Straight Connector 250">
            <a:extLst>
              <a:ext uri="{FF2B5EF4-FFF2-40B4-BE49-F238E27FC236}">
                <a16:creationId xmlns:a16="http://schemas.microsoft.com/office/drawing/2014/main" id="{3AE7107C-9D66-4CED-B8D4-D3F06B062738}"/>
              </a:ext>
            </a:extLst>
          </p:cNvPr>
          <p:cNvCxnSpPr>
            <a:cxnSpLocks/>
          </p:cNvCxnSpPr>
          <p:nvPr/>
        </p:nvCxnSpPr>
        <p:spPr>
          <a:xfrm>
            <a:off x="6934780" y="2612475"/>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2" name="Straight Connector 251">
            <a:extLst>
              <a:ext uri="{FF2B5EF4-FFF2-40B4-BE49-F238E27FC236}">
                <a16:creationId xmlns:a16="http://schemas.microsoft.com/office/drawing/2014/main" id="{C0287F76-BDDD-43CF-8998-F58E797C2DE1}"/>
              </a:ext>
            </a:extLst>
          </p:cNvPr>
          <p:cNvCxnSpPr>
            <a:cxnSpLocks/>
          </p:cNvCxnSpPr>
          <p:nvPr/>
        </p:nvCxnSpPr>
        <p:spPr>
          <a:xfrm>
            <a:off x="6934780" y="2987613"/>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3" name="Straight Connector 252">
            <a:extLst>
              <a:ext uri="{FF2B5EF4-FFF2-40B4-BE49-F238E27FC236}">
                <a16:creationId xmlns:a16="http://schemas.microsoft.com/office/drawing/2014/main" id="{9014FF05-63C7-44F6-BC9B-9457748E6BBF}"/>
              </a:ext>
            </a:extLst>
          </p:cNvPr>
          <p:cNvCxnSpPr>
            <a:cxnSpLocks/>
          </p:cNvCxnSpPr>
          <p:nvPr/>
        </p:nvCxnSpPr>
        <p:spPr>
          <a:xfrm>
            <a:off x="6934780" y="2225613"/>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4" name="Straight Connector 253">
            <a:extLst>
              <a:ext uri="{FF2B5EF4-FFF2-40B4-BE49-F238E27FC236}">
                <a16:creationId xmlns:a16="http://schemas.microsoft.com/office/drawing/2014/main" id="{7DBD9780-F2E3-40CA-A9DA-E77F0F5E231A}"/>
              </a:ext>
            </a:extLst>
          </p:cNvPr>
          <p:cNvCxnSpPr>
            <a:cxnSpLocks/>
          </p:cNvCxnSpPr>
          <p:nvPr/>
        </p:nvCxnSpPr>
        <p:spPr>
          <a:xfrm>
            <a:off x="6934780" y="1873922"/>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5" name="Straight Connector 254">
            <a:extLst>
              <a:ext uri="{FF2B5EF4-FFF2-40B4-BE49-F238E27FC236}">
                <a16:creationId xmlns:a16="http://schemas.microsoft.com/office/drawing/2014/main" id="{A646282C-B720-40A8-B533-ECC11FBA121F}"/>
              </a:ext>
            </a:extLst>
          </p:cNvPr>
          <p:cNvCxnSpPr>
            <a:cxnSpLocks/>
          </p:cNvCxnSpPr>
          <p:nvPr/>
        </p:nvCxnSpPr>
        <p:spPr>
          <a:xfrm flipV="1">
            <a:off x="7421288" y="1533951"/>
            <a:ext cx="0" cy="1875692"/>
          </a:xfrm>
          <a:prstGeom prst="line">
            <a:avLst/>
          </a:prstGeom>
        </p:spPr>
        <p:style>
          <a:lnRef idx="1">
            <a:schemeClr val="accent1"/>
          </a:lnRef>
          <a:fillRef idx="0">
            <a:schemeClr val="accent1"/>
          </a:fillRef>
          <a:effectRef idx="0">
            <a:schemeClr val="accent1"/>
          </a:effectRef>
          <a:fontRef idx="minor">
            <a:schemeClr val="tx1"/>
          </a:fontRef>
        </p:style>
      </p:cxnSp>
      <p:cxnSp>
        <p:nvCxnSpPr>
          <p:cNvPr id="256" name="Straight Connector 255">
            <a:extLst>
              <a:ext uri="{FF2B5EF4-FFF2-40B4-BE49-F238E27FC236}">
                <a16:creationId xmlns:a16="http://schemas.microsoft.com/office/drawing/2014/main" id="{B5819DC3-077F-43BB-9763-C8BF57DDB395}"/>
              </a:ext>
            </a:extLst>
          </p:cNvPr>
          <p:cNvCxnSpPr>
            <a:cxnSpLocks/>
          </p:cNvCxnSpPr>
          <p:nvPr/>
        </p:nvCxnSpPr>
        <p:spPr>
          <a:xfrm flipV="1">
            <a:off x="7843319" y="1533951"/>
            <a:ext cx="0" cy="1875692"/>
          </a:xfrm>
          <a:prstGeom prst="line">
            <a:avLst/>
          </a:prstGeom>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5F0DA12C-CCD2-409A-8D9A-043F42A932C5}"/>
              </a:ext>
            </a:extLst>
          </p:cNvPr>
          <p:cNvCxnSpPr>
            <a:cxnSpLocks/>
          </p:cNvCxnSpPr>
          <p:nvPr/>
        </p:nvCxnSpPr>
        <p:spPr>
          <a:xfrm flipV="1">
            <a:off x="8265350" y="1533951"/>
            <a:ext cx="0" cy="1875692"/>
          </a:xfrm>
          <a:prstGeom prst="line">
            <a:avLst/>
          </a:prstGeom>
        </p:spPr>
        <p:style>
          <a:lnRef idx="1">
            <a:schemeClr val="accent1"/>
          </a:lnRef>
          <a:fillRef idx="0">
            <a:schemeClr val="accent1"/>
          </a:fillRef>
          <a:effectRef idx="0">
            <a:schemeClr val="accent1"/>
          </a:effectRef>
          <a:fontRef idx="minor">
            <a:schemeClr val="tx1"/>
          </a:fontRef>
        </p:style>
      </p:cxnSp>
      <p:cxnSp>
        <p:nvCxnSpPr>
          <p:cNvPr id="258" name="Straight Connector 257">
            <a:extLst>
              <a:ext uri="{FF2B5EF4-FFF2-40B4-BE49-F238E27FC236}">
                <a16:creationId xmlns:a16="http://schemas.microsoft.com/office/drawing/2014/main" id="{E9B8335E-96DD-4BDC-8117-929A7139D895}"/>
              </a:ext>
            </a:extLst>
          </p:cNvPr>
          <p:cNvCxnSpPr>
            <a:cxnSpLocks/>
          </p:cNvCxnSpPr>
          <p:nvPr/>
        </p:nvCxnSpPr>
        <p:spPr>
          <a:xfrm flipV="1">
            <a:off x="8716687" y="1533951"/>
            <a:ext cx="0" cy="1875692"/>
          </a:xfrm>
          <a:prstGeom prst="line">
            <a:avLst/>
          </a:prstGeom>
        </p:spPr>
        <p:style>
          <a:lnRef idx="1">
            <a:schemeClr val="accent1"/>
          </a:lnRef>
          <a:fillRef idx="0">
            <a:schemeClr val="accent1"/>
          </a:fillRef>
          <a:effectRef idx="0">
            <a:schemeClr val="accent1"/>
          </a:effectRef>
          <a:fontRef idx="minor">
            <a:schemeClr val="tx1"/>
          </a:fontRef>
        </p:style>
      </p:cxnSp>
      <p:sp>
        <p:nvSpPr>
          <p:cNvPr id="259" name="TextBox 258">
            <a:extLst>
              <a:ext uri="{FF2B5EF4-FFF2-40B4-BE49-F238E27FC236}">
                <a16:creationId xmlns:a16="http://schemas.microsoft.com/office/drawing/2014/main" id="{D9F6FC8B-FF6C-4712-92B6-819D75F0C528}"/>
              </a:ext>
            </a:extLst>
          </p:cNvPr>
          <p:cNvSpPr txBox="1"/>
          <p:nvPr/>
        </p:nvSpPr>
        <p:spPr>
          <a:xfrm>
            <a:off x="6606533" y="2816065"/>
            <a:ext cx="339969" cy="369332"/>
          </a:xfrm>
          <a:prstGeom prst="rect">
            <a:avLst/>
          </a:prstGeom>
          <a:noFill/>
        </p:spPr>
        <p:txBody>
          <a:bodyPr wrap="square" rtlCol="0">
            <a:spAutoFit/>
          </a:bodyPr>
          <a:lstStyle/>
          <a:p>
            <a:pPr algn="ctr"/>
            <a:r>
              <a:rPr lang="en-US" dirty="0"/>
              <a:t>1</a:t>
            </a:r>
          </a:p>
        </p:txBody>
      </p:sp>
      <p:sp>
        <p:nvSpPr>
          <p:cNvPr id="260" name="TextBox 259">
            <a:extLst>
              <a:ext uri="{FF2B5EF4-FFF2-40B4-BE49-F238E27FC236}">
                <a16:creationId xmlns:a16="http://schemas.microsoft.com/office/drawing/2014/main" id="{4C1F6C68-16BD-40C5-ABA8-EE8FD0660121}"/>
              </a:ext>
            </a:extLst>
          </p:cNvPr>
          <p:cNvSpPr txBox="1"/>
          <p:nvPr/>
        </p:nvSpPr>
        <p:spPr>
          <a:xfrm>
            <a:off x="6603602" y="2429203"/>
            <a:ext cx="339969" cy="369332"/>
          </a:xfrm>
          <a:prstGeom prst="rect">
            <a:avLst/>
          </a:prstGeom>
          <a:noFill/>
        </p:spPr>
        <p:txBody>
          <a:bodyPr wrap="square" rtlCol="0">
            <a:spAutoFit/>
          </a:bodyPr>
          <a:lstStyle/>
          <a:p>
            <a:pPr algn="ctr"/>
            <a:r>
              <a:rPr lang="en-US" dirty="0"/>
              <a:t>2</a:t>
            </a:r>
          </a:p>
        </p:txBody>
      </p:sp>
      <p:sp>
        <p:nvSpPr>
          <p:cNvPr id="261" name="TextBox 260">
            <a:extLst>
              <a:ext uri="{FF2B5EF4-FFF2-40B4-BE49-F238E27FC236}">
                <a16:creationId xmlns:a16="http://schemas.microsoft.com/office/drawing/2014/main" id="{86F08C58-99F7-4979-9428-36633BBB0A57}"/>
              </a:ext>
            </a:extLst>
          </p:cNvPr>
          <p:cNvSpPr txBox="1"/>
          <p:nvPr/>
        </p:nvSpPr>
        <p:spPr>
          <a:xfrm>
            <a:off x="6609461" y="2033583"/>
            <a:ext cx="339969" cy="369332"/>
          </a:xfrm>
          <a:prstGeom prst="rect">
            <a:avLst/>
          </a:prstGeom>
          <a:noFill/>
        </p:spPr>
        <p:txBody>
          <a:bodyPr wrap="square" rtlCol="0">
            <a:spAutoFit/>
          </a:bodyPr>
          <a:lstStyle/>
          <a:p>
            <a:pPr algn="ctr"/>
            <a:r>
              <a:rPr lang="en-US" dirty="0"/>
              <a:t>3</a:t>
            </a:r>
          </a:p>
        </p:txBody>
      </p:sp>
      <p:sp>
        <p:nvSpPr>
          <p:cNvPr id="262" name="TextBox 261">
            <a:extLst>
              <a:ext uri="{FF2B5EF4-FFF2-40B4-BE49-F238E27FC236}">
                <a16:creationId xmlns:a16="http://schemas.microsoft.com/office/drawing/2014/main" id="{DD4F1DA1-EED2-486A-AABC-EC6CF82D9C1F}"/>
              </a:ext>
            </a:extLst>
          </p:cNvPr>
          <p:cNvSpPr txBox="1"/>
          <p:nvPr/>
        </p:nvSpPr>
        <p:spPr>
          <a:xfrm>
            <a:off x="6594811" y="1696458"/>
            <a:ext cx="339969" cy="369332"/>
          </a:xfrm>
          <a:prstGeom prst="rect">
            <a:avLst/>
          </a:prstGeom>
          <a:noFill/>
        </p:spPr>
        <p:txBody>
          <a:bodyPr wrap="square" rtlCol="0">
            <a:spAutoFit/>
          </a:bodyPr>
          <a:lstStyle/>
          <a:p>
            <a:pPr algn="ctr"/>
            <a:r>
              <a:rPr lang="en-US" dirty="0"/>
              <a:t>4</a:t>
            </a:r>
          </a:p>
        </p:txBody>
      </p:sp>
      <p:sp>
        <p:nvSpPr>
          <p:cNvPr id="264" name="Rectangle 263">
            <a:extLst>
              <a:ext uri="{FF2B5EF4-FFF2-40B4-BE49-F238E27FC236}">
                <a16:creationId xmlns:a16="http://schemas.microsoft.com/office/drawing/2014/main" id="{2172FEC3-AD1E-4ECB-8AA1-4BB104AE4CE2}"/>
              </a:ext>
            </a:extLst>
          </p:cNvPr>
          <p:cNvSpPr/>
          <p:nvPr/>
        </p:nvSpPr>
        <p:spPr>
          <a:xfrm>
            <a:off x="7702663" y="2624195"/>
            <a:ext cx="342868" cy="718018"/>
          </a:xfrm>
          <a:prstGeom prst="rect">
            <a:avLst/>
          </a:prstGeom>
          <a:solidFill>
            <a:srgbClr val="FF0000">
              <a:alpha val="4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5" name="Rectangle 264">
            <a:extLst>
              <a:ext uri="{FF2B5EF4-FFF2-40B4-BE49-F238E27FC236}">
                <a16:creationId xmlns:a16="http://schemas.microsoft.com/office/drawing/2014/main" id="{559A56C8-7326-440F-B86F-98A1B0FDCAA8}"/>
              </a:ext>
            </a:extLst>
          </p:cNvPr>
          <p:cNvSpPr/>
          <p:nvPr/>
        </p:nvSpPr>
        <p:spPr>
          <a:xfrm>
            <a:off x="8153998" y="2973632"/>
            <a:ext cx="339967" cy="377397"/>
          </a:xfrm>
          <a:prstGeom prst="rect">
            <a:avLst/>
          </a:prstGeom>
          <a:solidFill>
            <a:srgbClr val="FF0000">
              <a:alpha val="4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6" name="Rectangle 265">
            <a:extLst>
              <a:ext uri="{FF2B5EF4-FFF2-40B4-BE49-F238E27FC236}">
                <a16:creationId xmlns:a16="http://schemas.microsoft.com/office/drawing/2014/main" id="{C864B9E1-4E4F-4632-A166-523BCB17871C}"/>
              </a:ext>
            </a:extLst>
          </p:cNvPr>
          <p:cNvSpPr/>
          <p:nvPr/>
        </p:nvSpPr>
        <p:spPr>
          <a:xfrm>
            <a:off x="8581887" y="2249060"/>
            <a:ext cx="354593" cy="1113687"/>
          </a:xfrm>
          <a:prstGeom prst="rect">
            <a:avLst/>
          </a:prstGeom>
          <a:solidFill>
            <a:srgbClr val="FF0000">
              <a:alpha val="4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8" name="Rectangle 267">
            <a:extLst>
              <a:ext uri="{FF2B5EF4-FFF2-40B4-BE49-F238E27FC236}">
                <a16:creationId xmlns:a16="http://schemas.microsoft.com/office/drawing/2014/main" id="{BA64C07B-01F6-4801-85E5-533A41526249}"/>
              </a:ext>
            </a:extLst>
          </p:cNvPr>
          <p:cNvSpPr/>
          <p:nvPr/>
        </p:nvSpPr>
        <p:spPr>
          <a:xfrm>
            <a:off x="8151052" y="2191813"/>
            <a:ext cx="339967" cy="770811"/>
          </a:xfrm>
          <a:prstGeom prst="rect">
            <a:avLst/>
          </a:prstGeom>
          <a:solidFill>
            <a:schemeClr val="accent6">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9" name="TextBox 268">
            <a:extLst>
              <a:ext uri="{FF2B5EF4-FFF2-40B4-BE49-F238E27FC236}">
                <a16:creationId xmlns:a16="http://schemas.microsoft.com/office/drawing/2014/main" id="{EE9265B6-F59B-4F5F-BA75-B00EE534A727}"/>
              </a:ext>
            </a:extLst>
          </p:cNvPr>
          <p:cNvSpPr txBox="1"/>
          <p:nvPr/>
        </p:nvSpPr>
        <p:spPr>
          <a:xfrm>
            <a:off x="6876175" y="3383188"/>
            <a:ext cx="339969" cy="369332"/>
          </a:xfrm>
          <a:prstGeom prst="rect">
            <a:avLst/>
          </a:prstGeom>
          <a:noFill/>
        </p:spPr>
        <p:txBody>
          <a:bodyPr wrap="square" rtlCol="0">
            <a:spAutoFit/>
          </a:bodyPr>
          <a:lstStyle/>
          <a:p>
            <a:pPr algn="ctr"/>
            <a:r>
              <a:rPr lang="en-US" dirty="0"/>
              <a:t>0</a:t>
            </a:r>
          </a:p>
        </p:txBody>
      </p:sp>
      <p:sp>
        <p:nvSpPr>
          <p:cNvPr id="270" name="TextBox 269">
            <a:extLst>
              <a:ext uri="{FF2B5EF4-FFF2-40B4-BE49-F238E27FC236}">
                <a16:creationId xmlns:a16="http://schemas.microsoft.com/office/drawing/2014/main" id="{B14F8FC4-63DB-40E6-82FD-2FA1916D9BB6}"/>
              </a:ext>
            </a:extLst>
          </p:cNvPr>
          <p:cNvSpPr txBox="1"/>
          <p:nvPr/>
        </p:nvSpPr>
        <p:spPr>
          <a:xfrm>
            <a:off x="7271827" y="3374373"/>
            <a:ext cx="339969" cy="369332"/>
          </a:xfrm>
          <a:prstGeom prst="rect">
            <a:avLst/>
          </a:prstGeom>
          <a:noFill/>
        </p:spPr>
        <p:txBody>
          <a:bodyPr wrap="square" rtlCol="0">
            <a:spAutoFit/>
          </a:bodyPr>
          <a:lstStyle/>
          <a:p>
            <a:pPr algn="ctr"/>
            <a:r>
              <a:rPr lang="en-US" dirty="0"/>
              <a:t>1</a:t>
            </a:r>
          </a:p>
        </p:txBody>
      </p:sp>
      <p:sp>
        <p:nvSpPr>
          <p:cNvPr id="271" name="TextBox 270">
            <a:extLst>
              <a:ext uri="{FF2B5EF4-FFF2-40B4-BE49-F238E27FC236}">
                <a16:creationId xmlns:a16="http://schemas.microsoft.com/office/drawing/2014/main" id="{1AEBC31B-A7C1-4E58-98C5-CC6F88796A8B}"/>
              </a:ext>
            </a:extLst>
          </p:cNvPr>
          <p:cNvSpPr txBox="1"/>
          <p:nvPr/>
        </p:nvSpPr>
        <p:spPr>
          <a:xfrm>
            <a:off x="7693857" y="3383188"/>
            <a:ext cx="339969" cy="369332"/>
          </a:xfrm>
          <a:prstGeom prst="rect">
            <a:avLst/>
          </a:prstGeom>
          <a:noFill/>
        </p:spPr>
        <p:txBody>
          <a:bodyPr wrap="square" rtlCol="0">
            <a:spAutoFit/>
          </a:bodyPr>
          <a:lstStyle/>
          <a:p>
            <a:pPr algn="ctr"/>
            <a:r>
              <a:rPr lang="en-US" dirty="0"/>
              <a:t>2</a:t>
            </a:r>
          </a:p>
        </p:txBody>
      </p:sp>
      <p:sp>
        <p:nvSpPr>
          <p:cNvPr id="272" name="TextBox 271">
            <a:extLst>
              <a:ext uri="{FF2B5EF4-FFF2-40B4-BE49-F238E27FC236}">
                <a16:creationId xmlns:a16="http://schemas.microsoft.com/office/drawing/2014/main" id="{8095F8D6-180C-4320-B0EA-3A237F04A6C6}"/>
              </a:ext>
            </a:extLst>
          </p:cNvPr>
          <p:cNvSpPr txBox="1"/>
          <p:nvPr/>
        </p:nvSpPr>
        <p:spPr>
          <a:xfrm>
            <a:off x="8115887" y="3392003"/>
            <a:ext cx="339969" cy="369332"/>
          </a:xfrm>
          <a:prstGeom prst="rect">
            <a:avLst/>
          </a:prstGeom>
          <a:noFill/>
        </p:spPr>
        <p:txBody>
          <a:bodyPr wrap="square" rtlCol="0">
            <a:spAutoFit/>
          </a:bodyPr>
          <a:lstStyle/>
          <a:p>
            <a:pPr algn="ctr"/>
            <a:r>
              <a:rPr lang="en-US" dirty="0"/>
              <a:t>3</a:t>
            </a:r>
          </a:p>
        </p:txBody>
      </p:sp>
      <p:sp>
        <p:nvSpPr>
          <p:cNvPr id="273" name="TextBox 272">
            <a:extLst>
              <a:ext uri="{FF2B5EF4-FFF2-40B4-BE49-F238E27FC236}">
                <a16:creationId xmlns:a16="http://schemas.microsoft.com/office/drawing/2014/main" id="{6E05E487-7DD8-4C59-8C0E-8EDDA533C02B}"/>
              </a:ext>
            </a:extLst>
          </p:cNvPr>
          <p:cNvSpPr txBox="1"/>
          <p:nvPr/>
        </p:nvSpPr>
        <p:spPr>
          <a:xfrm>
            <a:off x="8537917" y="3400818"/>
            <a:ext cx="339969" cy="369332"/>
          </a:xfrm>
          <a:prstGeom prst="rect">
            <a:avLst/>
          </a:prstGeom>
          <a:noFill/>
        </p:spPr>
        <p:txBody>
          <a:bodyPr wrap="square" rtlCol="0">
            <a:spAutoFit/>
          </a:bodyPr>
          <a:lstStyle/>
          <a:p>
            <a:pPr algn="ctr"/>
            <a:r>
              <a:rPr lang="en-US" dirty="0"/>
              <a:t>4</a:t>
            </a:r>
          </a:p>
        </p:txBody>
      </p:sp>
      <p:sp>
        <p:nvSpPr>
          <p:cNvPr id="274" name="Rectangle 273">
            <a:extLst>
              <a:ext uri="{FF2B5EF4-FFF2-40B4-BE49-F238E27FC236}">
                <a16:creationId xmlns:a16="http://schemas.microsoft.com/office/drawing/2014/main" id="{2DAD7878-BD70-4218-BB1D-5756878789B5}"/>
              </a:ext>
            </a:extLst>
          </p:cNvPr>
          <p:cNvSpPr/>
          <p:nvPr/>
        </p:nvSpPr>
        <p:spPr>
          <a:xfrm>
            <a:off x="9610590" y="1540660"/>
            <a:ext cx="2092570" cy="181707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5" name="Straight Connector 274">
            <a:extLst>
              <a:ext uri="{FF2B5EF4-FFF2-40B4-BE49-F238E27FC236}">
                <a16:creationId xmlns:a16="http://schemas.microsoft.com/office/drawing/2014/main" id="{57BC7A8B-F46E-48DE-AA21-216EE4228FF1}"/>
              </a:ext>
            </a:extLst>
          </p:cNvPr>
          <p:cNvCxnSpPr>
            <a:cxnSpLocks/>
          </p:cNvCxnSpPr>
          <p:nvPr/>
        </p:nvCxnSpPr>
        <p:spPr>
          <a:xfrm>
            <a:off x="9534390" y="2619184"/>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6" name="Straight Connector 275">
            <a:extLst>
              <a:ext uri="{FF2B5EF4-FFF2-40B4-BE49-F238E27FC236}">
                <a16:creationId xmlns:a16="http://schemas.microsoft.com/office/drawing/2014/main" id="{FE8970EB-7004-4247-B37E-3447E9C2353D}"/>
              </a:ext>
            </a:extLst>
          </p:cNvPr>
          <p:cNvCxnSpPr>
            <a:cxnSpLocks/>
          </p:cNvCxnSpPr>
          <p:nvPr/>
        </p:nvCxnSpPr>
        <p:spPr>
          <a:xfrm>
            <a:off x="9534390" y="2994322"/>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7" name="Straight Connector 276">
            <a:extLst>
              <a:ext uri="{FF2B5EF4-FFF2-40B4-BE49-F238E27FC236}">
                <a16:creationId xmlns:a16="http://schemas.microsoft.com/office/drawing/2014/main" id="{9EBB62DB-2F8D-4856-806F-0129F3966634}"/>
              </a:ext>
            </a:extLst>
          </p:cNvPr>
          <p:cNvCxnSpPr>
            <a:cxnSpLocks/>
          </p:cNvCxnSpPr>
          <p:nvPr/>
        </p:nvCxnSpPr>
        <p:spPr>
          <a:xfrm>
            <a:off x="9534390" y="2232322"/>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8" name="Straight Connector 277">
            <a:extLst>
              <a:ext uri="{FF2B5EF4-FFF2-40B4-BE49-F238E27FC236}">
                <a16:creationId xmlns:a16="http://schemas.microsoft.com/office/drawing/2014/main" id="{B594A593-EAD4-4066-9869-F6F442A020BD}"/>
              </a:ext>
            </a:extLst>
          </p:cNvPr>
          <p:cNvCxnSpPr>
            <a:cxnSpLocks/>
          </p:cNvCxnSpPr>
          <p:nvPr/>
        </p:nvCxnSpPr>
        <p:spPr>
          <a:xfrm>
            <a:off x="9534390" y="1880631"/>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9" name="Straight Connector 278">
            <a:extLst>
              <a:ext uri="{FF2B5EF4-FFF2-40B4-BE49-F238E27FC236}">
                <a16:creationId xmlns:a16="http://schemas.microsoft.com/office/drawing/2014/main" id="{225C06E6-9FC0-460A-B7ED-BF1B2070DE22}"/>
              </a:ext>
            </a:extLst>
          </p:cNvPr>
          <p:cNvCxnSpPr>
            <a:cxnSpLocks/>
          </p:cNvCxnSpPr>
          <p:nvPr/>
        </p:nvCxnSpPr>
        <p:spPr>
          <a:xfrm flipV="1">
            <a:off x="10020898" y="1540660"/>
            <a:ext cx="0" cy="1875692"/>
          </a:xfrm>
          <a:prstGeom prst="line">
            <a:avLst/>
          </a:prstGeom>
        </p:spPr>
        <p:style>
          <a:lnRef idx="1">
            <a:schemeClr val="accent1"/>
          </a:lnRef>
          <a:fillRef idx="0">
            <a:schemeClr val="accent1"/>
          </a:fillRef>
          <a:effectRef idx="0">
            <a:schemeClr val="accent1"/>
          </a:effectRef>
          <a:fontRef idx="minor">
            <a:schemeClr val="tx1"/>
          </a:fontRef>
        </p:style>
      </p:cxnSp>
      <p:cxnSp>
        <p:nvCxnSpPr>
          <p:cNvPr id="280" name="Straight Connector 279">
            <a:extLst>
              <a:ext uri="{FF2B5EF4-FFF2-40B4-BE49-F238E27FC236}">
                <a16:creationId xmlns:a16="http://schemas.microsoft.com/office/drawing/2014/main" id="{F4B1E5BB-44CB-484F-B120-1F8FD002F631}"/>
              </a:ext>
            </a:extLst>
          </p:cNvPr>
          <p:cNvCxnSpPr>
            <a:cxnSpLocks/>
          </p:cNvCxnSpPr>
          <p:nvPr/>
        </p:nvCxnSpPr>
        <p:spPr>
          <a:xfrm flipV="1">
            <a:off x="10442929" y="1540660"/>
            <a:ext cx="0" cy="1875692"/>
          </a:xfrm>
          <a:prstGeom prst="line">
            <a:avLst/>
          </a:prstGeom>
        </p:spPr>
        <p:style>
          <a:lnRef idx="1">
            <a:schemeClr val="accent1"/>
          </a:lnRef>
          <a:fillRef idx="0">
            <a:schemeClr val="accent1"/>
          </a:fillRef>
          <a:effectRef idx="0">
            <a:schemeClr val="accent1"/>
          </a:effectRef>
          <a:fontRef idx="minor">
            <a:schemeClr val="tx1"/>
          </a:fontRef>
        </p:style>
      </p:cxnSp>
      <p:cxnSp>
        <p:nvCxnSpPr>
          <p:cNvPr id="281" name="Straight Connector 280">
            <a:extLst>
              <a:ext uri="{FF2B5EF4-FFF2-40B4-BE49-F238E27FC236}">
                <a16:creationId xmlns:a16="http://schemas.microsoft.com/office/drawing/2014/main" id="{E71CED5E-C69E-496C-B45A-FACA91CCA500}"/>
              </a:ext>
            </a:extLst>
          </p:cNvPr>
          <p:cNvCxnSpPr>
            <a:cxnSpLocks/>
          </p:cNvCxnSpPr>
          <p:nvPr/>
        </p:nvCxnSpPr>
        <p:spPr>
          <a:xfrm flipV="1">
            <a:off x="10864960" y="1540660"/>
            <a:ext cx="0" cy="1875692"/>
          </a:xfrm>
          <a:prstGeom prst="line">
            <a:avLst/>
          </a:prstGeom>
        </p:spPr>
        <p:style>
          <a:lnRef idx="1">
            <a:schemeClr val="accent1"/>
          </a:lnRef>
          <a:fillRef idx="0">
            <a:schemeClr val="accent1"/>
          </a:fillRef>
          <a:effectRef idx="0">
            <a:schemeClr val="accent1"/>
          </a:effectRef>
          <a:fontRef idx="minor">
            <a:schemeClr val="tx1"/>
          </a:fontRef>
        </p:style>
      </p:cxnSp>
      <p:cxnSp>
        <p:nvCxnSpPr>
          <p:cNvPr id="282" name="Straight Connector 281">
            <a:extLst>
              <a:ext uri="{FF2B5EF4-FFF2-40B4-BE49-F238E27FC236}">
                <a16:creationId xmlns:a16="http://schemas.microsoft.com/office/drawing/2014/main" id="{8438B0AA-54C4-4354-9EF9-34E30C760593}"/>
              </a:ext>
            </a:extLst>
          </p:cNvPr>
          <p:cNvCxnSpPr>
            <a:cxnSpLocks/>
          </p:cNvCxnSpPr>
          <p:nvPr/>
        </p:nvCxnSpPr>
        <p:spPr>
          <a:xfrm flipV="1">
            <a:off x="11316297" y="1540660"/>
            <a:ext cx="0" cy="1875692"/>
          </a:xfrm>
          <a:prstGeom prst="line">
            <a:avLst/>
          </a:prstGeom>
        </p:spPr>
        <p:style>
          <a:lnRef idx="1">
            <a:schemeClr val="accent1"/>
          </a:lnRef>
          <a:fillRef idx="0">
            <a:schemeClr val="accent1"/>
          </a:fillRef>
          <a:effectRef idx="0">
            <a:schemeClr val="accent1"/>
          </a:effectRef>
          <a:fontRef idx="minor">
            <a:schemeClr val="tx1"/>
          </a:fontRef>
        </p:style>
      </p:cxnSp>
      <p:sp>
        <p:nvSpPr>
          <p:cNvPr id="283" name="TextBox 282">
            <a:extLst>
              <a:ext uri="{FF2B5EF4-FFF2-40B4-BE49-F238E27FC236}">
                <a16:creationId xmlns:a16="http://schemas.microsoft.com/office/drawing/2014/main" id="{42AB3950-A0FE-4A03-BFC7-AD162CB94BC7}"/>
              </a:ext>
            </a:extLst>
          </p:cNvPr>
          <p:cNvSpPr txBox="1"/>
          <p:nvPr/>
        </p:nvSpPr>
        <p:spPr>
          <a:xfrm>
            <a:off x="9206143" y="2822774"/>
            <a:ext cx="339969" cy="369332"/>
          </a:xfrm>
          <a:prstGeom prst="rect">
            <a:avLst/>
          </a:prstGeom>
          <a:noFill/>
        </p:spPr>
        <p:txBody>
          <a:bodyPr wrap="square" rtlCol="0">
            <a:spAutoFit/>
          </a:bodyPr>
          <a:lstStyle/>
          <a:p>
            <a:pPr algn="ctr"/>
            <a:r>
              <a:rPr lang="en-US" dirty="0"/>
              <a:t>1</a:t>
            </a:r>
          </a:p>
        </p:txBody>
      </p:sp>
      <p:sp>
        <p:nvSpPr>
          <p:cNvPr id="284" name="TextBox 283">
            <a:extLst>
              <a:ext uri="{FF2B5EF4-FFF2-40B4-BE49-F238E27FC236}">
                <a16:creationId xmlns:a16="http://schemas.microsoft.com/office/drawing/2014/main" id="{2D7EC428-2803-4DF2-951B-6C6FD2105BFB}"/>
              </a:ext>
            </a:extLst>
          </p:cNvPr>
          <p:cNvSpPr txBox="1"/>
          <p:nvPr/>
        </p:nvSpPr>
        <p:spPr>
          <a:xfrm>
            <a:off x="9203212" y="2435912"/>
            <a:ext cx="339969" cy="369332"/>
          </a:xfrm>
          <a:prstGeom prst="rect">
            <a:avLst/>
          </a:prstGeom>
          <a:noFill/>
        </p:spPr>
        <p:txBody>
          <a:bodyPr wrap="square" rtlCol="0">
            <a:spAutoFit/>
          </a:bodyPr>
          <a:lstStyle/>
          <a:p>
            <a:pPr algn="ctr"/>
            <a:r>
              <a:rPr lang="en-US" dirty="0"/>
              <a:t>2</a:t>
            </a:r>
          </a:p>
        </p:txBody>
      </p:sp>
      <p:sp>
        <p:nvSpPr>
          <p:cNvPr id="285" name="TextBox 284">
            <a:extLst>
              <a:ext uri="{FF2B5EF4-FFF2-40B4-BE49-F238E27FC236}">
                <a16:creationId xmlns:a16="http://schemas.microsoft.com/office/drawing/2014/main" id="{3AE99604-4BCD-404C-9C1C-9DBA9CAF7D62}"/>
              </a:ext>
            </a:extLst>
          </p:cNvPr>
          <p:cNvSpPr txBox="1"/>
          <p:nvPr/>
        </p:nvSpPr>
        <p:spPr>
          <a:xfrm>
            <a:off x="9209071" y="2040292"/>
            <a:ext cx="339969" cy="369332"/>
          </a:xfrm>
          <a:prstGeom prst="rect">
            <a:avLst/>
          </a:prstGeom>
          <a:noFill/>
        </p:spPr>
        <p:txBody>
          <a:bodyPr wrap="square" rtlCol="0">
            <a:spAutoFit/>
          </a:bodyPr>
          <a:lstStyle/>
          <a:p>
            <a:pPr algn="ctr"/>
            <a:r>
              <a:rPr lang="en-US" dirty="0"/>
              <a:t>3</a:t>
            </a:r>
          </a:p>
        </p:txBody>
      </p:sp>
      <p:sp>
        <p:nvSpPr>
          <p:cNvPr id="286" name="TextBox 285">
            <a:extLst>
              <a:ext uri="{FF2B5EF4-FFF2-40B4-BE49-F238E27FC236}">
                <a16:creationId xmlns:a16="http://schemas.microsoft.com/office/drawing/2014/main" id="{3E6BFCB9-F218-4480-A8A8-A91D81EE20CC}"/>
              </a:ext>
            </a:extLst>
          </p:cNvPr>
          <p:cNvSpPr txBox="1"/>
          <p:nvPr/>
        </p:nvSpPr>
        <p:spPr>
          <a:xfrm>
            <a:off x="9194421" y="1703167"/>
            <a:ext cx="339969" cy="369332"/>
          </a:xfrm>
          <a:prstGeom prst="rect">
            <a:avLst/>
          </a:prstGeom>
          <a:noFill/>
        </p:spPr>
        <p:txBody>
          <a:bodyPr wrap="square" rtlCol="0">
            <a:spAutoFit/>
          </a:bodyPr>
          <a:lstStyle/>
          <a:p>
            <a:pPr algn="ctr"/>
            <a:r>
              <a:rPr lang="en-US" dirty="0"/>
              <a:t>4</a:t>
            </a:r>
          </a:p>
        </p:txBody>
      </p:sp>
      <p:sp>
        <p:nvSpPr>
          <p:cNvPr id="287" name="Rectangle 286">
            <a:extLst>
              <a:ext uri="{FF2B5EF4-FFF2-40B4-BE49-F238E27FC236}">
                <a16:creationId xmlns:a16="http://schemas.microsoft.com/office/drawing/2014/main" id="{B58851A3-D8F9-4102-B6D3-468A9D70F33A}"/>
              </a:ext>
            </a:extLst>
          </p:cNvPr>
          <p:cNvSpPr/>
          <p:nvPr/>
        </p:nvSpPr>
        <p:spPr>
          <a:xfrm>
            <a:off x="9856780" y="2956253"/>
            <a:ext cx="366331" cy="395990"/>
          </a:xfrm>
          <a:prstGeom prst="rect">
            <a:avLst/>
          </a:prstGeom>
          <a:solidFill>
            <a:srgbClr val="FF0000">
              <a:alpha val="4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8" name="Rectangle 287">
            <a:extLst>
              <a:ext uri="{FF2B5EF4-FFF2-40B4-BE49-F238E27FC236}">
                <a16:creationId xmlns:a16="http://schemas.microsoft.com/office/drawing/2014/main" id="{D63A6F21-76D8-4C9A-970C-CD31BD854440}"/>
              </a:ext>
            </a:extLst>
          </p:cNvPr>
          <p:cNvSpPr/>
          <p:nvPr/>
        </p:nvSpPr>
        <p:spPr>
          <a:xfrm>
            <a:off x="10302273" y="2630904"/>
            <a:ext cx="342868" cy="718018"/>
          </a:xfrm>
          <a:prstGeom prst="rect">
            <a:avLst/>
          </a:prstGeom>
          <a:solidFill>
            <a:srgbClr val="FF0000">
              <a:alpha val="4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9" name="Rectangle 288">
            <a:extLst>
              <a:ext uri="{FF2B5EF4-FFF2-40B4-BE49-F238E27FC236}">
                <a16:creationId xmlns:a16="http://schemas.microsoft.com/office/drawing/2014/main" id="{4B292F1E-DD64-4985-9D2A-BCA1DFBED033}"/>
              </a:ext>
            </a:extLst>
          </p:cNvPr>
          <p:cNvSpPr/>
          <p:nvPr/>
        </p:nvSpPr>
        <p:spPr>
          <a:xfrm>
            <a:off x="10753608" y="2980341"/>
            <a:ext cx="339967" cy="377397"/>
          </a:xfrm>
          <a:prstGeom prst="rect">
            <a:avLst/>
          </a:prstGeom>
          <a:solidFill>
            <a:srgbClr val="FF0000">
              <a:alpha val="4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0" name="Rectangle 289">
            <a:extLst>
              <a:ext uri="{FF2B5EF4-FFF2-40B4-BE49-F238E27FC236}">
                <a16:creationId xmlns:a16="http://schemas.microsoft.com/office/drawing/2014/main" id="{FE2BDB10-DF9B-4030-9C9A-944ACA2AA9E7}"/>
              </a:ext>
            </a:extLst>
          </p:cNvPr>
          <p:cNvSpPr/>
          <p:nvPr/>
        </p:nvSpPr>
        <p:spPr>
          <a:xfrm>
            <a:off x="11181497" y="2255769"/>
            <a:ext cx="354593" cy="1113687"/>
          </a:xfrm>
          <a:prstGeom prst="rect">
            <a:avLst/>
          </a:prstGeom>
          <a:solidFill>
            <a:srgbClr val="FF0000">
              <a:alpha val="4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1" name="Rectangle 290">
            <a:extLst>
              <a:ext uri="{FF2B5EF4-FFF2-40B4-BE49-F238E27FC236}">
                <a16:creationId xmlns:a16="http://schemas.microsoft.com/office/drawing/2014/main" id="{42B399F7-F3B9-414C-A064-CCA6F7638F3E}"/>
              </a:ext>
            </a:extLst>
          </p:cNvPr>
          <p:cNvSpPr/>
          <p:nvPr/>
        </p:nvSpPr>
        <p:spPr>
          <a:xfrm>
            <a:off x="10759466" y="2625040"/>
            <a:ext cx="339967" cy="363465"/>
          </a:xfrm>
          <a:prstGeom prst="rect">
            <a:avLst/>
          </a:prstGeom>
          <a:solidFill>
            <a:schemeClr val="accent6">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2" name="Rectangle 291">
            <a:extLst>
              <a:ext uri="{FF2B5EF4-FFF2-40B4-BE49-F238E27FC236}">
                <a16:creationId xmlns:a16="http://schemas.microsoft.com/office/drawing/2014/main" id="{987C90F3-BF8F-455D-BC5E-EECD41E0A3A6}"/>
              </a:ext>
            </a:extLst>
          </p:cNvPr>
          <p:cNvSpPr/>
          <p:nvPr/>
        </p:nvSpPr>
        <p:spPr>
          <a:xfrm>
            <a:off x="10759451" y="1867883"/>
            <a:ext cx="339967" cy="748451"/>
          </a:xfrm>
          <a:prstGeom prst="rect">
            <a:avLst/>
          </a:prstGeom>
          <a:solidFill>
            <a:schemeClr val="accent6">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3" name="TextBox 292">
            <a:extLst>
              <a:ext uri="{FF2B5EF4-FFF2-40B4-BE49-F238E27FC236}">
                <a16:creationId xmlns:a16="http://schemas.microsoft.com/office/drawing/2014/main" id="{ECCF803F-4E95-44E9-B6EB-8B5342E58E5F}"/>
              </a:ext>
            </a:extLst>
          </p:cNvPr>
          <p:cNvSpPr txBox="1"/>
          <p:nvPr/>
        </p:nvSpPr>
        <p:spPr>
          <a:xfrm>
            <a:off x="9475785" y="3389897"/>
            <a:ext cx="339969" cy="369332"/>
          </a:xfrm>
          <a:prstGeom prst="rect">
            <a:avLst/>
          </a:prstGeom>
          <a:noFill/>
        </p:spPr>
        <p:txBody>
          <a:bodyPr wrap="square" rtlCol="0">
            <a:spAutoFit/>
          </a:bodyPr>
          <a:lstStyle/>
          <a:p>
            <a:pPr algn="ctr"/>
            <a:r>
              <a:rPr lang="en-US" dirty="0"/>
              <a:t>0</a:t>
            </a:r>
          </a:p>
        </p:txBody>
      </p:sp>
      <p:sp>
        <p:nvSpPr>
          <p:cNvPr id="294" name="TextBox 293">
            <a:extLst>
              <a:ext uri="{FF2B5EF4-FFF2-40B4-BE49-F238E27FC236}">
                <a16:creationId xmlns:a16="http://schemas.microsoft.com/office/drawing/2014/main" id="{89EC5379-8FA8-44D6-85CA-6DC22CE9047C}"/>
              </a:ext>
            </a:extLst>
          </p:cNvPr>
          <p:cNvSpPr txBox="1"/>
          <p:nvPr/>
        </p:nvSpPr>
        <p:spPr>
          <a:xfrm>
            <a:off x="9871437" y="3381082"/>
            <a:ext cx="339969" cy="369332"/>
          </a:xfrm>
          <a:prstGeom prst="rect">
            <a:avLst/>
          </a:prstGeom>
          <a:noFill/>
        </p:spPr>
        <p:txBody>
          <a:bodyPr wrap="square" rtlCol="0">
            <a:spAutoFit/>
          </a:bodyPr>
          <a:lstStyle/>
          <a:p>
            <a:pPr algn="ctr"/>
            <a:r>
              <a:rPr lang="en-US" dirty="0"/>
              <a:t>1</a:t>
            </a:r>
          </a:p>
        </p:txBody>
      </p:sp>
      <p:sp>
        <p:nvSpPr>
          <p:cNvPr id="295" name="TextBox 294">
            <a:extLst>
              <a:ext uri="{FF2B5EF4-FFF2-40B4-BE49-F238E27FC236}">
                <a16:creationId xmlns:a16="http://schemas.microsoft.com/office/drawing/2014/main" id="{3C8E3838-9B44-49F6-9355-16E6A8D0077B}"/>
              </a:ext>
            </a:extLst>
          </p:cNvPr>
          <p:cNvSpPr txBox="1"/>
          <p:nvPr/>
        </p:nvSpPr>
        <p:spPr>
          <a:xfrm>
            <a:off x="10293467" y="3389897"/>
            <a:ext cx="339969" cy="369332"/>
          </a:xfrm>
          <a:prstGeom prst="rect">
            <a:avLst/>
          </a:prstGeom>
          <a:noFill/>
        </p:spPr>
        <p:txBody>
          <a:bodyPr wrap="square" rtlCol="0">
            <a:spAutoFit/>
          </a:bodyPr>
          <a:lstStyle/>
          <a:p>
            <a:pPr algn="ctr"/>
            <a:r>
              <a:rPr lang="en-US" dirty="0"/>
              <a:t>2</a:t>
            </a:r>
          </a:p>
        </p:txBody>
      </p:sp>
      <p:sp>
        <p:nvSpPr>
          <p:cNvPr id="296" name="TextBox 295">
            <a:extLst>
              <a:ext uri="{FF2B5EF4-FFF2-40B4-BE49-F238E27FC236}">
                <a16:creationId xmlns:a16="http://schemas.microsoft.com/office/drawing/2014/main" id="{D3ABA293-EB0B-4A05-8525-74A8AE820D5E}"/>
              </a:ext>
            </a:extLst>
          </p:cNvPr>
          <p:cNvSpPr txBox="1"/>
          <p:nvPr/>
        </p:nvSpPr>
        <p:spPr>
          <a:xfrm>
            <a:off x="10715497" y="3398712"/>
            <a:ext cx="339969" cy="369332"/>
          </a:xfrm>
          <a:prstGeom prst="rect">
            <a:avLst/>
          </a:prstGeom>
          <a:noFill/>
        </p:spPr>
        <p:txBody>
          <a:bodyPr wrap="square" rtlCol="0">
            <a:spAutoFit/>
          </a:bodyPr>
          <a:lstStyle/>
          <a:p>
            <a:pPr algn="ctr"/>
            <a:r>
              <a:rPr lang="en-US" dirty="0"/>
              <a:t>3</a:t>
            </a:r>
          </a:p>
        </p:txBody>
      </p:sp>
      <p:sp>
        <p:nvSpPr>
          <p:cNvPr id="297" name="TextBox 296">
            <a:extLst>
              <a:ext uri="{FF2B5EF4-FFF2-40B4-BE49-F238E27FC236}">
                <a16:creationId xmlns:a16="http://schemas.microsoft.com/office/drawing/2014/main" id="{C9202A2C-F997-4BEA-A3E0-B356C4BE374C}"/>
              </a:ext>
            </a:extLst>
          </p:cNvPr>
          <p:cNvSpPr txBox="1"/>
          <p:nvPr/>
        </p:nvSpPr>
        <p:spPr>
          <a:xfrm>
            <a:off x="11137527" y="3407527"/>
            <a:ext cx="339969" cy="369332"/>
          </a:xfrm>
          <a:prstGeom prst="rect">
            <a:avLst/>
          </a:prstGeom>
          <a:noFill/>
        </p:spPr>
        <p:txBody>
          <a:bodyPr wrap="square" rtlCol="0">
            <a:spAutoFit/>
          </a:bodyPr>
          <a:lstStyle/>
          <a:p>
            <a:pPr algn="ctr"/>
            <a:r>
              <a:rPr lang="en-US" dirty="0"/>
              <a:t>4</a:t>
            </a:r>
          </a:p>
        </p:txBody>
      </p:sp>
      <p:sp>
        <p:nvSpPr>
          <p:cNvPr id="3" name="TextBox 2">
            <a:extLst>
              <a:ext uri="{FF2B5EF4-FFF2-40B4-BE49-F238E27FC236}">
                <a16:creationId xmlns:a16="http://schemas.microsoft.com/office/drawing/2014/main" id="{7A290E14-EC97-4B6C-A4E0-9F0A3523428D}"/>
              </a:ext>
            </a:extLst>
          </p:cNvPr>
          <p:cNvSpPr txBox="1"/>
          <p:nvPr/>
        </p:nvSpPr>
        <p:spPr>
          <a:xfrm>
            <a:off x="522215" y="2102249"/>
            <a:ext cx="984123" cy="646331"/>
          </a:xfrm>
          <a:prstGeom prst="rect">
            <a:avLst/>
          </a:prstGeom>
          <a:noFill/>
        </p:spPr>
        <p:txBody>
          <a:bodyPr wrap="square" rtlCol="0">
            <a:spAutoFit/>
          </a:bodyPr>
          <a:lstStyle/>
          <a:p>
            <a:pPr algn="ctr"/>
            <a:r>
              <a:rPr lang="en-US" sz="3600" dirty="0"/>
              <a:t>Q(x)</a:t>
            </a:r>
          </a:p>
        </p:txBody>
      </p:sp>
      <p:sp>
        <p:nvSpPr>
          <p:cNvPr id="298" name="TextBox 297">
            <a:extLst>
              <a:ext uri="{FF2B5EF4-FFF2-40B4-BE49-F238E27FC236}">
                <a16:creationId xmlns:a16="http://schemas.microsoft.com/office/drawing/2014/main" id="{B52F1A68-0CE6-42B1-908C-E90822093AF1}"/>
              </a:ext>
            </a:extLst>
          </p:cNvPr>
          <p:cNvSpPr txBox="1"/>
          <p:nvPr/>
        </p:nvSpPr>
        <p:spPr>
          <a:xfrm>
            <a:off x="579531" y="4774745"/>
            <a:ext cx="961292" cy="646331"/>
          </a:xfrm>
          <a:prstGeom prst="rect">
            <a:avLst/>
          </a:prstGeom>
          <a:noFill/>
        </p:spPr>
        <p:txBody>
          <a:bodyPr wrap="square" rtlCol="0">
            <a:spAutoFit/>
          </a:bodyPr>
          <a:lstStyle/>
          <a:p>
            <a:pPr algn="ctr"/>
            <a:r>
              <a:rPr lang="en-US" sz="3600" dirty="0"/>
              <a:t>P(x)</a:t>
            </a:r>
          </a:p>
        </p:txBody>
      </p:sp>
      <p:sp>
        <p:nvSpPr>
          <p:cNvPr id="299" name="TextBox 298">
            <a:extLst>
              <a:ext uri="{FF2B5EF4-FFF2-40B4-BE49-F238E27FC236}">
                <a16:creationId xmlns:a16="http://schemas.microsoft.com/office/drawing/2014/main" id="{AFEFBADB-1647-44D9-9870-29DD53EB2E77}"/>
              </a:ext>
            </a:extLst>
          </p:cNvPr>
          <p:cNvSpPr txBox="1"/>
          <p:nvPr/>
        </p:nvSpPr>
        <p:spPr>
          <a:xfrm>
            <a:off x="2138213" y="6305655"/>
            <a:ext cx="1515256" cy="523220"/>
          </a:xfrm>
          <a:prstGeom prst="rect">
            <a:avLst/>
          </a:prstGeom>
          <a:noFill/>
        </p:spPr>
        <p:txBody>
          <a:bodyPr wrap="square" rtlCol="0">
            <a:spAutoFit/>
          </a:bodyPr>
          <a:lstStyle/>
          <a:p>
            <a:pPr algn="ctr"/>
            <a:r>
              <a:rPr lang="en-US" sz="2800" dirty="0"/>
              <a:t>0 loads</a:t>
            </a:r>
          </a:p>
        </p:txBody>
      </p:sp>
      <p:sp>
        <p:nvSpPr>
          <p:cNvPr id="303" name="TextBox 302">
            <a:extLst>
              <a:ext uri="{FF2B5EF4-FFF2-40B4-BE49-F238E27FC236}">
                <a16:creationId xmlns:a16="http://schemas.microsoft.com/office/drawing/2014/main" id="{B49553E9-AECE-48F1-9E65-00AFEDBCD94C}"/>
              </a:ext>
            </a:extLst>
          </p:cNvPr>
          <p:cNvSpPr txBox="1"/>
          <p:nvPr/>
        </p:nvSpPr>
        <p:spPr>
          <a:xfrm>
            <a:off x="4572556" y="6304022"/>
            <a:ext cx="1515256" cy="523220"/>
          </a:xfrm>
          <a:prstGeom prst="rect">
            <a:avLst/>
          </a:prstGeom>
          <a:noFill/>
        </p:spPr>
        <p:txBody>
          <a:bodyPr wrap="square" rtlCol="0">
            <a:spAutoFit/>
          </a:bodyPr>
          <a:lstStyle/>
          <a:p>
            <a:pPr algn="ctr"/>
            <a:r>
              <a:rPr lang="en-US" sz="2800" dirty="0"/>
              <a:t>1 load</a:t>
            </a:r>
          </a:p>
        </p:txBody>
      </p:sp>
      <p:sp>
        <p:nvSpPr>
          <p:cNvPr id="304" name="TextBox 303">
            <a:extLst>
              <a:ext uri="{FF2B5EF4-FFF2-40B4-BE49-F238E27FC236}">
                <a16:creationId xmlns:a16="http://schemas.microsoft.com/office/drawing/2014/main" id="{E4247C12-C8E7-4658-A705-BAC191C32797}"/>
              </a:ext>
            </a:extLst>
          </p:cNvPr>
          <p:cNvSpPr txBox="1"/>
          <p:nvPr/>
        </p:nvSpPr>
        <p:spPr>
          <a:xfrm>
            <a:off x="7189705" y="6304022"/>
            <a:ext cx="1515256" cy="523220"/>
          </a:xfrm>
          <a:prstGeom prst="rect">
            <a:avLst/>
          </a:prstGeom>
          <a:noFill/>
        </p:spPr>
        <p:txBody>
          <a:bodyPr wrap="square" rtlCol="0">
            <a:spAutoFit/>
          </a:bodyPr>
          <a:lstStyle/>
          <a:p>
            <a:pPr algn="ctr"/>
            <a:r>
              <a:rPr lang="en-US" sz="2800" dirty="0"/>
              <a:t>2 loads</a:t>
            </a:r>
          </a:p>
        </p:txBody>
      </p:sp>
      <p:sp>
        <p:nvSpPr>
          <p:cNvPr id="305" name="TextBox 304">
            <a:extLst>
              <a:ext uri="{FF2B5EF4-FFF2-40B4-BE49-F238E27FC236}">
                <a16:creationId xmlns:a16="http://schemas.microsoft.com/office/drawing/2014/main" id="{75FA5B1F-BA59-4F6E-9995-776B0BCDAC82}"/>
              </a:ext>
            </a:extLst>
          </p:cNvPr>
          <p:cNvSpPr txBox="1"/>
          <p:nvPr/>
        </p:nvSpPr>
        <p:spPr>
          <a:xfrm>
            <a:off x="9716079" y="6334780"/>
            <a:ext cx="1515256" cy="523220"/>
          </a:xfrm>
          <a:prstGeom prst="rect">
            <a:avLst/>
          </a:prstGeom>
          <a:noFill/>
        </p:spPr>
        <p:txBody>
          <a:bodyPr wrap="square" rtlCol="0">
            <a:spAutoFit/>
          </a:bodyPr>
          <a:lstStyle/>
          <a:p>
            <a:pPr algn="ctr"/>
            <a:r>
              <a:rPr lang="en-US" sz="2800" dirty="0"/>
              <a:t>3 loads</a:t>
            </a:r>
          </a:p>
        </p:txBody>
      </p:sp>
      <p:sp>
        <p:nvSpPr>
          <p:cNvPr id="300" name="Title 1">
            <a:extLst>
              <a:ext uri="{FF2B5EF4-FFF2-40B4-BE49-F238E27FC236}">
                <a16:creationId xmlns:a16="http://schemas.microsoft.com/office/drawing/2014/main" id="{F34E2124-00EE-4CDD-A872-8259B5CAD0A1}"/>
              </a:ext>
            </a:extLst>
          </p:cNvPr>
          <p:cNvSpPr txBox="1">
            <a:spLocks/>
          </p:cNvSpPr>
          <p:nvPr/>
        </p:nvSpPr>
        <p:spPr>
          <a:xfrm>
            <a:off x="379514" y="182215"/>
            <a:ext cx="11524432" cy="124032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latin typeface="Segoe UI" panose="020B0502040204020203" pitchFamily="34" charset="0"/>
                <a:cs typeface="Segoe UI" panose="020B0502040204020203" pitchFamily="34" charset="0"/>
              </a:rPr>
              <a:t>The Wasserstein distance metric</a:t>
            </a:r>
          </a:p>
          <a:p>
            <a:endParaRPr lang="en-US" sz="1400" dirty="0">
              <a:latin typeface="Segoe UI" panose="020B0502040204020203" pitchFamily="34" charset="0"/>
              <a:cs typeface="Segoe UI" panose="020B0502040204020203" pitchFamily="34" charset="0"/>
            </a:endParaRPr>
          </a:p>
          <a:p>
            <a:r>
              <a:rPr lang="en-US" sz="2400" dirty="0">
                <a:latin typeface="Segoe UI" panose="020B0502040204020203" pitchFamily="34" charset="0"/>
                <a:cs typeface="Segoe UI" panose="020B0502040204020203" pitchFamily="34" charset="0"/>
              </a:rPr>
              <a:t>How many earthmover loads are required to equalize the distributions?</a:t>
            </a:r>
          </a:p>
        </p:txBody>
      </p:sp>
      <p:sp>
        <p:nvSpPr>
          <p:cNvPr id="301" name="Rectangle 300">
            <a:extLst>
              <a:ext uri="{FF2B5EF4-FFF2-40B4-BE49-F238E27FC236}">
                <a16:creationId xmlns:a16="http://schemas.microsoft.com/office/drawing/2014/main" id="{B321AD43-111D-4DCE-A978-CE5DD2164ACD}"/>
              </a:ext>
            </a:extLst>
          </p:cNvPr>
          <p:cNvSpPr/>
          <p:nvPr/>
        </p:nvSpPr>
        <p:spPr>
          <a:xfrm>
            <a:off x="7239742" y="2632448"/>
            <a:ext cx="342868" cy="718018"/>
          </a:xfrm>
          <a:prstGeom prst="rect">
            <a:avLst/>
          </a:prstGeom>
          <a:solidFill>
            <a:srgbClr val="FF0000">
              <a:alpha val="4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34076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81"/>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82"/>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83"/>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84"/>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85"/>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86"/>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87"/>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88"/>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89"/>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90"/>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91"/>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92"/>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93"/>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94"/>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95"/>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96"/>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97"/>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98"/>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153"/>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154"/>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155"/>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156"/>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157"/>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158"/>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159"/>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160"/>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3"/>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298"/>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299"/>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grpId="0" nodeType="clickEffect">
                                  <p:stCondLst>
                                    <p:cond delay="0"/>
                                  </p:stCondLst>
                                  <p:childTnLst>
                                    <p:set>
                                      <p:cBhvr>
                                        <p:cTn id="102" dur="1" fill="hold">
                                          <p:stCondLst>
                                            <p:cond delay="0"/>
                                          </p:stCondLst>
                                        </p:cTn>
                                        <p:tgtEl>
                                          <p:spTgt spid="161"/>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162"/>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163"/>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164"/>
                                        </p:tgtEl>
                                        <p:attrNameLst>
                                          <p:attrName>style.visibility</p:attrName>
                                        </p:attrNameLst>
                                      </p:cBhvr>
                                      <p:to>
                                        <p:strVal val="visible"/>
                                      </p:to>
                                    </p:set>
                                  </p:childTnLst>
                                </p:cTn>
                              </p:par>
                              <p:par>
                                <p:cTn id="109" presetID="1" presetClass="entr" presetSubtype="0" fill="hold" nodeType="withEffect">
                                  <p:stCondLst>
                                    <p:cond delay="0"/>
                                  </p:stCondLst>
                                  <p:childTnLst>
                                    <p:set>
                                      <p:cBhvr>
                                        <p:cTn id="110" dur="1" fill="hold">
                                          <p:stCondLst>
                                            <p:cond delay="0"/>
                                          </p:stCondLst>
                                        </p:cTn>
                                        <p:tgtEl>
                                          <p:spTgt spid="165"/>
                                        </p:tgtEl>
                                        <p:attrNameLst>
                                          <p:attrName>style.visibility</p:attrName>
                                        </p:attrNameLst>
                                      </p:cBhvr>
                                      <p:to>
                                        <p:strVal val="visible"/>
                                      </p:to>
                                    </p:set>
                                  </p:childTnLst>
                                </p:cTn>
                              </p:par>
                              <p:par>
                                <p:cTn id="111" presetID="1" presetClass="entr" presetSubtype="0" fill="hold" nodeType="withEffect">
                                  <p:stCondLst>
                                    <p:cond delay="0"/>
                                  </p:stCondLst>
                                  <p:childTnLst>
                                    <p:set>
                                      <p:cBhvr>
                                        <p:cTn id="112" dur="1" fill="hold">
                                          <p:stCondLst>
                                            <p:cond delay="0"/>
                                          </p:stCondLst>
                                        </p:cTn>
                                        <p:tgtEl>
                                          <p:spTgt spid="166"/>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167"/>
                                        </p:tgtEl>
                                        <p:attrNameLst>
                                          <p:attrName>style.visibility</p:attrName>
                                        </p:attrNameLst>
                                      </p:cBhvr>
                                      <p:to>
                                        <p:strVal val="visible"/>
                                      </p:to>
                                    </p:set>
                                  </p:childTnLst>
                                </p:cTn>
                              </p:par>
                              <p:par>
                                <p:cTn id="115" presetID="1" presetClass="entr" presetSubtype="0" fill="hold" nodeType="withEffect">
                                  <p:stCondLst>
                                    <p:cond delay="0"/>
                                  </p:stCondLst>
                                  <p:childTnLst>
                                    <p:set>
                                      <p:cBhvr>
                                        <p:cTn id="116" dur="1" fill="hold">
                                          <p:stCondLst>
                                            <p:cond delay="0"/>
                                          </p:stCondLst>
                                        </p:cTn>
                                        <p:tgtEl>
                                          <p:spTgt spid="168"/>
                                        </p:tgtEl>
                                        <p:attrNameLst>
                                          <p:attrName>style.visibility</p:attrName>
                                        </p:attrNameLst>
                                      </p:cBhvr>
                                      <p:to>
                                        <p:strVal val="visible"/>
                                      </p:to>
                                    </p:set>
                                  </p:childTnLst>
                                </p:cTn>
                              </p:par>
                              <p:par>
                                <p:cTn id="117" presetID="1" presetClass="entr" presetSubtype="0" fill="hold" nodeType="withEffect">
                                  <p:stCondLst>
                                    <p:cond delay="0"/>
                                  </p:stCondLst>
                                  <p:childTnLst>
                                    <p:set>
                                      <p:cBhvr>
                                        <p:cTn id="118" dur="1" fill="hold">
                                          <p:stCondLst>
                                            <p:cond delay="0"/>
                                          </p:stCondLst>
                                        </p:cTn>
                                        <p:tgtEl>
                                          <p:spTgt spid="169"/>
                                        </p:tgtEl>
                                        <p:attrNameLst>
                                          <p:attrName>style.visibility</p:attrName>
                                        </p:attrNameLst>
                                      </p:cBhvr>
                                      <p:to>
                                        <p:strVal val="visible"/>
                                      </p:to>
                                    </p:set>
                                  </p:childTnLst>
                                </p:cTn>
                              </p:par>
                              <p:par>
                                <p:cTn id="119" presetID="1" presetClass="entr" presetSubtype="0" fill="hold" grpId="0" nodeType="withEffect">
                                  <p:stCondLst>
                                    <p:cond delay="0"/>
                                  </p:stCondLst>
                                  <p:childTnLst>
                                    <p:set>
                                      <p:cBhvr>
                                        <p:cTn id="120" dur="1" fill="hold">
                                          <p:stCondLst>
                                            <p:cond delay="0"/>
                                          </p:stCondLst>
                                        </p:cTn>
                                        <p:tgtEl>
                                          <p:spTgt spid="170"/>
                                        </p:tgtEl>
                                        <p:attrNameLst>
                                          <p:attrName>style.visibility</p:attrName>
                                        </p:attrNameLst>
                                      </p:cBhvr>
                                      <p:to>
                                        <p:strVal val="visible"/>
                                      </p:to>
                                    </p:set>
                                  </p:childTnLst>
                                </p:cTn>
                              </p:par>
                              <p:par>
                                <p:cTn id="121" presetID="1" presetClass="entr" presetSubtype="0" fill="hold" grpId="0" nodeType="withEffect">
                                  <p:stCondLst>
                                    <p:cond delay="0"/>
                                  </p:stCondLst>
                                  <p:childTnLst>
                                    <p:set>
                                      <p:cBhvr>
                                        <p:cTn id="122" dur="1" fill="hold">
                                          <p:stCondLst>
                                            <p:cond delay="0"/>
                                          </p:stCondLst>
                                        </p:cTn>
                                        <p:tgtEl>
                                          <p:spTgt spid="171"/>
                                        </p:tgtEl>
                                        <p:attrNameLst>
                                          <p:attrName>style.visibility</p:attrName>
                                        </p:attrNameLst>
                                      </p:cBhvr>
                                      <p:to>
                                        <p:strVal val="visible"/>
                                      </p:to>
                                    </p:set>
                                  </p:childTnLst>
                                </p:cTn>
                              </p:par>
                              <p:par>
                                <p:cTn id="123" presetID="1" presetClass="entr" presetSubtype="0" fill="hold" grpId="0" nodeType="withEffect">
                                  <p:stCondLst>
                                    <p:cond delay="0"/>
                                  </p:stCondLst>
                                  <p:childTnLst>
                                    <p:set>
                                      <p:cBhvr>
                                        <p:cTn id="124" dur="1" fill="hold">
                                          <p:stCondLst>
                                            <p:cond delay="0"/>
                                          </p:stCondLst>
                                        </p:cTn>
                                        <p:tgtEl>
                                          <p:spTgt spid="172"/>
                                        </p:tgtEl>
                                        <p:attrNameLst>
                                          <p:attrName>style.visibility</p:attrName>
                                        </p:attrNameLst>
                                      </p:cBhvr>
                                      <p:to>
                                        <p:strVal val="visible"/>
                                      </p:to>
                                    </p:set>
                                  </p:childTnLst>
                                </p:cTn>
                              </p:par>
                              <p:par>
                                <p:cTn id="125" presetID="1" presetClass="entr" presetSubtype="0" fill="hold" grpId="0" nodeType="withEffect">
                                  <p:stCondLst>
                                    <p:cond delay="0"/>
                                  </p:stCondLst>
                                  <p:childTnLst>
                                    <p:set>
                                      <p:cBhvr>
                                        <p:cTn id="126" dur="1" fill="hold">
                                          <p:stCondLst>
                                            <p:cond delay="0"/>
                                          </p:stCondLst>
                                        </p:cTn>
                                        <p:tgtEl>
                                          <p:spTgt spid="173"/>
                                        </p:tgtEl>
                                        <p:attrNameLst>
                                          <p:attrName>style.visibility</p:attrName>
                                        </p:attrNameLst>
                                      </p:cBhvr>
                                      <p:to>
                                        <p:strVal val="visible"/>
                                      </p:to>
                                    </p:set>
                                  </p:childTnLst>
                                </p:cTn>
                              </p:par>
                              <p:par>
                                <p:cTn id="127" presetID="1" presetClass="entr" presetSubtype="0" fill="hold" grpId="0" nodeType="withEffect">
                                  <p:stCondLst>
                                    <p:cond delay="0"/>
                                  </p:stCondLst>
                                  <p:childTnLst>
                                    <p:set>
                                      <p:cBhvr>
                                        <p:cTn id="128" dur="1" fill="hold">
                                          <p:stCondLst>
                                            <p:cond delay="0"/>
                                          </p:stCondLst>
                                        </p:cTn>
                                        <p:tgtEl>
                                          <p:spTgt spid="174"/>
                                        </p:tgtEl>
                                        <p:attrNameLst>
                                          <p:attrName>style.visibility</p:attrName>
                                        </p:attrNameLst>
                                      </p:cBhvr>
                                      <p:to>
                                        <p:strVal val="visible"/>
                                      </p:to>
                                    </p:set>
                                  </p:childTnLst>
                                </p:cTn>
                              </p:par>
                              <p:par>
                                <p:cTn id="129" presetID="1" presetClass="entr" presetSubtype="0" fill="hold" grpId="0" nodeType="withEffect">
                                  <p:stCondLst>
                                    <p:cond delay="0"/>
                                  </p:stCondLst>
                                  <p:childTnLst>
                                    <p:set>
                                      <p:cBhvr>
                                        <p:cTn id="130" dur="1" fill="hold">
                                          <p:stCondLst>
                                            <p:cond delay="0"/>
                                          </p:stCondLst>
                                        </p:cTn>
                                        <p:tgtEl>
                                          <p:spTgt spid="175"/>
                                        </p:tgtEl>
                                        <p:attrNameLst>
                                          <p:attrName>style.visibility</p:attrName>
                                        </p:attrNameLst>
                                      </p:cBhvr>
                                      <p:to>
                                        <p:strVal val="visible"/>
                                      </p:to>
                                    </p:set>
                                  </p:childTnLst>
                                </p:cTn>
                              </p:par>
                              <p:par>
                                <p:cTn id="131" presetID="1" presetClass="entr" presetSubtype="0" fill="hold" grpId="0" nodeType="withEffect">
                                  <p:stCondLst>
                                    <p:cond delay="0"/>
                                  </p:stCondLst>
                                  <p:childTnLst>
                                    <p:set>
                                      <p:cBhvr>
                                        <p:cTn id="132" dur="1" fill="hold">
                                          <p:stCondLst>
                                            <p:cond delay="0"/>
                                          </p:stCondLst>
                                        </p:cTn>
                                        <p:tgtEl>
                                          <p:spTgt spid="176"/>
                                        </p:tgtEl>
                                        <p:attrNameLst>
                                          <p:attrName>style.visibility</p:attrName>
                                        </p:attrNameLst>
                                      </p:cBhvr>
                                      <p:to>
                                        <p:strVal val="visible"/>
                                      </p:to>
                                    </p:set>
                                  </p:childTnLst>
                                </p:cTn>
                              </p:par>
                              <p:par>
                                <p:cTn id="133" presetID="1" presetClass="entr" presetSubtype="0" fill="hold" grpId="0" nodeType="withEffect">
                                  <p:stCondLst>
                                    <p:cond delay="0"/>
                                  </p:stCondLst>
                                  <p:childTnLst>
                                    <p:set>
                                      <p:cBhvr>
                                        <p:cTn id="134" dur="1" fill="hold">
                                          <p:stCondLst>
                                            <p:cond delay="0"/>
                                          </p:stCondLst>
                                        </p:cTn>
                                        <p:tgtEl>
                                          <p:spTgt spid="177"/>
                                        </p:tgtEl>
                                        <p:attrNameLst>
                                          <p:attrName>style.visibility</p:attrName>
                                        </p:attrNameLst>
                                      </p:cBhvr>
                                      <p:to>
                                        <p:strVal val="visible"/>
                                      </p:to>
                                    </p:set>
                                  </p:childTnLst>
                                </p:cTn>
                              </p:par>
                              <p:par>
                                <p:cTn id="135" presetID="1" presetClass="entr" presetSubtype="0" fill="hold" grpId="0" nodeType="withEffect">
                                  <p:stCondLst>
                                    <p:cond delay="0"/>
                                  </p:stCondLst>
                                  <p:childTnLst>
                                    <p:set>
                                      <p:cBhvr>
                                        <p:cTn id="136" dur="1" fill="hold">
                                          <p:stCondLst>
                                            <p:cond delay="0"/>
                                          </p:stCondLst>
                                        </p:cTn>
                                        <p:tgtEl>
                                          <p:spTgt spid="178"/>
                                        </p:tgtEl>
                                        <p:attrNameLst>
                                          <p:attrName>style.visibility</p:attrName>
                                        </p:attrNameLst>
                                      </p:cBhvr>
                                      <p:to>
                                        <p:strVal val="visible"/>
                                      </p:to>
                                    </p:set>
                                  </p:childTnLst>
                                </p:cTn>
                              </p:par>
                              <p:par>
                                <p:cTn id="137" presetID="1" presetClass="entr" presetSubtype="0" fill="hold" grpId="0" nodeType="withEffect">
                                  <p:stCondLst>
                                    <p:cond delay="0"/>
                                  </p:stCondLst>
                                  <p:childTnLst>
                                    <p:set>
                                      <p:cBhvr>
                                        <p:cTn id="138" dur="1" fill="hold">
                                          <p:stCondLst>
                                            <p:cond delay="0"/>
                                          </p:stCondLst>
                                        </p:cTn>
                                        <p:tgtEl>
                                          <p:spTgt spid="179"/>
                                        </p:tgtEl>
                                        <p:attrNameLst>
                                          <p:attrName>style.visibility</p:attrName>
                                        </p:attrNameLst>
                                      </p:cBhvr>
                                      <p:to>
                                        <p:strVal val="visible"/>
                                      </p:to>
                                    </p:set>
                                  </p:childTnLst>
                                </p:cTn>
                              </p:par>
                              <p:par>
                                <p:cTn id="139" presetID="1" presetClass="entr" presetSubtype="0" fill="hold" grpId="0" nodeType="withEffect">
                                  <p:stCondLst>
                                    <p:cond delay="0"/>
                                  </p:stCondLst>
                                  <p:childTnLst>
                                    <p:set>
                                      <p:cBhvr>
                                        <p:cTn id="140" dur="1" fill="hold">
                                          <p:stCondLst>
                                            <p:cond delay="0"/>
                                          </p:stCondLst>
                                        </p:cTn>
                                        <p:tgtEl>
                                          <p:spTgt spid="180"/>
                                        </p:tgtEl>
                                        <p:attrNameLst>
                                          <p:attrName>style.visibility</p:attrName>
                                        </p:attrNameLst>
                                      </p:cBhvr>
                                      <p:to>
                                        <p:strVal val="visible"/>
                                      </p:to>
                                    </p:set>
                                  </p:childTnLst>
                                </p:cTn>
                              </p:par>
                              <p:par>
                                <p:cTn id="141" presetID="1" presetClass="entr" presetSubtype="0" fill="hold" grpId="0" nodeType="withEffect">
                                  <p:stCondLst>
                                    <p:cond delay="0"/>
                                  </p:stCondLst>
                                  <p:childTnLst>
                                    <p:set>
                                      <p:cBhvr>
                                        <p:cTn id="142" dur="1" fill="hold">
                                          <p:stCondLst>
                                            <p:cond delay="0"/>
                                          </p:stCondLst>
                                        </p:cTn>
                                        <p:tgtEl>
                                          <p:spTgt spid="181"/>
                                        </p:tgtEl>
                                        <p:attrNameLst>
                                          <p:attrName>style.visibility</p:attrName>
                                        </p:attrNameLst>
                                      </p:cBhvr>
                                      <p:to>
                                        <p:strVal val="visible"/>
                                      </p:to>
                                    </p:set>
                                  </p:childTnLst>
                                </p:cTn>
                              </p:par>
                              <p:par>
                                <p:cTn id="143" presetID="1" presetClass="entr" presetSubtype="0" fill="hold" grpId="0" nodeType="withEffect">
                                  <p:stCondLst>
                                    <p:cond delay="0"/>
                                  </p:stCondLst>
                                  <p:childTnLst>
                                    <p:set>
                                      <p:cBhvr>
                                        <p:cTn id="144" dur="1" fill="hold">
                                          <p:stCondLst>
                                            <p:cond delay="0"/>
                                          </p:stCondLst>
                                        </p:cTn>
                                        <p:tgtEl>
                                          <p:spTgt spid="182"/>
                                        </p:tgtEl>
                                        <p:attrNameLst>
                                          <p:attrName>style.visibility</p:attrName>
                                        </p:attrNameLst>
                                      </p:cBhvr>
                                      <p:to>
                                        <p:strVal val="visible"/>
                                      </p:to>
                                    </p:set>
                                  </p:childTnLst>
                                </p:cTn>
                              </p:par>
                              <p:par>
                                <p:cTn id="145" presetID="1" presetClass="entr" presetSubtype="0" fill="hold" grpId="0" nodeType="withEffect">
                                  <p:stCondLst>
                                    <p:cond delay="0"/>
                                  </p:stCondLst>
                                  <p:childTnLst>
                                    <p:set>
                                      <p:cBhvr>
                                        <p:cTn id="146" dur="1" fill="hold">
                                          <p:stCondLst>
                                            <p:cond delay="0"/>
                                          </p:stCondLst>
                                        </p:cTn>
                                        <p:tgtEl>
                                          <p:spTgt spid="197"/>
                                        </p:tgtEl>
                                        <p:attrNameLst>
                                          <p:attrName>style.visibility</p:attrName>
                                        </p:attrNameLst>
                                      </p:cBhvr>
                                      <p:to>
                                        <p:strVal val="visible"/>
                                      </p:to>
                                    </p:set>
                                  </p:childTnLst>
                                </p:cTn>
                              </p:par>
                              <p:par>
                                <p:cTn id="147" presetID="1" presetClass="entr" presetSubtype="0" fill="hold" grpId="0" nodeType="withEffect">
                                  <p:stCondLst>
                                    <p:cond delay="0"/>
                                  </p:stCondLst>
                                  <p:childTnLst>
                                    <p:set>
                                      <p:cBhvr>
                                        <p:cTn id="148" dur="1" fill="hold">
                                          <p:stCondLst>
                                            <p:cond delay="0"/>
                                          </p:stCondLst>
                                        </p:cTn>
                                        <p:tgtEl>
                                          <p:spTgt spid="198"/>
                                        </p:tgtEl>
                                        <p:attrNameLst>
                                          <p:attrName>style.visibility</p:attrName>
                                        </p:attrNameLst>
                                      </p:cBhvr>
                                      <p:to>
                                        <p:strVal val="visible"/>
                                      </p:to>
                                    </p:set>
                                  </p:childTnLst>
                                </p:cTn>
                              </p:par>
                              <p:par>
                                <p:cTn id="149" presetID="1" presetClass="entr" presetSubtype="0" fill="hold" grpId="0" nodeType="withEffect">
                                  <p:stCondLst>
                                    <p:cond delay="0"/>
                                  </p:stCondLst>
                                  <p:childTnLst>
                                    <p:set>
                                      <p:cBhvr>
                                        <p:cTn id="150" dur="1" fill="hold">
                                          <p:stCondLst>
                                            <p:cond delay="0"/>
                                          </p:stCondLst>
                                        </p:cTn>
                                        <p:tgtEl>
                                          <p:spTgt spid="199"/>
                                        </p:tgtEl>
                                        <p:attrNameLst>
                                          <p:attrName>style.visibility</p:attrName>
                                        </p:attrNameLst>
                                      </p:cBhvr>
                                      <p:to>
                                        <p:strVal val="visible"/>
                                      </p:to>
                                    </p:set>
                                  </p:childTnLst>
                                </p:cTn>
                              </p:par>
                              <p:par>
                                <p:cTn id="151" presetID="1" presetClass="entr" presetSubtype="0" fill="hold" grpId="0" nodeType="withEffect">
                                  <p:stCondLst>
                                    <p:cond delay="0"/>
                                  </p:stCondLst>
                                  <p:childTnLst>
                                    <p:set>
                                      <p:cBhvr>
                                        <p:cTn id="152" dur="1" fill="hold">
                                          <p:stCondLst>
                                            <p:cond delay="0"/>
                                          </p:stCondLst>
                                        </p:cTn>
                                        <p:tgtEl>
                                          <p:spTgt spid="200"/>
                                        </p:tgtEl>
                                        <p:attrNameLst>
                                          <p:attrName>style.visibility</p:attrName>
                                        </p:attrNameLst>
                                      </p:cBhvr>
                                      <p:to>
                                        <p:strVal val="visible"/>
                                      </p:to>
                                    </p:set>
                                  </p:childTnLst>
                                </p:cTn>
                              </p:par>
                              <p:par>
                                <p:cTn id="153" presetID="1" presetClass="entr" presetSubtype="0" fill="hold" grpId="0" nodeType="withEffect">
                                  <p:stCondLst>
                                    <p:cond delay="0"/>
                                  </p:stCondLst>
                                  <p:childTnLst>
                                    <p:set>
                                      <p:cBhvr>
                                        <p:cTn id="154" dur="1" fill="hold">
                                          <p:stCondLst>
                                            <p:cond delay="0"/>
                                          </p:stCondLst>
                                        </p:cTn>
                                        <p:tgtEl>
                                          <p:spTgt spid="227"/>
                                        </p:tgtEl>
                                        <p:attrNameLst>
                                          <p:attrName>style.visibility</p:attrName>
                                        </p:attrNameLst>
                                      </p:cBhvr>
                                      <p:to>
                                        <p:strVal val="visible"/>
                                      </p:to>
                                    </p:set>
                                  </p:childTnLst>
                                </p:cTn>
                              </p:par>
                              <p:par>
                                <p:cTn id="155" presetID="1" presetClass="entr" presetSubtype="0" fill="hold" nodeType="withEffect">
                                  <p:stCondLst>
                                    <p:cond delay="0"/>
                                  </p:stCondLst>
                                  <p:childTnLst>
                                    <p:set>
                                      <p:cBhvr>
                                        <p:cTn id="156" dur="1" fill="hold">
                                          <p:stCondLst>
                                            <p:cond delay="0"/>
                                          </p:stCondLst>
                                        </p:cTn>
                                        <p:tgtEl>
                                          <p:spTgt spid="228"/>
                                        </p:tgtEl>
                                        <p:attrNameLst>
                                          <p:attrName>style.visibility</p:attrName>
                                        </p:attrNameLst>
                                      </p:cBhvr>
                                      <p:to>
                                        <p:strVal val="visible"/>
                                      </p:to>
                                    </p:set>
                                  </p:childTnLst>
                                </p:cTn>
                              </p:par>
                              <p:par>
                                <p:cTn id="157" presetID="1" presetClass="entr" presetSubtype="0" fill="hold" nodeType="withEffect">
                                  <p:stCondLst>
                                    <p:cond delay="0"/>
                                  </p:stCondLst>
                                  <p:childTnLst>
                                    <p:set>
                                      <p:cBhvr>
                                        <p:cTn id="158" dur="1" fill="hold">
                                          <p:stCondLst>
                                            <p:cond delay="0"/>
                                          </p:stCondLst>
                                        </p:cTn>
                                        <p:tgtEl>
                                          <p:spTgt spid="229"/>
                                        </p:tgtEl>
                                        <p:attrNameLst>
                                          <p:attrName>style.visibility</p:attrName>
                                        </p:attrNameLst>
                                      </p:cBhvr>
                                      <p:to>
                                        <p:strVal val="visible"/>
                                      </p:to>
                                    </p:set>
                                  </p:childTnLst>
                                </p:cTn>
                              </p:par>
                              <p:par>
                                <p:cTn id="159" presetID="1" presetClass="entr" presetSubtype="0" fill="hold" nodeType="withEffect">
                                  <p:stCondLst>
                                    <p:cond delay="0"/>
                                  </p:stCondLst>
                                  <p:childTnLst>
                                    <p:set>
                                      <p:cBhvr>
                                        <p:cTn id="160" dur="1" fill="hold">
                                          <p:stCondLst>
                                            <p:cond delay="0"/>
                                          </p:stCondLst>
                                        </p:cTn>
                                        <p:tgtEl>
                                          <p:spTgt spid="230"/>
                                        </p:tgtEl>
                                        <p:attrNameLst>
                                          <p:attrName>style.visibility</p:attrName>
                                        </p:attrNameLst>
                                      </p:cBhvr>
                                      <p:to>
                                        <p:strVal val="visible"/>
                                      </p:to>
                                    </p:set>
                                  </p:childTnLst>
                                </p:cTn>
                              </p:par>
                              <p:par>
                                <p:cTn id="161" presetID="1" presetClass="entr" presetSubtype="0" fill="hold" nodeType="withEffect">
                                  <p:stCondLst>
                                    <p:cond delay="0"/>
                                  </p:stCondLst>
                                  <p:childTnLst>
                                    <p:set>
                                      <p:cBhvr>
                                        <p:cTn id="162" dur="1" fill="hold">
                                          <p:stCondLst>
                                            <p:cond delay="0"/>
                                          </p:stCondLst>
                                        </p:cTn>
                                        <p:tgtEl>
                                          <p:spTgt spid="231"/>
                                        </p:tgtEl>
                                        <p:attrNameLst>
                                          <p:attrName>style.visibility</p:attrName>
                                        </p:attrNameLst>
                                      </p:cBhvr>
                                      <p:to>
                                        <p:strVal val="visible"/>
                                      </p:to>
                                    </p:set>
                                  </p:childTnLst>
                                </p:cTn>
                              </p:par>
                              <p:par>
                                <p:cTn id="163" presetID="1" presetClass="entr" presetSubtype="0" fill="hold" nodeType="withEffect">
                                  <p:stCondLst>
                                    <p:cond delay="0"/>
                                  </p:stCondLst>
                                  <p:childTnLst>
                                    <p:set>
                                      <p:cBhvr>
                                        <p:cTn id="164" dur="1" fill="hold">
                                          <p:stCondLst>
                                            <p:cond delay="0"/>
                                          </p:stCondLst>
                                        </p:cTn>
                                        <p:tgtEl>
                                          <p:spTgt spid="232"/>
                                        </p:tgtEl>
                                        <p:attrNameLst>
                                          <p:attrName>style.visibility</p:attrName>
                                        </p:attrNameLst>
                                      </p:cBhvr>
                                      <p:to>
                                        <p:strVal val="visible"/>
                                      </p:to>
                                    </p:set>
                                  </p:childTnLst>
                                </p:cTn>
                              </p:par>
                              <p:par>
                                <p:cTn id="165" presetID="1" presetClass="entr" presetSubtype="0" fill="hold" nodeType="withEffect">
                                  <p:stCondLst>
                                    <p:cond delay="0"/>
                                  </p:stCondLst>
                                  <p:childTnLst>
                                    <p:set>
                                      <p:cBhvr>
                                        <p:cTn id="166" dur="1" fill="hold">
                                          <p:stCondLst>
                                            <p:cond delay="0"/>
                                          </p:stCondLst>
                                        </p:cTn>
                                        <p:tgtEl>
                                          <p:spTgt spid="233"/>
                                        </p:tgtEl>
                                        <p:attrNameLst>
                                          <p:attrName>style.visibility</p:attrName>
                                        </p:attrNameLst>
                                      </p:cBhvr>
                                      <p:to>
                                        <p:strVal val="visible"/>
                                      </p:to>
                                    </p:set>
                                  </p:childTnLst>
                                </p:cTn>
                              </p:par>
                              <p:par>
                                <p:cTn id="167" presetID="1" presetClass="entr" presetSubtype="0" fill="hold" nodeType="withEffect">
                                  <p:stCondLst>
                                    <p:cond delay="0"/>
                                  </p:stCondLst>
                                  <p:childTnLst>
                                    <p:set>
                                      <p:cBhvr>
                                        <p:cTn id="168" dur="1" fill="hold">
                                          <p:stCondLst>
                                            <p:cond delay="0"/>
                                          </p:stCondLst>
                                        </p:cTn>
                                        <p:tgtEl>
                                          <p:spTgt spid="234"/>
                                        </p:tgtEl>
                                        <p:attrNameLst>
                                          <p:attrName>style.visibility</p:attrName>
                                        </p:attrNameLst>
                                      </p:cBhvr>
                                      <p:to>
                                        <p:strVal val="visible"/>
                                      </p:to>
                                    </p:set>
                                  </p:childTnLst>
                                </p:cTn>
                              </p:par>
                              <p:par>
                                <p:cTn id="169" presetID="1" presetClass="entr" presetSubtype="0" fill="hold" nodeType="withEffect">
                                  <p:stCondLst>
                                    <p:cond delay="0"/>
                                  </p:stCondLst>
                                  <p:childTnLst>
                                    <p:set>
                                      <p:cBhvr>
                                        <p:cTn id="170" dur="1" fill="hold">
                                          <p:stCondLst>
                                            <p:cond delay="0"/>
                                          </p:stCondLst>
                                        </p:cTn>
                                        <p:tgtEl>
                                          <p:spTgt spid="235"/>
                                        </p:tgtEl>
                                        <p:attrNameLst>
                                          <p:attrName>style.visibility</p:attrName>
                                        </p:attrNameLst>
                                      </p:cBhvr>
                                      <p:to>
                                        <p:strVal val="visible"/>
                                      </p:to>
                                    </p:set>
                                  </p:childTnLst>
                                </p:cTn>
                              </p:par>
                              <p:par>
                                <p:cTn id="171" presetID="1" presetClass="entr" presetSubtype="0" fill="hold" grpId="0" nodeType="withEffect">
                                  <p:stCondLst>
                                    <p:cond delay="0"/>
                                  </p:stCondLst>
                                  <p:childTnLst>
                                    <p:set>
                                      <p:cBhvr>
                                        <p:cTn id="172" dur="1" fill="hold">
                                          <p:stCondLst>
                                            <p:cond delay="0"/>
                                          </p:stCondLst>
                                        </p:cTn>
                                        <p:tgtEl>
                                          <p:spTgt spid="236"/>
                                        </p:tgtEl>
                                        <p:attrNameLst>
                                          <p:attrName>style.visibility</p:attrName>
                                        </p:attrNameLst>
                                      </p:cBhvr>
                                      <p:to>
                                        <p:strVal val="visible"/>
                                      </p:to>
                                    </p:set>
                                  </p:childTnLst>
                                </p:cTn>
                              </p:par>
                              <p:par>
                                <p:cTn id="173" presetID="1" presetClass="entr" presetSubtype="0" fill="hold" grpId="0" nodeType="withEffect">
                                  <p:stCondLst>
                                    <p:cond delay="0"/>
                                  </p:stCondLst>
                                  <p:childTnLst>
                                    <p:set>
                                      <p:cBhvr>
                                        <p:cTn id="174" dur="1" fill="hold">
                                          <p:stCondLst>
                                            <p:cond delay="0"/>
                                          </p:stCondLst>
                                        </p:cTn>
                                        <p:tgtEl>
                                          <p:spTgt spid="237"/>
                                        </p:tgtEl>
                                        <p:attrNameLst>
                                          <p:attrName>style.visibility</p:attrName>
                                        </p:attrNameLst>
                                      </p:cBhvr>
                                      <p:to>
                                        <p:strVal val="visible"/>
                                      </p:to>
                                    </p:set>
                                  </p:childTnLst>
                                </p:cTn>
                              </p:par>
                              <p:par>
                                <p:cTn id="175" presetID="1" presetClass="entr" presetSubtype="0" fill="hold" grpId="0" nodeType="withEffect">
                                  <p:stCondLst>
                                    <p:cond delay="0"/>
                                  </p:stCondLst>
                                  <p:childTnLst>
                                    <p:set>
                                      <p:cBhvr>
                                        <p:cTn id="176" dur="1" fill="hold">
                                          <p:stCondLst>
                                            <p:cond delay="0"/>
                                          </p:stCondLst>
                                        </p:cTn>
                                        <p:tgtEl>
                                          <p:spTgt spid="238"/>
                                        </p:tgtEl>
                                        <p:attrNameLst>
                                          <p:attrName>style.visibility</p:attrName>
                                        </p:attrNameLst>
                                      </p:cBhvr>
                                      <p:to>
                                        <p:strVal val="visible"/>
                                      </p:to>
                                    </p:set>
                                  </p:childTnLst>
                                </p:cTn>
                              </p:par>
                              <p:par>
                                <p:cTn id="177" presetID="1" presetClass="entr" presetSubtype="0" fill="hold" grpId="0" nodeType="withEffect">
                                  <p:stCondLst>
                                    <p:cond delay="0"/>
                                  </p:stCondLst>
                                  <p:childTnLst>
                                    <p:set>
                                      <p:cBhvr>
                                        <p:cTn id="178" dur="1" fill="hold">
                                          <p:stCondLst>
                                            <p:cond delay="0"/>
                                          </p:stCondLst>
                                        </p:cTn>
                                        <p:tgtEl>
                                          <p:spTgt spid="239"/>
                                        </p:tgtEl>
                                        <p:attrNameLst>
                                          <p:attrName>style.visibility</p:attrName>
                                        </p:attrNameLst>
                                      </p:cBhvr>
                                      <p:to>
                                        <p:strVal val="visible"/>
                                      </p:to>
                                    </p:set>
                                  </p:childTnLst>
                                </p:cTn>
                              </p:par>
                              <p:par>
                                <p:cTn id="179" presetID="1" presetClass="entr" presetSubtype="0" fill="hold" grpId="0" nodeType="withEffect">
                                  <p:stCondLst>
                                    <p:cond delay="0"/>
                                  </p:stCondLst>
                                  <p:childTnLst>
                                    <p:set>
                                      <p:cBhvr>
                                        <p:cTn id="180" dur="1" fill="hold">
                                          <p:stCondLst>
                                            <p:cond delay="0"/>
                                          </p:stCondLst>
                                        </p:cTn>
                                        <p:tgtEl>
                                          <p:spTgt spid="240"/>
                                        </p:tgtEl>
                                        <p:attrNameLst>
                                          <p:attrName>style.visibility</p:attrName>
                                        </p:attrNameLst>
                                      </p:cBhvr>
                                      <p:to>
                                        <p:strVal val="visible"/>
                                      </p:to>
                                    </p:set>
                                  </p:childTnLst>
                                </p:cTn>
                              </p:par>
                              <p:par>
                                <p:cTn id="181" presetID="1" presetClass="entr" presetSubtype="0" fill="hold" grpId="0" nodeType="withEffect">
                                  <p:stCondLst>
                                    <p:cond delay="0"/>
                                  </p:stCondLst>
                                  <p:childTnLst>
                                    <p:set>
                                      <p:cBhvr>
                                        <p:cTn id="182" dur="1" fill="hold">
                                          <p:stCondLst>
                                            <p:cond delay="0"/>
                                          </p:stCondLst>
                                        </p:cTn>
                                        <p:tgtEl>
                                          <p:spTgt spid="241"/>
                                        </p:tgtEl>
                                        <p:attrNameLst>
                                          <p:attrName>style.visibility</p:attrName>
                                        </p:attrNameLst>
                                      </p:cBhvr>
                                      <p:to>
                                        <p:strVal val="visible"/>
                                      </p:to>
                                    </p:set>
                                  </p:childTnLst>
                                </p:cTn>
                              </p:par>
                              <p:par>
                                <p:cTn id="183" presetID="1" presetClass="entr" presetSubtype="0" fill="hold" grpId="0" nodeType="withEffect">
                                  <p:stCondLst>
                                    <p:cond delay="0"/>
                                  </p:stCondLst>
                                  <p:childTnLst>
                                    <p:set>
                                      <p:cBhvr>
                                        <p:cTn id="184" dur="1" fill="hold">
                                          <p:stCondLst>
                                            <p:cond delay="0"/>
                                          </p:stCondLst>
                                        </p:cTn>
                                        <p:tgtEl>
                                          <p:spTgt spid="242"/>
                                        </p:tgtEl>
                                        <p:attrNameLst>
                                          <p:attrName>style.visibility</p:attrName>
                                        </p:attrNameLst>
                                      </p:cBhvr>
                                      <p:to>
                                        <p:strVal val="visible"/>
                                      </p:to>
                                    </p:set>
                                  </p:childTnLst>
                                </p:cTn>
                              </p:par>
                              <p:par>
                                <p:cTn id="185" presetID="1" presetClass="entr" presetSubtype="0" fill="hold" grpId="0" nodeType="withEffect">
                                  <p:stCondLst>
                                    <p:cond delay="0"/>
                                  </p:stCondLst>
                                  <p:childTnLst>
                                    <p:set>
                                      <p:cBhvr>
                                        <p:cTn id="186" dur="1" fill="hold">
                                          <p:stCondLst>
                                            <p:cond delay="0"/>
                                          </p:stCondLst>
                                        </p:cTn>
                                        <p:tgtEl>
                                          <p:spTgt spid="243"/>
                                        </p:tgtEl>
                                        <p:attrNameLst>
                                          <p:attrName>style.visibility</p:attrName>
                                        </p:attrNameLst>
                                      </p:cBhvr>
                                      <p:to>
                                        <p:strVal val="visible"/>
                                      </p:to>
                                    </p:set>
                                  </p:childTnLst>
                                </p:cTn>
                              </p:par>
                              <p:par>
                                <p:cTn id="187" presetID="1" presetClass="entr" presetSubtype="0" fill="hold" grpId="0" nodeType="withEffect">
                                  <p:stCondLst>
                                    <p:cond delay="0"/>
                                  </p:stCondLst>
                                  <p:childTnLst>
                                    <p:set>
                                      <p:cBhvr>
                                        <p:cTn id="188" dur="1" fill="hold">
                                          <p:stCondLst>
                                            <p:cond delay="0"/>
                                          </p:stCondLst>
                                        </p:cTn>
                                        <p:tgtEl>
                                          <p:spTgt spid="244"/>
                                        </p:tgtEl>
                                        <p:attrNameLst>
                                          <p:attrName>style.visibility</p:attrName>
                                        </p:attrNameLst>
                                      </p:cBhvr>
                                      <p:to>
                                        <p:strVal val="visible"/>
                                      </p:to>
                                    </p:set>
                                  </p:childTnLst>
                                </p:cTn>
                              </p:par>
                              <p:par>
                                <p:cTn id="189" presetID="1" presetClass="entr" presetSubtype="0" fill="hold" grpId="0" nodeType="withEffect">
                                  <p:stCondLst>
                                    <p:cond delay="0"/>
                                  </p:stCondLst>
                                  <p:childTnLst>
                                    <p:set>
                                      <p:cBhvr>
                                        <p:cTn id="190" dur="1" fill="hold">
                                          <p:stCondLst>
                                            <p:cond delay="0"/>
                                          </p:stCondLst>
                                        </p:cTn>
                                        <p:tgtEl>
                                          <p:spTgt spid="245"/>
                                        </p:tgtEl>
                                        <p:attrNameLst>
                                          <p:attrName>style.visibility</p:attrName>
                                        </p:attrNameLst>
                                      </p:cBhvr>
                                      <p:to>
                                        <p:strVal val="visible"/>
                                      </p:to>
                                    </p:set>
                                  </p:childTnLst>
                                </p:cTn>
                              </p:par>
                              <p:par>
                                <p:cTn id="191" presetID="1" presetClass="entr" presetSubtype="0" fill="hold" grpId="0" nodeType="withEffect">
                                  <p:stCondLst>
                                    <p:cond delay="0"/>
                                  </p:stCondLst>
                                  <p:childTnLst>
                                    <p:set>
                                      <p:cBhvr>
                                        <p:cTn id="192" dur="1" fill="hold">
                                          <p:stCondLst>
                                            <p:cond delay="0"/>
                                          </p:stCondLst>
                                        </p:cTn>
                                        <p:tgtEl>
                                          <p:spTgt spid="246"/>
                                        </p:tgtEl>
                                        <p:attrNameLst>
                                          <p:attrName>style.visibility</p:attrName>
                                        </p:attrNameLst>
                                      </p:cBhvr>
                                      <p:to>
                                        <p:strVal val="visible"/>
                                      </p:to>
                                    </p:set>
                                  </p:childTnLst>
                                </p:cTn>
                              </p:par>
                              <p:par>
                                <p:cTn id="193" presetID="1" presetClass="entr" presetSubtype="0" fill="hold" grpId="0" nodeType="withEffect">
                                  <p:stCondLst>
                                    <p:cond delay="0"/>
                                  </p:stCondLst>
                                  <p:childTnLst>
                                    <p:set>
                                      <p:cBhvr>
                                        <p:cTn id="194" dur="1" fill="hold">
                                          <p:stCondLst>
                                            <p:cond delay="0"/>
                                          </p:stCondLst>
                                        </p:cTn>
                                        <p:tgtEl>
                                          <p:spTgt spid="247"/>
                                        </p:tgtEl>
                                        <p:attrNameLst>
                                          <p:attrName>style.visibility</p:attrName>
                                        </p:attrNameLst>
                                      </p:cBhvr>
                                      <p:to>
                                        <p:strVal val="visible"/>
                                      </p:to>
                                    </p:set>
                                  </p:childTnLst>
                                </p:cTn>
                              </p:par>
                              <p:par>
                                <p:cTn id="195" presetID="1" presetClass="entr" presetSubtype="0" fill="hold" grpId="0" nodeType="withEffect">
                                  <p:stCondLst>
                                    <p:cond delay="0"/>
                                  </p:stCondLst>
                                  <p:childTnLst>
                                    <p:set>
                                      <p:cBhvr>
                                        <p:cTn id="196" dur="1" fill="hold">
                                          <p:stCondLst>
                                            <p:cond delay="0"/>
                                          </p:stCondLst>
                                        </p:cTn>
                                        <p:tgtEl>
                                          <p:spTgt spid="248"/>
                                        </p:tgtEl>
                                        <p:attrNameLst>
                                          <p:attrName>style.visibility</p:attrName>
                                        </p:attrNameLst>
                                      </p:cBhvr>
                                      <p:to>
                                        <p:strVal val="visible"/>
                                      </p:to>
                                    </p:set>
                                  </p:childTnLst>
                                </p:cTn>
                              </p:par>
                              <p:par>
                                <p:cTn id="197" presetID="1" presetClass="entr" presetSubtype="0" fill="hold" grpId="0" nodeType="withEffect">
                                  <p:stCondLst>
                                    <p:cond delay="0"/>
                                  </p:stCondLst>
                                  <p:childTnLst>
                                    <p:set>
                                      <p:cBhvr>
                                        <p:cTn id="198" dur="1" fill="hold">
                                          <p:stCondLst>
                                            <p:cond delay="0"/>
                                          </p:stCondLst>
                                        </p:cTn>
                                        <p:tgtEl>
                                          <p:spTgt spid="249"/>
                                        </p:tgtEl>
                                        <p:attrNameLst>
                                          <p:attrName>style.visibility</p:attrName>
                                        </p:attrNameLst>
                                      </p:cBhvr>
                                      <p:to>
                                        <p:strVal val="visible"/>
                                      </p:to>
                                    </p:set>
                                  </p:childTnLst>
                                </p:cTn>
                              </p:par>
                              <p:par>
                                <p:cTn id="199" presetID="1" presetClass="entr" presetSubtype="0" fill="hold" grpId="0" nodeType="withEffect">
                                  <p:stCondLst>
                                    <p:cond delay="0"/>
                                  </p:stCondLst>
                                  <p:childTnLst>
                                    <p:set>
                                      <p:cBhvr>
                                        <p:cTn id="200" dur="1" fill="hold">
                                          <p:stCondLst>
                                            <p:cond delay="0"/>
                                          </p:stCondLst>
                                        </p:cTn>
                                        <p:tgtEl>
                                          <p:spTgt spid="259"/>
                                        </p:tgtEl>
                                        <p:attrNameLst>
                                          <p:attrName>style.visibility</p:attrName>
                                        </p:attrNameLst>
                                      </p:cBhvr>
                                      <p:to>
                                        <p:strVal val="visible"/>
                                      </p:to>
                                    </p:set>
                                  </p:childTnLst>
                                </p:cTn>
                              </p:par>
                              <p:par>
                                <p:cTn id="201" presetID="1" presetClass="entr" presetSubtype="0" fill="hold" grpId="0" nodeType="withEffect">
                                  <p:stCondLst>
                                    <p:cond delay="0"/>
                                  </p:stCondLst>
                                  <p:childTnLst>
                                    <p:set>
                                      <p:cBhvr>
                                        <p:cTn id="202" dur="1" fill="hold">
                                          <p:stCondLst>
                                            <p:cond delay="0"/>
                                          </p:stCondLst>
                                        </p:cTn>
                                        <p:tgtEl>
                                          <p:spTgt spid="260"/>
                                        </p:tgtEl>
                                        <p:attrNameLst>
                                          <p:attrName>style.visibility</p:attrName>
                                        </p:attrNameLst>
                                      </p:cBhvr>
                                      <p:to>
                                        <p:strVal val="visible"/>
                                      </p:to>
                                    </p:set>
                                  </p:childTnLst>
                                </p:cTn>
                              </p:par>
                              <p:par>
                                <p:cTn id="203" presetID="1" presetClass="entr" presetSubtype="0" fill="hold" grpId="0" nodeType="withEffect">
                                  <p:stCondLst>
                                    <p:cond delay="0"/>
                                  </p:stCondLst>
                                  <p:childTnLst>
                                    <p:set>
                                      <p:cBhvr>
                                        <p:cTn id="204" dur="1" fill="hold">
                                          <p:stCondLst>
                                            <p:cond delay="0"/>
                                          </p:stCondLst>
                                        </p:cTn>
                                        <p:tgtEl>
                                          <p:spTgt spid="261"/>
                                        </p:tgtEl>
                                        <p:attrNameLst>
                                          <p:attrName>style.visibility</p:attrName>
                                        </p:attrNameLst>
                                      </p:cBhvr>
                                      <p:to>
                                        <p:strVal val="visible"/>
                                      </p:to>
                                    </p:set>
                                  </p:childTnLst>
                                </p:cTn>
                              </p:par>
                              <p:par>
                                <p:cTn id="205" presetID="1" presetClass="entr" presetSubtype="0" fill="hold" grpId="0" nodeType="withEffect">
                                  <p:stCondLst>
                                    <p:cond delay="0"/>
                                  </p:stCondLst>
                                  <p:childTnLst>
                                    <p:set>
                                      <p:cBhvr>
                                        <p:cTn id="206" dur="1" fill="hold">
                                          <p:stCondLst>
                                            <p:cond delay="0"/>
                                          </p:stCondLst>
                                        </p:cTn>
                                        <p:tgtEl>
                                          <p:spTgt spid="262"/>
                                        </p:tgtEl>
                                        <p:attrNameLst>
                                          <p:attrName>style.visibility</p:attrName>
                                        </p:attrNameLst>
                                      </p:cBhvr>
                                      <p:to>
                                        <p:strVal val="visible"/>
                                      </p:to>
                                    </p:set>
                                  </p:childTnLst>
                                </p:cTn>
                              </p:par>
                              <p:par>
                                <p:cTn id="207" presetID="1" presetClass="entr" presetSubtype="0" fill="hold" grpId="0" nodeType="withEffect">
                                  <p:stCondLst>
                                    <p:cond delay="0"/>
                                  </p:stCondLst>
                                  <p:childTnLst>
                                    <p:set>
                                      <p:cBhvr>
                                        <p:cTn id="208" dur="1" fill="hold">
                                          <p:stCondLst>
                                            <p:cond delay="0"/>
                                          </p:stCondLst>
                                        </p:cTn>
                                        <p:tgtEl>
                                          <p:spTgt spid="303"/>
                                        </p:tgtEl>
                                        <p:attrNameLst>
                                          <p:attrName>style.visibility</p:attrName>
                                        </p:attrNameLst>
                                      </p:cBhvr>
                                      <p:to>
                                        <p:strVal val="visible"/>
                                      </p:to>
                                    </p:set>
                                  </p:childTnLst>
                                </p:cTn>
                              </p:par>
                            </p:childTnLst>
                          </p:cTn>
                        </p:par>
                      </p:childTnLst>
                    </p:cTn>
                  </p:par>
                  <p:par>
                    <p:cTn id="209" fill="hold">
                      <p:stCondLst>
                        <p:cond delay="indefinite"/>
                      </p:stCondLst>
                      <p:childTnLst>
                        <p:par>
                          <p:cTn id="210" fill="hold">
                            <p:stCondLst>
                              <p:cond delay="0"/>
                            </p:stCondLst>
                            <p:childTnLst>
                              <p:par>
                                <p:cTn id="211" presetID="1" presetClass="entr" presetSubtype="0" fill="hold" nodeType="clickEffect">
                                  <p:stCondLst>
                                    <p:cond delay="0"/>
                                  </p:stCondLst>
                                  <p:childTnLst>
                                    <p:set>
                                      <p:cBhvr>
                                        <p:cTn id="212" dur="1" fill="hold">
                                          <p:stCondLst>
                                            <p:cond delay="0"/>
                                          </p:stCondLst>
                                        </p:cTn>
                                        <p:tgtEl>
                                          <p:spTgt spid="191"/>
                                        </p:tgtEl>
                                        <p:attrNameLst>
                                          <p:attrName>style.visibility</p:attrName>
                                        </p:attrNameLst>
                                      </p:cBhvr>
                                      <p:to>
                                        <p:strVal val="visible"/>
                                      </p:to>
                                    </p:set>
                                  </p:childTnLst>
                                </p:cTn>
                              </p:par>
                              <p:par>
                                <p:cTn id="213" presetID="1" presetClass="entr" presetSubtype="0" fill="hold" nodeType="withEffect">
                                  <p:stCondLst>
                                    <p:cond delay="0"/>
                                  </p:stCondLst>
                                  <p:childTnLst>
                                    <p:set>
                                      <p:cBhvr>
                                        <p:cTn id="214" dur="1" fill="hold">
                                          <p:stCondLst>
                                            <p:cond delay="0"/>
                                          </p:stCondLst>
                                        </p:cTn>
                                        <p:tgtEl>
                                          <p:spTgt spid="189"/>
                                        </p:tgtEl>
                                        <p:attrNameLst>
                                          <p:attrName>style.visibility</p:attrName>
                                        </p:attrNameLst>
                                      </p:cBhvr>
                                      <p:to>
                                        <p:strVal val="visible"/>
                                      </p:to>
                                    </p:set>
                                  </p:childTnLst>
                                </p:cTn>
                              </p:par>
                              <p:par>
                                <p:cTn id="215" presetID="1" presetClass="entr" presetSubtype="0" fill="hold" nodeType="withEffect">
                                  <p:stCondLst>
                                    <p:cond delay="0"/>
                                  </p:stCondLst>
                                  <p:childTnLst>
                                    <p:set>
                                      <p:cBhvr>
                                        <p:cTn id="216" dur="1" fill="hold">
                                          <p:stCondLst>
                                            <p:cond delay="0"/>
                                          </p:stCondLst>
                                        </p:cTn>
                                        <p:tgtEl>
                                          <p:spTgt spid="186"/>
                                        </p:tgtEl>
                                        <p:attrNameLst>
                                          <p:attrName>style.visibility</p:attrName>
                                        </p:attrNameLst>
                                      </p:cBhvr>
                                      <p:to>
                                        <p:strVal val="visible"/>
                                      </p:to>
                                    </p:set>
                                  </p:childTnLst>
                                </p:cTn>
                              </p:par>
                              <p:par>
                                <p:cTn id="217" presetID="1" presetClass="entr" presetSubtype="0" fill="hold" nodeType="withEffect">
                                  <p:stCondLst>
                                    <p:cond delay="0"/>
                                  </p:stCondLst>
                                  <p:childTnLst>
                                    <p:set>
                                      <p:cBhvr>
                                        <p:cTn id="218" dur="1" fill="hold">
                                          <p:stCondLst>
                                            <p:cond delay="0"/>
                                          </p:stCondLst>
                                        </p:cTn>
                                        <p:tgtEl>
                                          <p:spTgt spid="184"/>
                                        </p:tgtEl>
                                        <p:attrNameLst>
                                          <p:attrName>style.visibility</p:attrName>
                                        </p:attrNameLst>
                                      </p:cBhvr>
                                      <p:to>
                                        <p:strVal val="visible"/>
                                      </p:to>
                                    </p:set>
                                  </p:childTnLst>
                                </p:cTn>
                              </p:par>
                              <p:par>
                                <p:cTn id="219" presetID="1" presetClass="entr" presetSubtype="0" fill="hold" grpId="0" nodeType="withEffect">
                                  <p:stCondLst>
                                    <p:cond delay="0"/>
                                  </p:stCondLst>
                                  <p:childTnLst>
                                    <p:set>
                                      <p:cBhvr>
                                        <p:cTn id="220" dur="1" fill="hold">
                                          <p:stCondLst>
                                            <p:cond delay="0"/>
                                          </p:stCondLst>
                                        </p:cTn>
                                        <p:tgtEl>
                                          <p:spTgt spid="183"/>
                                        </p:tgtEl>
                                        <p:attrNameLst>
                                          <p:attrName>style.visibility</p:attrName>
                                        </p:attrNameLst>
                                      </p:cBhvr>
                                      <p:to>
                                        <p:strVal val="visible"/>
                                      </p:to>
                                    </p:set>
                                  </p:childTnLst>
                                </p:cTn>
                              </p:par>
                              <p:par>
                                <p:cTn id="221" presetID="1" presetClass="entr" presetSubtype="0" fill="hold" nodeType="withEffect">
                                  <p:stCondLst>
                                    <p:cond delay="0"/>
                                  </p:stCondLst>
                                  <p:childTnLst>
                                    <p:set>
                                      <p:cBhvr>
                                        <p:cTn id="222" dur="1" fill="hold">
                                          <p:stCondLst>
                                            <p:cond delay="0"/>
                                          </p:stCondLst>
                                        </p:cTn>
                                        <p:tgtEl>
                                          <p:spTgt spid="185"/>
                                        </p:tgtEl>
                                        <p:attrNameLst>
                                          <p:attrName>style.visibility</p:attrName>
                                        </p:attrNameLst>
                                      </p:cBhvr>
                                      <p:to>
                                        <p:strVal val="visible"/>
                                      </p:to>
                                    </p:set>
                                  </p:childTnLst>
                                </p:cTn>
                              </p:par>
                              <p:par>
                                <p:cTn id="223" presetID="1" presetClass="entr" presetSubtype="0" fill="hold" nodeType="withEffect">
                                  <p:stCondLst>
                                    <p:cond delay="0"/>
                                  </p:stCondLst>
                                  <p:childTnLst>
                                    <p:set>
                                      <p:cBhvr>
                                        <p:cTn id="224" dur="1" fill="hold">
                                          <p:stCondLst>
                                            <p:cond delay="0"/>
                                          </p:stCondLst>
                                        </p:cTn>
                                        <p:tgtEl>
                                          <p:spTgt spid="187"/>
                                        </p:tgtEl>
                                        <p:attrNameLst>
                                          <p:attrName>style.visibility</p:attrName>
                                        </p:attrNameLst>
                                      </p:cBhvr>
                                      <p:to>
                                        <p:strVal val="visible"/>
                                      </p:to>
                                    </p:set>
                                  </p:childTnLst>
                                </p:cTn>
                              </p:par>
                              <p:par>
                                <p:cTn id="225" presetID="1" presetClass="entr" presetSubtype="0" fill="hold" nodeType="withEffect">
                                  <p:stCondLst>
                                    <p:cond delay="0"/>
                                  </p:stCondLst>
                                  <p:childTnLst>
                                    <p:set>
                                      <p:cBhvr>
                                        <p:cTn id="226" dur="1" fill="hold">
                                          <p:stCondLst>
                                            <p:cond delay="0"/>
                                          </p:stCondLst>
                                        </p:cTn>
                                        <p:tgtEl>
                                          <p:spTgt spid="188"/>
                                        </p:tgtEl>
                                        <p:attrNameLst>
                                          <p:attrName>style.visibility</p:attrName>
                                        </p:attrNameLst>
                                      </p:cBhvr>
                                      <p:to>
                                        <p:strVal val="visible"/>
                                      </p:to>
                                    </p:set>
                                  </p:childTnLst>
                                </p:cTn>
                              </p:par>
                              <p:par>
                                <p:cTn id="227" presetID="1" presetClass="entr" presetSubtype="0" fill="hold" nodeType="withEffect">
                                  <p:stCondLst>
                                    <p:cond delay="0"/>
                                  </p:stCondLst>
                                  <p:childTnLst>
                                    <p:set>
                                      <p:cBhvr>
                                        <p:cTn id="228" dur="1" fill="hold">
                                          <p:stCondLst>
                                            <p:cond delay="0"/>
                                          </p:stCondLst>
                                        </p:cTn>
                                        <p:tgtEl>
                                          <p:spTgt spid="190"/>
                                        </p:tgtEl>
                                        <p:attrNameLst>
                                          <p:attrName>style.visibility</p:attrName>
                                        </p:attrNameLst>
                                      </p:cBhvr>
                                      <p:to>
                                        <p:strVal val="visible"/>
                                      </p:to>
                                    </p:set>
                                  </p:childTnLst>
                                </p:cTn>
                              </p:par>
                              <p:par>
                                <p:cTn id="229" presetID="1" presetClass="entr" presetSubtype="0" fill="hold" grpId="0" nodeType="withEffect">
                                  <p:stCondLst>
                                    <p:cond delay="0"/>
                                  </p:stCondLst>
                                  <p:childTnLst>
                                    <p:set>
                                      <p:cBhvr>
                                        <p:cTn id="230" dur="1" fill="hold">
                                          <p:stCondLst>
                                            <p:cond delay="0"/>
                                          </p:stCondLst>
                                        </p:cTn>
                                        <p:tgtEl>
                                          <p:spTgt spid="192"/>
                                        </p:tgtEl>
                                        <p:attrNameLst>
                                          <p:attrName>style.visibility</p:attrName>
                                        </p:attrNameLst>
                                      </p:cBhvr>
                                      <p:to>
                                        <p:strVal val="visible"/>
                                      </p:to>
                                    </p:set>
                                  </p:childTnLst>
                                </p:cTn>
                              </p:par>
                              <p:par>
                                <p:cTn id="231" presetID="1" presetClass="entr" presetSubtype="0" fill="hold" grpId="0" nodeType="withEffect">
                                  <p:stCondLst>
                                    <p:cond delay="0"/>
                                  </p:stCondLst>
                                  <p:childTnLst>
                                    <p:set>
                                      <p:cBhvr>
                                        <p:cTn id="232" dur="1" fill="hold">
                                          <p:stCondLst>
                                            <p:cond delay="0"/>
                                          </p:stCondLst>
                                        </p:cTn>
                                        <p:tgtEl>
                                          <p:spTgt spid="193"/>
                                        </p:tgtEl>
                                        <p:attrNameLst>
                                          <p:attrName>style.visibility</p:attrName>
                                        </p:attrNameLst>
                                      </p:cBhvr>
                                      <p:to>
                                        <p:strVal val="visible"/>
                                      </p:to>
                                    </p:set>
                                  </p:childTnLst>
                                </p:cTn>
                              </p:par>
                              <p:par>
                                <p:cTn id="233" presetID="1" presetClass="entr" presetSubtype="0" fill="hold" grpId="0" nodeType="withEffect">
                                  <p:stCondLst>
                                    <p:cond delay="0"/>
                                  </p:stCondLst>
                                  <p:childTnLst>
                                    <p:set>
                                      <p:cBhvr>
                                        <p:cTn id="234" dur="1" fill="hold">
                                          <p:stCondLst>
                                            <p:cond delay="0"/>
                                          </p:stCondLst>
                                        </p:cTn>
                                        <p:tgtEl>
                                          <p:spTgt spid="194"/>
                                        </p:tgtEl>
                                        <p:attrNameLst>
                                          <p:attrName>style.visibility</p:attrName>
                                        </p:attrNameLst>
                                      </p:cBhvr>
                                      <p:to>
                                        <p:strVal val="visible"/>
                                      </p:to>
                                    </p:set>
                                  </p:childTnLst>
                                </p:cTn>
                              </p:par>
                              <p:par>
                                <p:cTn id="235" presetID="1" presetClass="entr" presetSubtype="0" fill="hold" grpId="0" nodeType="withEffect">
                                  <p:stCondLst>
                                    <p:cond delay="0"/>
                                  </p:stCondLst>
                                  <p:childTnLst>
                                    <p:set>
                                      <p:cBhvr>
                                        <p:cTn id="236" dur="1" fill="hold">
                                          <p:stCondLst>
                                            <p:cond delay="0"/>
                                          </p:stCondLst>
                                        </p:cTn>
                                        <p:tgtEl>
                                          <p:spTgt spid="195"/>
                                        </p:tgtEl>
                                        <p:attrNameLst>
                                          <p:attrName>style.visibility</p:attrName>
                                        </p:attrNameLst>
                                      </p:cBhvr>
                                      <p:to>
                                        <p:strVal val="visible"/>
                                      </p:to>
                                    </p:set>
                                  </p:childTnLst>
                                </p:cTn>
                              </p:par>
                              <p:par>
                                <p:cTn id="237" presetID="1" presetClass="entr" presetSubtype="0" fill="hold" grpId="0" nodeType="withEffect">
                                  <p:stCondLst>
                                    <p:cond delay="0"/>
                                  </p:stCondLst>
                                  <p:childTnLst>
                                    <p:set>
                                      <p:cBhvr>
                                        <p:cTn id="238" dur="1" fill="hold">
                                          <p:stCondLst>
                                            <p:cond delay="0"/>
                                          </p:stCondLst>
                                        </p:cTn>
                                        <p:tgtEl>
                                          <p:spTgt spid="196"/>
                                        </p:tgtEl>
                                        <p:attrNameLst>
                                          <p:attrName>style.visibility</p:attrName>
                                        </p:attrNameLst>
                                      </p:cBhvr>
                                      <p:to>
                                        <p:strVal val="visible"/>
                                      </p:to>
                                    </p:set>
                                  </p:childTnLst>
                                </p:cTn>
                              </p:par>
                              <p:par>
                                <p:cTn id="239" presetID="1" presetClass="entr" presetSubtype="0" fill="hold" grpId="0" nodeType="withEffect">
                                  <p:stCondLst>
                                    <p:cond delay="0"/>
                                  </p:stCondLst>
                                  <p:childTnLst>
                                    <p:set>
                                      <p:cBhvr>
                                        <p:cTn id="240" dur="1" fill="hold">
                                          <p:stCondLst>
                                            <p:cond delay="0"/>
                                          </p:stCondLst>
                                        </p:cTn>
                                        <p:tgtEl>
                                          <p:spTgt spid="201"/>
                                        </p:tgtEl>
                                        <p:attrNameLst>
                                          <p:attrName>style.visibility</p:attrName>
                                        </p:attrNameLst>
                                      </p:cBhvr>
                                      <p:to>
                                        <p:strVal val="visible"/>
                                      </p:to>
                                    </p:set>
                                  </p:childTnLst>
                                </p:cTn>
                              </p:par>
                              <p:par>
                                <p:cTn id="241" presetID="1" presetClass="entr" presetSubtype="0" fill="hold" grpId="0" nodeType="withEffect">
                                  <p:stCondLst>
                                    <p:cond delay="0"/>
                                  </p:stCondLst>
                                  <p:childTnLst>
                                    <p:set>
                                      <p:cBhvr>
                                        <p:cTn id="242" dur="1" fill="hold">
                                          <p:stCondLst>
                                            <p:cond delay="0"/>
                                          </p:stCondLst>
                                        </p:cTn>
                                        <p:tgtEl>
                                          <p:spTgt spid="202"/>
                                        </p:tgtEl>
                                        <p:attrNameLst>
                                          <p:attrName>style.visibility</p:attrName>
                                        </p:attrNameLst>
                                      </p:cBhvr>
                                      <p:to>
                                        <p:strVal val="visible"/>
                                      </p:to>
                                    </p:set>
                                  </p:childTnLst>
                                </p:cTn>
                              </p:par>
                              <p:par>
                                <p:cTn id="243" presetID="1" presetClass="entr" presetSubtype="0" fill="hold" grpId="0" nodeType="withEffect">
                                  <p:stCondLst>
                                    <p:cond delay="0"/>
                                  </p:stCondLst>
                                  <p:childTnLst>
                                    <p:set>
                                      <p:cBhvr>
                                        <p:cTn id="244" dur="1" fill="hold">
                                          <p:stCondLst>
                                            <p:cond delay="0"/>
                                          </p:stCondLst>
                                        </p:cTn>
                                        <p:tgtEl>
                                          <p:spTgt spid="203"/>
                                        </p:tgtEl>
                                        <p:attrNameLst>
                                          <p:attrName>style.visibility</p:attrName>
                                        </p:attrNameLst>
                                      </p:cBhvr>
                                      <p:to>
                                        <p:strVal val="visible"/>
                                      </p:to>
                                    </p:set>
                                  </p:childTnLst>
                                </p:cTn>
                              </p:par>
                              <p:par>
                                <p:cTn id="245" presetID="1" presetClass="entr" presetSubtype="0" fill="hold" grpId="0" nodeType="withEffect">
                                  <p:stCondLst>
                                    <p:cond delay="0"/>
                                  </p:stCondLst>
                                  <p:childTnLst>
                                    <p:set>
                                      <p:cBhvr>
                                        <p:cTn id="246" dur="1" fill="hold">
                                          <p:stCondLst>
                                            <p:cond delay="0"/>
                                          </p:stCondLst>
                                        </p:cTn>
                                        <p:tgtEl>
                                          <p:spTgt spid="204"/>
                                        </p:tgtEl>
                                        <p:attrNameLst>
                                          <p:attrName>style.visibility</p:attrName>
                                        </p:attrNameLst>
                                      </p:cBhvr>
                                      <p:to>
                                        <p:strVal val="visible"/>
                                      </p:to>
                                    </p:set>
                                  </p:childTnLst>
                                </p:cTn>
                              </p:par>
                              <p:par>
                                <p:cTn id="247" presetID="1" presetClass="entr" presetSubtype="0" fill="hold" grpId="0" nodeType="withEffect">
                                  <p:stCondLst>
                                    <p:cond delay="0"/>
                                  </p:stCondLst>
                                  <p:childTnLst>
                                    <p:set>
                                      <p:cBhvr>
                                        <p:cTn id="248" dur="1" fill="hold">
                                          <p:stCondLst>
                                            <p:cond delay="0"/>
                                          </p:stCondLst>
                                        </p:cTn>
                                        <p:tgtEl>
                                          <p:spTgt spid="250"/>
                                        </p:tgtEl>
                                        <p:attrNameLst>
                                          <p:attrName>style.visibility</p:attrName>
                                        </p:attrNameLst>
                                      </p:cBhvr>
                                      <p:to>
                                        <p:strVal val="visible"/>
                                      </p:to>
                                    </p:set>
                                  </p:childTnLst>
                                </p:cTn>
                              </p:par>
                              <p:par>
                                <p:cTn id="249" presetID="1" presetClass="entr" presetSubtype="0" fill="hold" nodeType="withEffect">
                                  <p:stCondLst>
                                    <p:cond delay="0"/>
                                  </p:stCondLst>
                                  <p:childTnLst>
                                    <p:set>
                                      <p:cBhvr>
                                        <p:cTn id="250" dur="1" fill="hold">
                                          <p:stCondLst>
                                            <p:cond delay="0"/>
                                          </p:stCondLst>
                                        </p:cTn>
                                        <p:tgtEl>
                                          <p:spTgt spid="251"/>
                                        </p:tgtEl>
                                        <p:attrNameLst>
                                          <p:attrName>style.visibility</p:attrName>
                                        </p:attrNameLst>
                                      </p:cBhvr>
                                      <p:to>
                                        <p:strVal val="visible"/>
                                      </p:to>
                                    </p:set>
                                  </p:childTnLst>
                                </p:cTn>
                              </p:par>
                              <p:par>
                                <p:cTn id="251" presetID="1" presetClass="entr" presetSubtype="0" fill="hold" nodeType="withEffect">
                                  <p:stCondLst>
                                    <p:cond delay="0"/>
                                  </p:stCondLst>
                                  <p:childTnLst>
                                    <p:set>
                                      <p:cBhvr>
                                        <p:cTn id="252" dur="1" fill="hold">
                                          <p:stCondLst>
                                            <p:cond delay="0"/>
                                          </p:stCondLst>
                                        </p:cTn>
                                        <p:tgtEl>
                                          <p:spTgt spid="252"/>
                                        </p:tgtEl>
                                        <p:attrNameLst>
                                          <p:attrName>style.visibility</p:attrName>
                                        </p:attrNameLst>
                                      </p:cBhvr>
                                      <p:to>
                                        <p:strVal val="visible"/>
                                      </p:to>
                                    </p:set>
                                  </p:childTnLst>
                                </p:cTn>
                              </p:par>
                              <p:par>
                                <p:cTn id="253" presetID="1" presetClass="entr" presetSubtype="0" fill="hold" nodeType="withEffect">
                                  <p:stCondLst>
                                    <p:cond delay="0"/>
                                  </p:stCondLst>
                                  <p:childTnLst>
                                    <p:set>
                                      <p:cBhvr>
                                        <p:cTn id="254" dur="1" fill="hold">
                                          <p:stCondLst>
                                            <p:cond delay="0"/>
                                          </p:stCondLst>
                                        </p:cTn>
                                        <p:tgtEl>
                                          <p:spTgt spid="253"/>
                                        </p:tgtEl>
                                        <p:attrNameLst>
                                          <p:attrName>style.visibility</p:attrName>
                                        </p:attrNameLst>
                                      </p:cBhvr>
                                      <p:to>
                                        <p:strVal val="visible"/>
                                      </p:to>
                                    </p:set>
                                  </p:childTnLst>
                                </p:cTn>
                              </p:par>
                              <p:par>
                                <p:cTn id="255" presetID="1" presetClass="entr" presetSubtype="0" fill="hold" nodeType="withEffect">
                                  <p:stCondLst>
                                    <p:cond delay="0"/>
                                  </p:stCondLst>
                                  <p:childTnLst>
                                    <p:set>
                                      <p:cBhvr>
                                        <p:cTn id="256" dur="1" fill="hold">
                                          <p:stCondLst>
                                            <p:cond delay="0"/>
                                          </p:stCondLst>
                                        </p:cTn>
                                        <p:tgtEl>
                                          <p:spTgt spid="254"/>
                                        </p:tgtEl>
                                        <p:attrNameLst>
                                          <p:attrName>style.visibility</p:attrName>
                                        </p:attrNameLst>
                                      </p:cBhvr>
                                      <p:to>
                                        <p:strVal val="visible"/>
                                      </p:to>
                                    </p:set>
                                  </p:childTnLst>
                                </p:cTn>
                              </p:par>
                              <p:par>
                                <p:cTn id="257" presetID="1" presetClass="entr" presetSubtype="0" fill="hold" nodeType="withEffect">
                                  <p:stCondLst>
                                    <p:cond delay="0"/>
                                  </p:stCondLst>
                                  <p:childTnLst>
                                    <p:set>
                                      <p:cBhvr>
                                        <p:cTn id="258" dur="1" fill="hold">
                                          <p:stCondLst>
                                            <p:cond delay="0"/>
                                          </p:stCondLst>
                                        </p:cTn>
                                        <p:tgtEl>
                                          <p:spTgt spid="255"/>
                                        </p:tgtEl>
                                        <p:attrNameLst>
                                          <p:attrName>style.visibility</p:attrName>
                                        </p:attrNameLst>
                                      </p:cBhvr>
                                      <p:to>
                                        <p:strVal val="visible"/>
                                      </p:to>
                                    </p:set>
                                  </p:childTnLst>
                                </p:cTn>
                              </p:par>
                              <p:par>
                                <p:cTn id="259" presetID="1" presetClass="entr" presetSubtype="0" fill="hold" nodeType="withEffect">
                                  <p:stCondLst>
                                    <p:cond delay="0"/>
                                  </p:stCondLst>
                                  <p:childTnLst>
                                    <p:set>
                                      <p:cBhvr>
                                        <p:cTn id="260" dur="1" fill="hold">
                                          <p:stCondLst>
                                            <p:cond delay="0"/>
                                          </p:stCondLst>
                                        </p:cTn>
                                        <p:tgtEl>
                                          <p:spTgt spid="256"/>
                                        </p:tgtEl>
                                        <p:attrNameLst>
                                          <p:attrName>style.visibility</p:attrName>
                                        </p:attrNameLst>
                                      </p:cBhvr>
                                      <p:to>
                                        <p:strVal val="visible"/>
                                      </p:to>
                                    </p:set>
                                  </p:childTnLst>
                                </p:cTn>
                              </p:par>
                              <p:par>
                                <p:cTn id="261" presetID="1" presetClass="entr" presetSubtype="0" fill="hold" nodeType="withEffect">
                                  <p:stCondLst>
                                    <p:cond delay="0"/>
                                  </p:stCondLst>
                                  <p:childTnLst>
                                    <p:set>
                                      <p:cBhvr>
                                        <p:cTn id="262" dur="1" fill="hold">
                                          <p:stCondLst>
                                            <p:cond delay="0"/>
                                          </p:stCondLst>
                                        </p:cTn>
                                        <p:tgtEl>
                                          <p:spTgt spid="257"/>
                                        </p:tgtEl>
                                        <p:attrNameLst>
                                          <p:attrName>style.visibility</p:attrName>
                                        </p:attrNameLst>
                                      </p:cBhvr>
                                      <p:to>
                                        <p:strVal val="visible"/>
                                      </p:to>
                                    </p:set>
                                  </p:childTnLst>
                                </p:cTn>
                              </p:par>
                              <p:par>
                                <p:cTn id="263" presetID="1" presetClass="entr" presetSubtype="0" fill="hold" nodeType="withEffect">
                                  <p:stCondLst>
                                    <p:cond delay="0"/>
                                  </p:stCondLst>
                                  <p:childTnLst>
                                    <p:set>
                                      <p:cBhvr>
                                        <p:cTn id="264" dur="1" fill="hold">
                                          <p:stCondLst>
                                            <p:cond delay="0"/>
                                          </p:stCondLst>
                                        </p:cTn>
                                        <p:tgtEl>
                                          <p:spTgt spid="258"/>
                                        </p:tgtEl>
                                        <p:attrNameLst>
                                          <p:attrName>style.visibility</p:attrName>
                                        </p:attrNameLst>
                                      </p:cBhvr>
                                      <p:to>
                                        <p:strVal val="visible"/>
                                      </p:to>
                                    </p:set>
                                  </p:childTnLst>
                                </p:cTn>
                              </p:par>
                              <p:par>
                                <p:cTn id="265" presetID="1" presetClass="entr" presetSubtype="0" fill="hold" grpId="0" nodeType="withEffect">
                                  <p:stCondLst>
                                    <p:cond delay="0"/>
                                  </p:stCondLst>
                                  <p:childTnLst>
                                    <p:set>
                                      <p:cBhvr>
                                        <p:cTn id="266" dur="1" fill="hold">
                                          <p:stCondLst>
                                            <p:cond delay="0"/>
                                          </p:stCondLst>
                                        </p:cTn>
                                        <p:tgtEl>
                                          <p:spTgt spid="268"/>
                                        </p:tgtEl>
                                        <p:attrNameLst>
                                          <p:attrName>style.visibility</p:attrName>
                                        </p:attrNameLst>
                                      </p:cBhvr>
                                      <p:to>
                                        <p:strVal val="visible"/>
                                      </p:to>
                                    </p:set>
                                  </p:childTnLst>
                                </p:cTn>
                              </p:par>
                              <p:par>
                                <p:cTn id="267" presetID="1" presetClass="entr" presetSubtype="0" fill="hold" grpId="0" nodeType="withEffect">
                                  <p:stCondLst>
                                    <p:cond delay="0"/>
                                  </p:stCondLst>
                                  <p:childTnLst>
                                    <p:set>
                                      <p:cBhvr>
                                        <p:cTn id="268" dur="1" fill="hold">
                                          <p:stCondLst>
                                            <p:cond delay="0"/>
                                          </p:stCondLst>
                                        </p:cTn>
                                        <p:tgtEl>
                                          <p:spTgt spid="271"/>
                                        </p:tgtEl>
                                        <p:attrNameLst>
                                          <p:attrName>style.visibility</p:attrName>
                                        </p:attrNameLst>
                                      </p:cBhvr>
                                      <p:to>
                                        <p:strVal val="visible"/>
                                      </p:to>
                                    </p:set>
                                  </p:childTnLst>
                                </p:cTn>
                              </p:par>
                              <p:par>
                                <p:cTn id="269" presetID="1" presetClass="entr" presetSubtype="0" fill="hold" grpId="0" nodeType="withEffect">
                                  <p:stCondLst>
                                    <p:cond delay="0"/>
                                  </p:stCondLst>
                                  <p:childTnLst>
                                    <p:set>
                                      <p:cBhvr>
                                        <p:cTn id="270" dur="1" fill="hold">
                                          <p:stCondLst>
                                            <p:cond delay="0"/>
                                          </p:stCondLst>
                                        </p:cTn>
                                        <p:tgtEl>
                                          <p:spTgt spid="269"/>
                                        </p:tgtEl>
                                        <p:attrNameLst>
                                          <p:attrName>style.visibility</p:attrName>
                                        </p:attrNameLst>
                                      </p:cBhvr>
                                      <p:to>
                                        <p:strVal val="visible"/>
                                      </p:to>
                                    </p:set>
                                  </p:childTnLst>
                                </p:cTn>
                              </p:par>
                              <p:par>
                                <p:cTn id="271" presetID="1" presetClass="entr" presetSubtype="0" fill="hold" grpId="0" nodeType="withEffect">
                                  <p:stCondLst>
                                    <p:cond delay="0"/>
                                  </p:stCondLst>
                                  <p:childTnLst>
                                    <p:set>
                                      <p:cBhvr>
                                        <p:cTn id="272" dur="1" fill="hold">
                                          <p:stCondLst>
                                            <p:cond delay="0"/>
                                          </p:stCondLst>
                                        </p:cTn>
                                        <p:tgtEl>
                                          <p:spTgt spid="270"/>
                                        </p:tgtEl>
                                        <p:attrNameLst>
                                          <p:attrName>style.visibility</p:attrName>
                                        </p:attrNameLst>
                                      </p:cBhvr>
                                      <p:to>
                                        <p:strVal val="visible"/>
                                      </p:to>
                                    </p:set>
                                  </p:childTnLst>
                                </p:cTn>
                              </p:par>
                              <p:par>
                                <p:cTn id="273" presetID="1" presetClass="entr" presetSubtype="0" fill="hold" grpId="0" nodeType="withEffect">
                                  <p:stCondLst>
                                    <p:cond delay="0"/>
                                  </p:stCondLst>
                                  <p:childTnLst>
                                    <p:set>
                                      <p:cBhvr>
                                        <p:cTn id="274" dur="1" fill="hold">
                                          <p:stCondLst>
                                            <p:cond delay="0"/>
                                          </p:stCondLst>
                                        </p:cTn>
                                        <p:tgtEl>
                                          <p:spTgt spid="272"/>
                                        </p:tgtEl>
                                        <p:attrNameLst>
                                          <p:attrName>style.visibility</p:attrName>
                                        </p:attrNameLst>
                                      </p:cBhvr>
                                      <p:to>
                                        <p:strVal val="visible"/>
                                      </p:to>
                                    </p:set>
                                  </p:childTnLst>
                                </p:cTn>
                              </p:par>
                              <p:par>
                                <p:cTn id="275" presetID="1" presetClass="entr" presetSubtype="0" fill="hold" grpId="0" nodeType="withEffect">
                                  <p:stCondLst>
                                    <p:cond delay="0"/>
                                  </p:stCondLst>
                                  <p:childTnLst>
                                    <p:set>
                                      <p:cBhvr>
                                        <p:cTn id="276" dur="1" fill="hold">
                                          <p:stCondLst>
                                            <p:cond delay="0"/>
                                          </p:stCondLst>
                                        </p:cTn>
                                        <p:tgtEl>
                                          <p:spTgt spid="266"/>
                                        </p:tgtEl>
                                        <p:attrNameLst>
                                          <p:attrName>style.visibility</p:attrName>
                                        </p:attrNameLst>
                                      </p:cBhvr>
                                      <p:to>
                                        <p:strVal val="visible"/>
                                      </p:to>
                                    </p:set>
                                  </p:childTnLst>
                                </p:cTn>
                              </p:par>
                              <p:par>
                                <p:cTn id="277" presetID="1" presetClass="entr" presetSubtype="0" fill="hold" grpId="0" nodeType="withEffect">
                                  <p:stCondLst>
                                    <p:cond delay="0"/>
                                  </p:stCondLst>
                                  <p:childTnLst>
                                    <p:set>
                                      <p:cBhvr>
                                        <p:cTn id="278" dur="1" fill="hold">
                                          <p:stCondLst>
                                            <p:cond delay="0"/>
                                          </p:stCondLst>
                                        </p:cTn>
                                        <p:tgtEl>
                                          <p:spTgt spid="301"/>
                                        </p:tgtEl>
                                        <p:attrNameLst>
                                          <p:attrName>style.visibility</p:attrName>
                                        </p:attrNameLst>
                                      </p:cBhvr>
                                      <p:to>
                                        <p:strVal val="visible"/>
                                      </p:to>
                                    </p:set>
                                  </p:childTnLst>
                                </p:cTn>
                              </p:par>
                              <p:par>
                                <p:cTn id="279" presetID="1" presetClass="entr" presetSubtype="0" fill="hold" grpId="0" nodeType="withEffect">
                                  <p:stCondLst>
                                    <p:cond delay="0"/>
                                  </p:stCondLst>
                                  <p:childTnLst>
                                    <p:set>
                                      <p:cBhvr>
                                        <p:cTn id="280" dur="1" fill="hold">
                                          <p:stCondLst>
                                            <p:cond delay="0"/>
                                          </p:stCondLst>
                                        </p:cTn>
                                        <p:tgtEl>
                                          <p:spTgt spid="265"/>
                                        </p:tgtEl>
                                        <p:attrNameLst>
                                          <p:attrName>style.visibility</p:attrName>
                                        </p:attrNameLst>
                                      </p:cBhvr>
                                      <p:to>
                                        <p:strVal val="visible"/>
                                      </p:to>
                                    </p:set>
                                  </p:childTnLst>
                                </p:cTn>
                              </p:par>
                              <p:par>
                                <p:cTn id="281" presetID="1" presetClass="entr" presetSubtype="0" fill="hold" grpId="0" nodeType="withEffect">
                                  <p:stCondLst>
                                    <p:cond delay="0"/>
                                  </p:stCondLst>
                                  <p:childTnLst>
                                    <p:set>
                                      <p:cBhvr>
                                        <p:cTn id="282" dur="1" fill="hold">
                                          <p:stCondLst>
                                            <p:cond delay="0"/>
                                          </p:stCondLst>
                                        </p:cTn>
                                        <p:tgtEl>
                                          <p:spTgt spid="264"/>
                                        </p:tgtEl>
                                        <p:attrNameLst>
                                          <p:attrName>style.visibility</p:attrName>
                                        </p:attrNameLst>
                                      </p:cBhvr>
                                      <p:to>
                                        <p:strVal val="visible"/>
                                      </p:to>
                                    </p:set>
                                  </p:childTnLst>
                                </p:cTn>
                              </p:par>
                              <p:par>
                                <p:cTn id="283" presetID="1" presetClass="entr" presetSubtype="0" fill="hold" grpId="0" nodeType="withEffect">
                                  <p:stCondLst>
                                    <p:cond delay="0"/>
                                  </p:stCondLst>
                                  <p:childTnLst>
                                    <p:set>
                                      <p:cBhvr>
                                        <p:cTn id="284" dur="1" fill="hold">
                                          <p:stCondLst>
                                            <p:cond delay="0"/>
                                          </p:stCondLst>
                                        </p:cTn>
                                        <p:tgtEl>
                                          <p:spTgt spid="273"/>
                                        </p:tgtEl>
                                        <p:attrNameLst>
                                          <p:attrName>style.visibility</p:attrName>
                                        </p:attrNameLst>
                                      </p:cBhvr>
                                      <p:to>
                                        <p:strVal val="visible"/>
                                      </p:to>
                                    </p:set>
                                  </p:childTnLst>
                                </p:cTn>
                              </p:par>
                            </p:childTnLst>
                          </p:cTn>
                        </p:par>
                      </p:childTnLst>
                    </p:cTn>
                  </p:par>
                  <p:par>
                    <p:cTn id="285" fill="hold">
                      <p:stCondLst>
                        <p:cond delay="indefinite"/>
                      </p:stCondLst>
                      <p:childTnLst>
                        <p:par>
                          <p:cTn id="286" fill="hold">
                            <p:stCondLst>
                              <p:cond delay="0"/>
                            </p:stCondLst>
                            <p:childTnLst>
                              <p:par>
                                <p:cTn id="287" presetID="1" presetClass="entr" presetSubtype="0" fill="hold" grpId="0" nodeType="clickEffect">
                                  <p:stCondLst>
                                    <p:cond delay="0"/>
                                  </p:stCondLst>
                                  <p:childTnLst>
                                    <p:set>
                                      <p:cBhvr>
                                        <p:cTn id="288" dur="1" fill="hold">
                                          <p:stCondLst>
                                            <p:cond delay="0"/>
                                          </p:stCondLst>
                                        </p:cTn>
                                        <p:tgtEl>
                                          <p:spTgt spid="219"/>
                                        </p:tgtEl>
                                        <p:attrNameLst>
                                          <p:attrName>style.visibility</p:attrName>
                                        </p:attrNameLst>
                                      </p:cBhvr>
                                      <p:to>
                                        <p:strVal val="visible"/>
                                      </p:to>
                                    </p:set>
                                  </p:childTnLst>
                                </p:cTn>
                              </p:par>
                              <p:par>
                                <p:cTn id="289" presetID="1" presetClass="entr" presetSubtype="0" fill="hold" grpId="0" nodeType="withEffect">
                                  <p:stCondLst>
                                    <p:cond delay="0"/>
                                  </p:stCondLst>
                                  <p:childTnLst>
                                    <p:set>
                                      <p:cBhvr>
                                        <p:cTn id="290" dur="1" fill="hold">
                                          <p:stCondLst>
                                            <p:cond delay="0"/>
                                          </p:stCondLst>
                                        </p:cTn>
                                        <p:tgtEl>
                                          <p:spTgt spid="220"/>
                                        </p:tgtEl>
                                        <p:attrNameLst>
                                          <p:attrName>style.visibility</p:attrName>
                                        </p:attrNameLst>
                                      </p:cBhvr>
                                      <p:to>
                                        <p:strVal val="visible"/>
                                      </p:to>
                                    </p:set>
                                  </p:childTnLst>
                                </p:cTn>
                              </p:par>
                              <p:par>
                                <p:cTn id="291" presetID="1" presetClass="entr" presetSubtype="0" fill="hold" grpId="0" nodeType="withEffect">
                                  <p:stCondLst>
                                    <p:cond delay="0"/>
                                  </p:stCondLst>
                                  <p:childTnLst>
                                    <p:set>
                                      <p:cBhvr>
                                        <p:cTn id="292" dur="1" fill="hold">
                                          <p:stCondLst>
                                            <p:cond delay="0"/>
                                          </p:stCondLst>
                                        </p:cTn>
                                        <p:tgtEl>
                                          <p:spTgt spid="221"/>
                                        </p:tgtEl>
                                        <p:attrNameLst>
                                          <p:attrName>style.visibility</p:attrName>
                                        </p:attrNameLst>
                                      </p:cBhvr>
                                      <p:to>
                                        <p:strVal val="visible"/>
                                      </p:to>
                                    </p:set>
                                  </p:childTnLst>
                                </p:cTn>
                              </p:par>
                              <p:par>
                                <p:cTn id="293" presetID="1" presetClass="entr" presetSubtype="0" fill="hold" grpId="0" nodeType="withEffect">
                                  <p:stCondLst>
                                    <p:cond delay="0"/>
                                  </p:stCondLst>
                                  <p:childTnLst>
                                    <p:set>
                                      <p:cBhvr>
                                        <p:cTn id="294" dur="1" fill="hold">
                                          <p:stCondLst>
                                            <p:cond delay="0"/>
                                          </p:stCondLst>
                                        </p:cTn>
                                        <p:tgtEl>
                                          <p:spTgt spid="222"/>
                                        </p:tgtEl>
                                        <p:attrNameLst>
                                          <p:attrName>style.visibility</p:attrName>
                                        </p:attrNameLst>
                                      </p:cBhvr>
                                      <p:to>
                                        <p:strVal val="visible"/>
                                      </p:to>
                                    </p:set>
                                  </p:childTnLst>
                                </p:cTn>
                              </p:par>
                              <p:par>
                                <p:cTn id="295" presetID="1" presetClass="entr" presetSubtype="0" fill="hold" grpId="0" nodeType="withEffect">
                                  <p:stCondLst>
                                    <p:cond delay="0"/>
                                  </p:stCondLst>
                                  <p:childTnLst>
                                    <p:set>
                                      <p:cBhvr>
                                        <p:cTn id="296" dur="1" fill="hold">
                                          <p:stCondLst>
                                            <p:cond delay="0"/>
                                          </p:stCondLst>
                                        </p:cTn>
                                        <p:tgtEl>
                                          <p:spTgt spid="304"/>
                                        </p:tgtEl>
                                        <p:attrNameLst>
                                          <p:attrName>style.visibility</p:attrName>
                                        </p:attrNameLst>
                                      </p:cBhvr>
                                      <p:to>
                                        <p:strVal val="visible"/>
                                      </p:to>
                                    </p:set>
                                  </p:childTnLst>
                                </p:cTn>
                              </p:par>
                              <p:par>
                                <p:cTn id="297" presetID="1" presetClass="entr" presetSubtype="0" fill="hold" grpId="0" nodeType="withEffect">
                                  <p:stCondLst>
                                    <p:cond delay="0"/>
                                  </p:stCondLst>
                                  <p:childTnLst>
                                    <p:set>
                                      <p:cBhvr>
                                        <p:cTn id="298" dur="1" fill="hold">
                                          <p:stCondLst>
                                            <p:cond delay="0"/>
                                          </p:stCondLst>
                                        </p:cTn>
                                        <p:tgtEl>
                                          <p:spTgt spid="283"/>
                                        </p:tgtEl>
                                        <p:attrNameLst>
                                          <p:attrName>style.visibility</p:attrName>
                                        </p:attrNameLst>
                                      </p:cBhvr>
                                      <p:to>
                                        <p:strVal val="visible"/>
                                      </p:to>
                                    </p:set>
                                  </p:childTnLst>
                                </p:cTn>
                              </p:par>
                              <p:par>
                                <p:cTn id="299" presetID="1" presetClass="entr" presetSubtype="0" fill="hold" grpId="0" nodeType="withEffect">
                                  <p:stCondLst>
                                    <p:cond delay="0"/>
                                  </p:stCondLst>
                                  <p:childTnLst>
                                    <p:set>
                                      <p:cBhvr>
                                        <p:cTn id="300" dur="1" fill="hold">
                                          <p:stCondLst>
                                            <p:cond delay="0"/>
                                          </p:stCondLst>
                                        </p:cTn>
                                        <p:tgtEl>
                                          <p:spTgt spid="284"/>
                                        </p:tgtEl>
                                        <p:attrNameLst>
                                          <p:attrName>style.visibility</p:attrName>
                                        </p:attrNameLst>
                                      </p:cBhvr>
                                      <p:to>
                                        <p:strVal val="visible"/>
                                      </p:to>
                                    </p:set>
                                  </p:childTnLst>
                                </p:cTn>
                              </p:par>
                              <p:par>
                                <p:cTn id="301" presetID="1" presetClass="entr" presetSubtype="0" fill="hold" grpId="0" nodeType="withEffect">
                                  <p:stCondLst>
                                    <p:cond delay="0"/>
                                  </p:stCondLst>
                                  <p:childTnLst>
                                    <p:set>
                                      <p:cBhvr>
                                        <p:cTn id="302" dur="1" fill="hold">
                                          <p:stCondLst>
                                            <p:cond delay="0"/>
                                          </p:stCondLst>
                                        </p:cTn>
                                        <p:tgtEl>
                                          <p:spTgt spid="285"/>
                                        </p:tgtEl>
                                        <p:attrNameLst>
                                          <p:attrName>style.visibility</p:attrName>
                                        </p:attrNameLst>
                                      </p:cBhvr>
                                      <p:to>
                                        <p:strVal val="visible"/>
                                      </p:to>
                                    </p:set>
                                  </p:childTnLst>
                                </p:cTn>
                              </p:par>
                              <p:par>
                                <p:cTn id="303" presetID="1" presetClass="entr" presetSubtype="0" fill="hold" grpId="0" nodeType="withEffect">
                                  <p:stCondLst>
                                    <p:cond delay="0"/>
                                  </p:stCondLst>
                                  <p:childTnLst>
                                    <p:set>
                                      <p:cBhvr>
                                        <p:cTn id="304" dur="1" fill="hold">
                                          <p:stCondLst>
                                            <p:cond delay="0"/>
                                          </p:stCondLst>
                                        </p:cTn>
                                        <p:tgtEl>
                                          <p:spTgt spid="286"/>
                                        </p:tgtEl>
                                        <p:attrNameLst>
                                          <p:attrName>style.visibility</p:attrName>
                                        </p:attrNameLst>
                                      </p:cBhvr>
                                      <p:to>
                                        <p:strVal val="visible"/>
                                      </p:to>
                                    </p:set>
                                  </p:childTnLst>
                                </p:cTn>
                              </p:par>
                              <p:par>
                                <p:cTn id="305" presetID="1" presetClass="entr" presetSubtype="0" fill="hold" grpId="0" nodeType="withEffect">
                                  <p:stCondLst>
                                    <p:cond delay="0"/>
                                  </p:stCondLst>
                                  <p:childTnLst>
                                    <p:set>
                                      <p:cBhvr>
                                        <p:cTn id="306" dur="1" fill="hold">
                                          <p:stCondLst>
                                            <p:cond delay="0"/>
                                          </p:stCondLst>
                                        </p:cTn>
                                        <p:tgtEl>
                                          <p:spTgt spid="205"/>
                                        </p:tgtEl>
                                        <p:attrNameLst>
                                          <p:attrName>style.visibility</p:attrName>
                                        </p:attrNameLst>
                                      </p:cBhvr>
                                      <p:to>
                                        <p:strVal val="visible"/>
                                      </p:to>
                                    </p:set>
                                  </p:childTnLst>
                                </p:cTn>
                              </p:par>
                              <p:par>
                                <p:cTn id="307" presetID="1" presetClass="entr" presetSubtype="0" fill="hold" nodeType="withEffect">
                                  <p:stCondLst>
                                    <p:cond delay="0"/>
                                  </p:stCondLst>
                                  <p:childTnLst>
                                    <p:set>
                                      <p:cBhvr>
                                        <p:cTn id="308" dur="1" fill="hold">
                                          <p:stCondLst>
                                            <p:cond delay="0"/>
                                          </p:stCondLst>
                                        </p:cTn>
                                        <p:tgtEl>
                                          <p:spTgt spid="206"/>
                                        </p:tgtEl>
                                        <p:attrNameLst>
                                          <p:attrName>style.visibility</p:attrName>
                                        </p:attrNameLst>
                                      </p:cBhvr>
                                      <p:to>
                                        <p:strVal val="visible"/>
                                      </p:to>
                                    </p:set>
                                  </p:childTnLst>
                                </p:cTn>
                              </p:par>
                              <p:par>
                                <p:cTn id="309" presetID="1" presetClass="entr" presetSubtype="0" fill="hold" nodeType="withEffect">
                                  <p:stCondLst>
                                    <p:cond delay="0"/>
                                  </p:stCondLst>
                                  <p:childTnLst>
                                    <p:set>
                                      <p:cBhvr>
                                        <p:cTn id="310" dur="1" fill="hold">
                                          <p:stCondLst>
                                            <p:cond delay="0"/>
                                          </p:stCondLst>
                                        </p:cTn>
                                        <p:tgtEl>
                                          <p:spTgt spid="207"/>
                                        </p:tgtEl>
                                        <p:attrNameLst>
                                          <p:attrName>style.visibility</p:attrName>
                                        </p:attrNameLst>
                                      </p:cBhvr>
                                      <p:to>
                                        <p:strVal val="visible"/>
                                      </p:to>
                                    </p:set>
                                  </p:childTnLst>
                                </p:cTn>
                              </p:par>
                              <p:par>
                                <p:cTn id="311" presetID="1" presetClass="entr" presetSubtype="0" fill="hold" nodeType="withEffect">
                                  <p:stCondLst>
                                    <p:cond delay="0"/>
                                  </p:stCondLst>
                                  <p:childTnLst>
                                    <p:set>
                                      <p:cBhvr>
                                        <p:cTn id="312" dur="1" fill="hold">
                                          <p:stCondLst>
                                            <p:cond delay="0"/>
                                          </p:stCondLst>
                                        </p:cTn>
                                        <p:tgtEl>
                                          <p:spTgt spid="208"/>
                                        </p:tgtEl>
                                        <p:attrNameLst>
                                          <p:attrName>style.visibility</p:attrName>
                                        </p:attrNameLst>
                                      </p:cBhvr>
                                      <p:to>
                                        <p:strVal val="visible"/>
                                      </p:to>
                                    </p:set>
                                  </p:childTnLst>
                                </p:cTn>
                              </p:par>
                              <p:par>
                                <p:cTn id="313" presetID="1" presetClass="entr" presetSubtype="0" fill="hold" nodeType="withEffect">
                                  <p:stCondLst>
                                    <p:cond delay="0"/>
                                  </p:stCondLst>
                                  <p:childTnLst>
                                    <p:set>
                                      <p:cBhvr>
                                        <p:cTn id="314" dur="1" fill="hold">
                                          <p:stCondLst>
                                            <p:cond delay="0"/>
                                          </p:stCondLst>
                                        </p:cTn>
                                        <p:tgtEl>
                                          <p:spTgt spid="209"/>
                                        </p:tgtEl>
                                        <p:attrNameLst>
                                          <p:attrName>style.visibility</p:attrName>
                                        </p:attrNameLst>
                                      </p:cBhvr>
                                      <p:to>
                                        <p:strVal val="visible"/>
                                      </p:to>
                                    </p:set>
                                  </p:childTnLst>
                                </p:cTn>
                              </p:par>
                              <p:par>
                                <p:cTn id="315" presetID="1" presetClass="entr" presetSubtype="0" fill="hold" nodeType="withEffect">
                                  <p:stCondLst>
                                    <p:cond delay="0"/>
                                  </p:stCondLst>
                                  <p:childTnLst>
                                    <p:set>
                                      <p:cBhvr>
                                        <p:cTn id="316" dur="1" fill="hold">
                                          <p:stCondLst>
                                            <p:cond delay="0"/>
                                          </p:stCondLst>
                                        </p:cTn>
                                        <p:tgtEl>
                                          <p:spTgt spid="210"/>
                                        </p:tgtEl>
                                        <p:attrNameLst>
                                          <p:attrName>style.visibility</p:attrName>
                                        </p:attrNameLst>
                                      </p:cBhvr>
                                      <p:to>
                                        <p:strVal val="visible"/>
                                      </p:to>
                                    </p:set>
                                  </p:childTnLst>
                                </p:cTn>
                              </p:par>
                              <p:par>
                                <p:cTn id="317" presetID="1" presetClass="entr" presetSubtype="0" fill="hold" nodeType="withEffect">
                                  <p:stCondLst>
                                    <p:cond delay="0"/>
                                  </p:stCondLst>
                                  <p:childTnLst>
                                    <p:set>
                                      <p:cBhvr>
                                        <p:cTn id="318" dur="1" fill="hold">
                                          <p:stCondLst>
                                            <p:cond delay="0"/>
                                          </p:stCondLst>
                                        </p:cTn>
                                        <p:tgtEl>
                                          <p:spTgt spid="211"/>
                                        </p:tgtEl>
                                        <p:attrNameLst>
                                          <p:attrName>style.visibility</p:attrName>
                                        </p:attrNameLst>
                                      </p:cBhvr>
                                      <p:to>
                                        <p:strVal val="visible"/>
                                      </p:to>
                                    </p:set>
                                  </p:childTnLst>
                                </p:cTn>
                              </p:par>
                              <p:par>
                                <p:cTn id="319" presetID="1" presetClass="entr" presetSubtype="0" fill="hold" nodeType="withEffect">
                                  <p:stCondLst>
                                    <p:cond delay="0"/>
                                  </p:stCondLst>
                                  <p:childTnLst>
                                    <p:set>
                                      <p:cBhvr>
                                        <p:cTn id="320" dur="1" fill="hold">
                                          <p:stCondLst>
                                            <p:cond delay="0"/>
                                          </p:stCondLst>
                                        </p:cTn>
                                        <p:tgtEl>
                                          <p:spTgt spid="212"/>
                                        </p:tgtEl>
                                        <p:attrNameLst>
                                          <p:attrName>style.visibility</p:attrName>
                                        </p:attrNameLst>
                                      </p:cBhvr>
                                      <p:to>
                                        <p:strVal val="visible"/>
                                      </p:to>
                                    </p:set>
                                  </p:childTnLst>
                                </p:cTn>
                              </p:par>
                              <p:par>
                                <p:cTn id="321" presetID="1" presetClass="entr" presetSubtype="0" fill="hold" nodeType="withEffect">
                                  <p:stCondLst>
                                    <p:cond delay="0"/>
                                  </p:stCondLst>
                                  <p:childTnLst>
                                    <p:set>
                                      <p:cBhvr>
                                        <p:cTn id="322" dur="1" fill="hold">
                                          <p:stCondLst>
                                            <p:cond delay="0"/>
                                          </p:stCondLst>
                                        </p:cTn>
                                        <p:tgtEl>
                                          <p:spTgt spid="213"/>
                                        </p:tgtEl>
                                        <p:attrNameLst>
                                          <p:attrName>style.visibility</p:attrName>
                                        </p:attrNameLst>
                                      </p:cBhvr>
                                      <p:to>
                                        <p:strVal val="visible"/>
                                      </p:to>
                                    </p:set>
                                  </p:childTnLst>
                                </p:cTn>
                              </p:par>
                              <p:par>
                                <p:cTn id="323" presetID="1" presetClass="entr" presetSubtype="0" fill="hold" grpId="0" nodeType="withEffect">
                                  <p:stCondLst>
                                    <p:cond delay="0"/>
                                  </p:stCondLst>
                                  <p:childTnLst>
                                    <p:set>
                                      <p:cBhvr>
                                        <p:cTn id="324" dur="1" fill="hold">
                                          <p:stCondLst>
                                            <p:cond delay="0"/>
                                          </p:stCondLst>
                                        </p:cTn>
                                        <p:tgtEl>
                                          <p:spTgt spid="214"/>
                                        </p:tgtEl>
                                        <p:attrNameLst>
                                          <p:attrName>style.visibility</p:attrName>
                                        </p:attrNameLst>
                                      </p:cBhvr>
                                      <p:to>
                                        <p:strVal val="visible"/>
                                      </p:to>
                                    </p:set>
                                  </p:childTnLst>
                                </p:cTn>
                              </p:par>
                              <p:par>
                                <p:cTn id="325" presetID="1" presetClass="entr" presetSubtype="0" fill="hold" grpId="0" nodeType="withEffect">
                                  <p:stCondLst>
                                    <p:cond delay="0"/>
                                  </p:stCondLst>
                                  <p:childTnLst>
                                    <p:set>
                                      <p:cBhvr>
                                        <p:cTn id="326" dur="1" fill="hold">
                                          <p:stCondLst>
                                            <p:cond delay="0"/>
                                          </p:stCondLst>
                                        </p:cTn>
                                        <p:tgtEl>
                                          <p:spTgt spid="215"/>
                                        </p:tgtEl>
                                        <p:attrNameLst>
                                          <p:attrName>style.visibility</p:attrName>
                                        </p:attrNameLst>
                                      </p:cBhvr>
                                      <p:to>
                                        <p:strVal val="visible"/>
                                      </p:to>
                                    </p:set>
                                  </p:childTnLst>
                                </p:cTn>
                              </p:par>
                              <p:par>
                                <p:cTn id="327" presetID="1" presetClass="entr" presetSubtype="0" fill="hold" grpId="0" nodeType="withEffect">
                                  <p:stCondLst>
                                    <p:cond delay="0"/>
                                  </p:stCondLst>
                                  <p:childTnLst>
                                    <p:set>
                                      <p:cBhvr>
                                        <p:cTn id="328" dur="1" fill="hold">
                                          <p:stCondLst>
                                            <p:cond delay="0"/>
                                          </p:stCondLst>
                                        </p:cTn>
                                        <p:tgtEl>
                                          <p:spTgt spid="216"/>
                                        </p:tgtEl>
                                        <p:attrNameLst>
                                          <p:attrName>style.visibility</p:attrName>
                                        </p:attrNameLst>
                                      </p:cBhvr>
                                      <p:to>
                                        <p:strVal val="visible"/>
                                      </p:to>
                                    </p:set>
                                  </p:childTnLst>
                                </p:cTn>
                              </p:par>
                              <p:par>
                                <p:cTn id="329" presetID="1" presetClass="entr" presetSubtype="0" fill="hold" grpId="0" nodeType="withEffect">
                                  <p:stCondLst>
                                    <p:cond delay="0"/>
                                  </p:stCondLst>
                                  <p:childTnLst>
                                    <p:set>
                                      <p:cBhvr>
                                        <p:cTn id="330" dur="1" fill="hold">
                                          <p:stCondLst>
                                            <p:cond delay="0"/>
                                          </p:stCondLst>
                                        </p:cTn>
                                        <p:tgtEl>
                                          <p:spTgt spid="217"/>
                                        </p:tgtEl>
                                        <p:attrNameLst>
                                          <p:attrName>style.visibility</p:attrName>
                                        </p:attrNameLst>
                                      </p:cBhvr>
                                      <p:to>
                                        <p:strVal val="visible"/>
                                      </p:to>
                                    </p:set>
                                  </p:childTnLst>
                                </p:cTn>
                              </p:par>
                              <p:par>
                                <p:cTn id="331" presetID="1" presetClass="entr" presetSubtype="0" fill="hold" grpId="0" nodeType="withEffect">
                                  <p:stCondLst>
                                    <p:cond delay="0"/>
                                  </p:stCondLst>
                                  <p:childTnLst>
                                    <p:set>
                                      <p:cBhvr>
                                        <p:cTn id="332" dur="1" fill="hold">
                                          <p:stCondLst>
                                            <p:cond delay="0"/>
                                          </p:stCondLst>
                                        </p:cTn>
                                        <p:tgtEl>
                                          <p:spTgt spid="218"/>
                                        </p:tgtEl>
                                        <p:attrNameLst>
                                          <p:attrName>style.visibility</p:attrName>
                                        </p:attrNameLst>
                                      </p:cBhvr>
                                      <p:to>
                                        <p:strVal val="visible"/>
                                      </p:to>
                                    </p:set>
                                  </p:childTnLst>
                                </p:cTn>
                              </p:par>
                              <p:par>
                                <p:cTn id="333" presetID="1" presetClass="entr" presetSubtype="0" fill="hold" grpId="0" nodeType="withEffect">
                                  <p:stCondLst>
                                    <p:cond delay="0"/>
                                  </p:stCondLst>
                                  <p:childTnLst>
                                    <p:set>
                                      <p:cBhvr>
                                        <p:cTn id="334" dur="1" fill="hold">
                                          <p:stCondLst>
                                            <p:cond delay="0"/>
                                          </p:stCondLst>
                                        </p:cTn>
                                        <p:tgtEl>
                                          <p:spTgt spid="223"/>
                                        </p:tgtEl>
                                        <p:attrNameLst>
                                          <p:attrName>style.visibility</p:attrName>
                                        </p:attrNameLst>
                                      </p:cBhvr>
                                      <p:to>
                                        <p:strVal val="visible"/>
                                      </p:to>
                                    </p:set>
                                  </p:childTnLst>
                                </p:cTn>
                              </p:par>
                              <p:par>
                                <p:cTn id="335" presetID="1" presetClass="entr" presetSubtype="0" fill="hold" grpId="0" nodeType="withEffect">
                                  <p:stCondLst>
                                    <p:cond delay="0"/>
                                  </p:stCondLst>
                                  <p:childTnLst>
                                    <p:set>
                                      <p:cBhvr>
                                        <p:cTn id="336" dur="1" fill="hold">
                                          <p:stCondLst>
                                            <p:cond delay="0"/>
                                          </p:stCondLst>
                                        </p:cTn>
                                        <p:tgtEl>
                                          <p:spTgt spid="224"/>
                                        </p:tgtEl>
                                        <p:attrNameLst>
                                          <p:attrName>style.visibility</p:attrName>
                                        </p:attrNameLst>
                                      </p:cBhvr>
                                      <p:to>
                                        <p:strVal val="visible"/>
                                      </p:to>
                                    </p:set>
                                  </p:childTnLst>
                                </p:cTn>
                              </p:par>
                              <p:par>
                                <p:cTn id="337" presetID="1" presetClass="entr" presetSubtype="0" fill="hold" grpId="0" nodeType="withEffect">
                                  <p:stCondLst>
                                    <p:cond delay="0"/>
                                  </p:stCondLst>
                                  <p:childTnLst>
                                    <p:set>
                                      <p:cBhvr>
                                        <p:cTn id="338" dur="1" fill="hold">
                                          <p:stCondLst>
                                            <p:cond delay="0"/>
                                          </p:stCondLst>
                                        </p:cTn>
                                        <p:tgtEl>
                                          <p:spTgt spid="225"/>
                                        </p:tgtEl>
                                        <p:attrNameLst>
                                          <p:attrName>style.visibility</p:attrName>
                                        </p:attrNameLst>
                                      </p:cBhvr>
                                      <p:to>
                                        <p:strVal val="visible"/>
                                      </p:to>
                                    </p:set>
                                  </p:childTnLst>
                                </p:cTn>
                              </p:par>
                              <p:par>
                                <p:cTn id="339" presetID="1" presetClass="entr" presetSubtype="0" fill="hold" grpId="0" nodeType="withEffect">
                                  <p:stCondLst>
                                    <p:cond delay="0"/>
                                  </p:stCondLst>
                                  <p:childTnLst>
                                    <p:set>
                                      <p:cBhvr>
                                        <p:cTn id="340" dur="1" fill="hold">
                                          <p:stCondLst>
                                            <p:cond delay="0"/>
                                          </p:stCondLst>
                                        </p:cTn>
                                        <p:tgtEl>
                                          <p:spTgt spid="226"/>
                                        </p:tgtEl>
                                        <p:attrNameLst>
                                          <p:attrName>style.visibility</p:attrName>
                                        </p:attrNameLst>
                                      </p:cBhvr>
                                      <p:to>
                                        <p:strVal val="visible"/>
                                      </p:to>
                                    </p:set>
                                  </p:childTnLst>
                                </p:cTn>
                              </p:par>
                              <p:par>
                                <p:cTn id="341" presetID="1" presetClass="entr" presetSubtype="0" fill="hold" grpId="0" nodeType="withEffect">
                                  <p:stCondLst>
                                    <p:cond delay="0"/>
                                  </p:stCondLst>
                                  <p:childTnLst>
                                    <p:set>
                                      <p:cBhvr>
                                        <p:cTn id="342" dur="1" fill="hold">
                                          <p:stCondLst>
                                            <p:cond delay="0"/>
                                          </p:stCondLst>
                                        </p:cTn>
                                        <p:tgtEl>
                                          <p:spTgt spid="274"/>
                                        </p:tgtEl>
                                        <p:attrNameLst>
                                          <p:attrName>style.visibility</p:attrName>
                                        </p:attrNameLst>
                                      </p:cBhvr>
                                      <p:to>
                                        <p:strVal val="visible"/>
                                      </p:to>
                                    </p:set>
                                  </p:childTnLst>
                                </p:cTn>
                              </p:par>
                              <p:par>
                                <p:cTn id="343" presetID="1" presetClass="entr" presetSubtype="0" fill="hold" nodeType="withEffect">
                                  <p:stCondLst>
                                    <p:cond delay="0"/>
                                  </p:stCondLst>
                                  <p:childTnLst>
                                    <p:set>
                                      <p:cBhvr>
                                        <p:cTn id="344" dur="1" fill="hold">
                                          <p:stCondLst>
                                            <p:cond delay="0"/>
                                          </p:stCondLst>
                                        </p:cTn>
                                        <p:tgtEl>
                                          <p:spTgt spid="275"/>
                                        </p:tgtEl>
                                        <p:attrNameLst>
                                          <p:attrName>style.visibility</p:attrName>
                                        </p:attrNameLst>
                                      </p:cBhvr>
                                      <p:to>
                                        <p:strVal val="visible"/>
                                      </p:to>
                                    </p:set>
                                  </p:childTnLst>
                                </p:cTn>
                              </p:par>
                              <p:par>
                                <p:cTn id="345" presetID="1" presetClass="entr" presetSubtype="0" fill="hold" nodeType="withEffect">
                                  <p:stCondLst>
                                    <p:cond delay="0"/>
                                  </p:stCondLst>
                                  <p:childTnLst>
                                    <p:set>
                                      <p:cBhvr>
                                        <p:cTn id="346" dur="1" fill="hold">
                                          <p:stCondLst>
                                            <p:cond delay="0"/>
                                          </p:stCondLst>
                                        </p:cTn>
                                        <p:tgtEl>
                                          <p:spTgt spid="276"/>
                                        </p:tgtEl>
                                        <p:attrNameLst>
                                          <p:attrName>style.visibility</p:attrName>
                                        </p:attrNameLst>
                                      </p:cBhvr>
                                      <p:to>
                                        <p:strVal val="visible"/>
                                      </p:to>
                                    </p:set>
                                  </p:childTnLst>
                                </p:cTn>
                              </p:par>
                              <p:par>
                                <p:cTn id="347" presetID="1" presetClass="entr" presetSubtype="0" fill="hold" nodeType="withEffect">
                                  <p:stCondLst>
                                    <p:cond delay="0"/>
                                  </p:stCondLst>
                                  <p:childTnLst>
                                    <p:set>
                                      <p:cBhvr>
                                        <p:cTn id="348" dur="1" fill="hold">
                                          <p:stCondLst>
                                            <p:cond delay="0"/>
                                          </p:stCondLst>
                                        </p:cTn>
                                        <p:tgtEl>
                                          <p:spTgt spid="277"/>
                                        </p:tgtEl>
                                        <p:attrNameLst>
                                          <p:attrName>style.visibility</p:attrName>
                                        </p:attrNameLst>
                                      </p:cBhvr>
                                      <p:to>
                                        <p:strVal val="visible"/>
                                      </p:to>
                                    </p:set>
                                  </p:childTnLst>
                                </p:cTn>
                              </p:par>
                              <p:par>
                                <p:cTn id="349" presetID="1" presetClass="entr" presetSubtype="0" fill="hold" nodeType="withEffect">
                                  <p:stCondLst>
                                    <p:cond delay="0"/>
                                  </p:stCondLst>
                                  <p:childTnLst>
                                    <p:set>
                                      <p:cBhvr>
                                        <p:cTn id="350" dur="1" fill="hold">
                                          <p:stCondLst>
                                            <p:cond delay="0"/>
                                          </p:stCondLst>
                                        </p:cTn>
                                        <p:tgtEl>
                                          <p:spTgt spid="278"/>
                                        </p:tgtEl>
                                        <p:attrNameLst>
                                          <p:attrName>style.visibility</p:attrName>
                                        </p:attrNameLst>
                                      </p:cBhvr>
                                      <p:to>
                                        <p:strVal val="visible"/>
                                      </p:to>
                                    </p:set>
                                  </p:childTnLst>
                                </p:cTn>
                              </p:par>
                              <p:par>
                                <p:cTn id="351" presetID="1" presetClass="entr" presetSubtype="0" fill="hold" nodeType="withEffect">
                                  <p:stCondLst>
                                    <p:cond delay="0"/>
                                  </p:stCondLst>
                                  <p:childTnLst>
                                    <p:set>
                                      <p:cBhvr>
                                        <p:cTn id="352" dur="1" fill="hold">
                                          <p:stCondLst>
                                            <p:cond delay="0"/>
                                          </p:stCondLst>
                                        </p:cTn>
                                        <p:tgtEl>
                                          <p:spTgt spid="279"/>
                                        </p:tgtEl>
                                        <p:attrNameLst>
                                          <p:attrName>style.visibility</p:attrName>
                                        </p:attrNameLst>
                                      </p:cBhvr>
                                      <p:to>
                                        <p:strVal val="visible"/>
                                      </p:to>
                                    </p:set>
                                  </p:childTnLst>
                                </p:cTn>
                              </p:par>
                              <p:par>
                                <p:cTn id="353" presetID="1" presetClass="entr" presetSubtype="0" fill="hold" nodeType="withEffect">
                                  <p:stCondLst>
                                    <p:cond delay="0"/>
                                  </p:stCondLst>
                                  <p:childTnLst>
                                    <p:set>
                                      <p:cBhvr>
                                        <p:cTn id="354" dur="1" fill="hold">
                                          <p:stCondLst>
                                            <p:cond delay="0"/>
                                          </p:stCondLst>
                                        </p:cTn>
                                        <p:tgtEl>
                                          <p:spTgt spid="280"/>
                                        </p:tgtEl>
                                        <p:attrNameLst>
                                          <p:attrName>style.visibility</p:attrName>
                                        </p:attrNameLst>
                                      </p:cBhvr>
                                      <p:to>
                                        <p:strVal val="visible"/>
                                      </p:to>
                                    </p:set>
                                  </p:childTnLst>
                                </p:cTn>
                              </p:par>
                              <p:par>
                                <p:cTn id="355" presetID="1" presetClass="entr" presetSubtype="0" fill="hold" nodeType="withEffect">
                                  <p:stCondLst>
                                    <p:cond delay="0"/>
                                  </p:stCondLst>
                                  <p:childTnLst>
                                    <p:set>
                                      <p:cBhvr>
                                        <p:cTn id="356" dur="1" fill="hold">
                                          <p:stCondLst>
                                            <p:cond delay="0"/>
                                          </p:stCondLst>
                                        </p:cTn>
                                        <p:tgtEl>
                                          <p:spTgt spid="281"/>
                                        </p:tgtEl>
                                        <p:attrNameLst>
                                          <p:attrName>style.visibility</p:attrName>
                                        </p:attrNameLst>
                                      </p:cBhvr>
                                      <p:to>
                                        <p:strVal val="visible"/>
                                      </p:to>
                                    </p:set>
                                  </p:childTnLst>
                                </p:cTn>
                              </p:par>
                              <p:par>
                                <p:cTn id="357" presetID="1" presetClass="entr" presetSubtype="0" fill="hold" nodeType="withEffect">
                                  <p:stCondLst>
                                    <p:cond delay="0"/>
                                  </p:stCondLst>
                                  <p:childTnLst>
                                    <p:set>
                                      <p:cBhvr>
                                        <p:cTn id="358" dur="1" fill="hold">
                                          <p:stCondLst>
                                            <p:cond delay="0"/>
                                          </p:stCondLst>
                                        </p:cTn>
                                        <p:tgtEl>
                                          <p:spTgt spid="282"/>
                                        </p:tgtEl>
                                        <p:attrNameLst>
                                          <p:attrName>style.visibility</p:attrName>
                                        </p:attrNameLst>
                                      </p:cBhvr>
                                      <p:to>
                                        <p:strVal val="visible"/>
                                      </p:to>
                                    </p:set>
                                  </p:childTnLst>
                                </p:cTn>
                              </p:par>
                              <p:par>
                                <p:cTn id="359" presetID="1" presetClass="entr" presetSubtype="0" fill="hold" grpId="0" nodeType="withEffect">
                                  <p:stCondLst>
                                    <p:cond delay="0"/>
                                  </p:stCondLst>
                                  <p:childTnLst>
                                    <p:set>
                                      <p:cBhvr>
                                        <p:cTn id="360" dur="1" fill="hold">
                                          <p:stCondLst>
                                            <p:cond delay="0"/>
                                          </p:stCondLst>
                                        </p:cTn>
                                        <p:tgtEl>
                                          <p:spTgt spid="287"/>
                                        </p:tgtEl>
                                        <p:attrNameLst>
                                          <p:attrName>style.visibility</p:attrName>
                                        </p:attrNameLst>
                                      </p:cBhvr>
                                      <p:to>
                                        <p:strVal val="visible"/>
                                      </p:to>
                                    </p:set>
                                  </p:childTnLst>
                                </p:cTn>
                              </p:par>
                              <p:par>
                                <p:cTn id="361" presetID="1" presetClass="entr" presetSubtype="0" fill="hold" grpId="0" nodeType="withEffect">
                                  <p:stCondLst>
                                    <p:cond delay="0"/>
                                  </p:stCondLst>
                                  <p:childTnLst>
                                    <p:set>
                                      <p:cBhvr>
                                        <p:cTn id="362" dur="1" fill="hold">
                                          <p:stCondLst>
                                            <p:cond delay="0"/>
                                          </p:stCondLst>
                                        </p:cTn>
                                        <p:tgtEl>
                                          <p:spTgt spid="288"/>
                                        </p:tgtEl>
                                        <p:attrNameLst>
                                          <p:attrName>style.visibility</p:attrName>
                                        </p:attrNameLst>
                                      </p:cBhvr>
                                      <p:to>
                                        <p:strVal val="visible"/>
                                      </p:to>
                                    </p:set>
                                  </p:childTnLst>
                                </p:cTn>
                              </p:par>
                              <p:par>
                                <p:cTn id="363" presetID="1" presetClass="entr" presetSubtype="0" fill="hold" grpId="0" nodeType="withEffect">
                                  <p:stCondLst>
                                    <p:cond delay="0"/>
                                  </p:stCondLst>
                                  <p:childTnLst>
                                    <p:set>
                                      <p:cBhvr>
                                        <p:cTn id="364" dur="1" fill="hold">
                                          <p:stCondLst>
                                            <p:cond delay="0"/>
                                          </p:stCondLst>
                                        </p:cTn>
                                        <p:tgtEl>
                                          <p:spTgt spid="289"/>
                                        </p:tgtEl>
                                        <p:attrNameLst>
                                          <p:attrName>style.visibility</p:attrName>
                                        </p:attrNameLst>
                                      </p:cBhvr>
                                      <p:to>
                                        <p:strVal val="visible"/>
                                      </p:to>
                                    </p:set>
                                  </p:childTnLst>
                                </p:cTn>
                              </p:par>
                              <p:par>
                                <p:cTn id="365" presetID="1" presetClass="entr" presetSubtype="0" fill="hold" grpId="0" nodeType="withEffect">
                                  <p:stCondLst>
                                    <p:cond delay="0"/>
                                  </p:stCondLst>
                                  <p:childTnLst>
                                    <p:set>
                                      <p:cBhvr>
                                        <p:cTn id="366" dur="1" fill="hold">
                                          <p:stCondLst>
                                            <p:cond delay="0"/>
                                          </p:stCondLst>
                                        </p:cTn>
                                        <p:tgtEl>
                                          <p:spTgt spid="290"/>
                                        </p:tgtEl>
                                        <p:attrNameLst>
                                          <p:attrName>style.visibility</p:attrName>
                                        </p:attrNameLst>
                                      </p:cBhvr>
                                      <p:to>
                                        <p:strVal val="visible"/>
                                      </p:to>
                                    </p:set>
                                  </p:childTnLst>
                                </p:cTn>
                              </p:par>
                              <p:par>
                                <p:cTn id="367" presetID="1" presetClass="entr" presetSubtype="0" fill="hold" grpId="0" nodeType="withEffect">
                                  <p:stCondLst>
                                    <p:cond delay="0"/>
                                  </p:stCondLst>
                                  <p:childTnLst>
                                    <p:set>
                                      <p:cBhvr>
                                        <p:cTn id="368" dur="1" fill="hold">
                                          <p:stCondLst>
                                            <p:cond delay="0"/>
                                          </p:stCondLst>
                                        </p:cTn>
                                        <p:tgtEl>
                                          <p:spTgt spid="291"/>
                                        </p:tgtEl>
                                        <p:attrNameLst>
                                          <p:attrName>style.visibility</p:attrName>
                                        </p:attrNameLst>
                                      </p:cBhvr>
                                      <p:to>
                                        <p:strVal val="visible"/>
                                      </p:to>
                                    </p:set>
                                  </p:childTnLst>
                                </p:cTn>
                              </p:par>
                              <p:par>
                                <p:cTn id="369" presetID="1" presetClass="entr" presetSubtype="0" fill="hold" grpId="0" nodeType="withEffect">
                                  <p:stCondLst>
                                    <p:cond delay="0"/>
                                  </p:stCondLst>
                                  <p:childTnLst>
                                    <p:set>
                                      <p:cBhvr>
                                        <p:cTn id="370" dur="1" fill="hold">
                                          <p:stCondLst>
                                            <p:cond delay="0"/>
                                          </p:stCondLst>
                                        </p:cTn>
                                        <p:tgtEl>
                                          <p:spTgt spid="292"/>
                                        </p:tgtEl>
                                        <p:attrNameLst>
                                          <p:attrName>style.visibility</p:attrName>
                                        </p:attrNameLst>
                                      </p:cBhvr>
                                      <p:to>
                                        <p:strVal val="visible"/>
                                      </p:to>
                                    </p:set>
                                  </p:childTnLst>
                                </p:cTn>
                              </p:par>
                              <p:par>
                                <p:cTn id="371" presetID="1" presetClass="entr" presetSubtype="0" fill="hold" grpId="0" nodeType="withEffect">
                                  <p:stCondLst>
                                    <p:cond delay="0"/>
                                  </p:stCondLst>
                                  <p:childTnLst>
                                    <p:set>
                                      <p:cBhvr>
                                        <p:cTn id="372" dur="1" fill="hold">
                                          <p:stCondLst>
                                            <p:cond delay="0"/>
                                          </p:stCondLst>
                                        </p:cTn>
                                        <p:tgtEl>
                                          <p:spTgt spid="293"/>
                                        </p:tgtEl>
                                        <p:attrNameLst>
                                          <p:attrName>style.visibility</p:attrName>
                                        </p:attrNameLst>
                                      </p:cBhvr>
                                      <p:to>
                                        <p:strVal val="visible"/>
                                      </p:to>
                                    </p:set>
                                  </p:childTnLst>
                                </p:cTn>
                              </p:par>
                              <p:par>
                                <p:cTn id="373" presetID="1" presetClass="entr" presetSubtype="0" fill="hold" grpId="0" nodeType="withEffect">
                                  <p:stCondLst>
                                    <p:cond delay="0"/>
                                  </p:stCondLst>
                                  <p:childTnLst>
                                    <p:set>
                                      <p:cBhvr>
                                        <p:cTn id="374" dur="1" fill="hold">
                                          <p:stCondLst>
                                            <p:cond delay="0"/>
                                          </p:stCondLst>
                                        </p:cTn>
                                        <p:tgtEl>
                                          <p:spTgt spid="294"/>
                                        </p:tgtEl>
                                        <p:attrNameLst>
                                          <p:attrName>style.visibility</p:attrName>
                                        </p:attrNameLst>
                                      </p:cBhvr>
                                      <p:to>
                                        <p:strVal val="visible"/>
                                      </p:to>
                                    </p:set>
                                  </p:childTnLst>
                                </p:cTn>
                              </p:par>
                              <p:par>
                                <p:cTn id="375" presetID="1" presetClass="entr" presetSubtype="0" fill="hold" grpId="0" nodeType="withEffect">
                                  <p:stCondLst>
                                    <p:cond delay="0"/>
                                  </p:stCondLst>
                                  <p:childTnLst>
                                    <p:set>
                                      <p:cBhvr>
                                        <p:cTn id="376" dur="1" fill="hold">
                                          <p:stCondLst>
                                            <p:cond delay="0"/>
                                          </p:stCondLst>
                                        </p:cTn>
                                        <p:tgtEl>
                                          <p:spTgt spid="295"/>
                                        </p:tgtEl>
                                        <p:attrNameLst>
                                          <p:attrName>style.visibility</p:attrName>
                                        </p:attrNameLst>
                                      </p:cBhvr>
                                      <p:to>
                                        <p:strVal val="visible"/>
                                      </p:to>
                                    </p:set>
                                  </p:childTnLst>
                                </p:cTn>
                              </p:par>
                              <p:par>
                                <p:cTn id="377" presetID="1" presetClass="entr" presetSubtype="0" fill="hold" grpId="0" nodeType="withEffect">
                                  <p:stCondLst>
                                    <p:cond delay="0"/>
                                  </p:stCondLst>
                                  <p:childTnLst>
                                    <p:set>
                                      <p:cBhvr>
                                        <p:cTn id="378" dur="1" fill="hold">
                                          <p:stCondLst>
                                            <p:cond delay="0"/>
                                          </p:stCondLst>
                                        </p:cTn>
                                        <p:tgtEl>
                                          <p:spTgt spid="296"/>
                                        </p:tgtEl>
                                        <p:attrNameLst>
                                          <p:attrName>style.visibility</p:attrName>
                                        </p:attrNameLst>
                                      </p:cBhvr>
                                      <p:to>
                                        <p:strVal val="visible"/>
                                      </p:to>
                                    </p:set>
                                  </p:childTnLst>
                                </p:cTn>
                              </p:par>
                              <p:par>
                                <p:cTn id="379" presetID="1" presetClass="entr" presetSubtype="0" fill="hold" grpId="0" nodeType="withEffect">
                                  <p:stCondLst>
                                    <p:cond delay="0"/>
                                  </p:stCondLst>
                                  <p:childTnLst>
                                    <p:set>
                                      <p:cBhvr>
                                        <p:cTn id="380" dur="1" fill="hold">
                                          <p:stCondLst>
                                            <p:cond delay="0"/>
                                          </p:stCondLst>
                                        </p:cTn>
                                        <p:tgtEl>
                                          <p:spTgt spid="29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8" grpId="0"/>
      <p:bldP spid="19" grpId="0"/>
      <p:bldP spid="20" grpId="0"/>
      <p:bldP spid="21" grpId="0"/>
      <p:bldP spid="22" grpId="0"/>
      <p:bldP spid="23" grpId="0"/>
      <p:bldP spid="24" grpId="0"/>
      <p:bldP spid="25" grpId="0"/>
      <p:bldP spid="26" grpId="0"/>
      <p:bldP spid="81" grpId="0" animBg="1"/>
      <p:bldP spid="90" grpId="0"/>
      <p:bldP spid="91" grpId="0"/>
      <p:bldP spid="92" grpId="0"/>
      <p:bldP spid="93" grpId="0"/>
      <p:bldP spid="94" grpId="0"/>
      <p:bldP spid="95" grpId="0"/>
      <p:bldP spid="96" grpId="0"/>
      <p:bldP spid="97" grpId="0"/>
      <p:bldP spid="98" grpId="0"/>
      <p:bldP spid="153" grpId="0" animBg="1"/>
      <p:bldP spid="154" grpId="0" animBg="1"/>
      <p:bldP spid="155" grpId="0" animBg="1"/>
      <p:bldP spid="156" grpId="0" animBg="1"/>
      <p:bldP spid="157" grpId="0" animBg="1"/>
      <p:bldP spid="158" grpId="0" animBg="1"/>
      <p:bldP spid="159" grpId="0" animBg="1"/>
      <p:bldP spid="160" grpId="0" animBg="1"/>
      <p:bldP spid="161" grpId="0" animBg="1"/>
      <p:bldP spid="170" grpId="0"/>
      <p:bldP spid="171" grpId="0"/>
      <p:bldP spid="172" grpId="0"/>
      <p:bldP spid="173" grpId="0"/>
      <p:bldP spid="174" grpId="0"/>
      <p:bldP spid="175" grpId="0"/>
      <p:bldP spid="176" grpId="0"/>
      <p:bldP spid="177" grpId="0"/>
      <p:bldP spid="178" grpId="0"/>
      <p:bldP spid="179" grpId="0" animBg="1"/>
      <p:bldP spid="180" grpId="0" animBg="1"/>
      <p:bldP spid="181" grpId="0" animBg="1"/>
      <p:bldP spid="182" grpId="0" animBg="1"/>
      <p:bldP spid="183" grpId="0" animBg="1"/>
      <p:bldP spid="192" grpId="0"/>
      <p:bldP spid="193" grpId="0"/>
      <p:bldP spid="194" grpId="0"/>
      <p:bldP spid="195" grpId="0"/>
      <p:bldP spid="196" grpId="0"/>
      <p:bldP spid="197" grpId="0"/>
      <p:bldP spid="198" grpId="0"/>
      <p:bldP spid="199" grpId="0"/>
      <p:bldP spid="200" grpId="0"/>
      <p:bldP spid="201" grpId="0" animBg="1"/>
      <p:bldP spid="202" grpId="0" animBg="1"/>
      <p:bldP spid="203" grpId="0" animBg="1"/>
      <p:bldP spid="204" grpId="0" animBg="1"/>
      <p:bldP spid="205" grpId="0" animBg="1"/>
      <p:bldP spid="214" grpId="0"/>
      <p:bldP spid="215" grpId="0"/>
      <p:bldP spid="216" grpId="0"/>
      <p:bldP spid="217" grpId="0"/>
      <p:bldP spid="218" grpId="0"/>
      <p:bldP spid="219" grpId="0"/>
      <p:bldP spid="220" grpId="0"/>
      <p:bldP spid="221" grpId="0"/>
      <p:bldP spid="222" grpId="0"/>
      <p:bldP spid="223" grpId="0" animBg="1"/>
      <p:bldP spid="224" grpId="0" animBg="1"/>
      <p:bldP spid="225" grpId="0" animBg="1"/>
      <p:bldP spid="226" grpId="0" animBg="1"/>
      <p:bldP spid="227" grpId="0" animBg="1"/>
      <p:bldP spid="236" grpId="0"/>
      <p:bldP spid="237" grpId="0"/>
      <p:bldP spid="238" grpId="0"/>
      <p:bldP spid="239" grpId="0"/>
      <p:bldP spid="240" grpId="0"/>
      <p:bldP spid="241" grpId="0"/>
      <p:bldP spid="242" grpId="0"/>
      <p:bldP spid="243" grpId="0"/>
      <p:bldP spid="244" grpId="0"/>
      <p:bldP spid="245" grpId="0" animBg="1"/>
      <p:bldP spid="246" grpId="0" animBg="1"/>
      <p:bldP spid="247" grpId="0" animBg="1"/>
      <p:bldP spid="248" grpId="0" animBg="1"/>
      <p:bldP spid="249" grpId="0" animBg="1"/>
      <p:bldP spid="250" grpId="0" animBg="1"/>
      <p:bldP spid="259" grpId="0"/>
      <p:bldP spid="260" grpId="0"/>
      <p:bldP spid="261" grpId="0"/>
      <p:bldP spid="262" grpId="0"/>
      <p:bldP spid="264" grpId="0" animBg="1"/>
      <p:bldP spid="265" grpId="0" animBg="1"/>
      <p:bldP spid="266" grpId="0" animBg="1"/>
      <p:bldP spid="268" grpId="0" animBg="1"/>
      <p:bldP spid="269" grpId="0"/>
      <p:bldP spid="270" grpId="0"/>
      <p:bldP spid="271" grpId="0"/>
      <p:bldP spid="272" grpId="0"/>
      <p:bldP spid="273" grpId="0"/>
      <p:bldP spid="274" grpId="0" animBg="1"/>
      <p:bldP spid="283" grpId="0"/>
      <p:bldP spid="284" grpId="0"/>
      <p:bldP spid="285" grpId="0"/>
      <p:bldP spid="286" grpId="0"/>
      <p:bldP spid="287" grpId="0" animBg="1"/>
      <p:bldP spid="288" grpId="0" animBg="1"/>
      <p:bldP spid="289" grpId="0" animBg="1"/>
      <p:bldP spid="290" grpId="0" animBg="1"/>
      <p:bldP spid="291" grpId="0" animBg="1"/>
      <p:bldP spid="292" grpId="0" animBg="1"/>
      <p:bldP spid="293" grpId="0"/>
      <p:bldP spid="294" grpId="0"/>
      <p:bldP spid="295" grpId="0"/>
      <p:bldP spid="296" grpId="0"/>
      <p:bldP spid="297" grpId="0"/>
      <p:bldP spid="3" grpId="0"/>
      <p:bldP spid="298" grpId="0"/>
      <p:bldP spid="299" grpId="0"/>
      <p:bldP spid="303" grpId="0"/>
      <p:bldP spid="304" grpId="0"/>
      <p:bldP spid="301"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Introduction to GANs </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9"/>
            <a:ext cx="10515600" cy="509199"/>
          </a:xfrm>
        </p:spPr>
        <p:txBody>
          <a:bodyPr>
            <a:normAutofit fontScale="92500"/>
          </a:bodyPr>
          <a:lstStyle/>
          <a:p>
            <a:pPr marL="0" indent="0">
              <a:buNone/>
            </a:pPr>
            <a:r>
              <a:rPr lang="en-US" dirty="0"/>
              <a:t>Images generated by state-of-the-art SN-GAN model, </a:t>
            </a:r>
            <a:r>
              <a:rPr lang="en-US" dirty="0" err="1">
                <a:hlinkClick r:id="rId2"/>
              </a:rPr>
              <a:t>Miyato</a:t>
            </a:r>
            <a:r>
              <a:rPr lang="en-US" dirty="0">
                <a:hlinkClick r:id="rId2"/>
              </a:rPr>
              <a:t>, et. al., 2018</a:t>
            </a:r>
            <a:endParaRPr lang="en-US" dirty="0"/>
          </a:p>
        </p:txBody>
      </p:sp>
      <p:pic>
        <p:nvPicPr>
          <p:cNvPr id="7" name="Picture 6">
            <a:extLst>
              <a:ext uri="{FF2B5EF4-FFF2-40B4-BE49-F238E27FC236}">
                <a16:creationId xmlns:a16="http://schemas.microsoft.com/office/drawing/2014/main" id="{6F6F0C0C-BE29-4F83-A753-B00EAE021D2D}"/>
              </a:ext>
            </a:extLst>
          </p:cNvPr>
          <p:cNvPicPr>
            <a:picLocks noChangeAspect="1"/>
          </p:cNvPicPr>
          <p:nvPr/>
        </p:nvPicPr>
        <p:blipFill>
          <a:blip r:embed="rId3"/>
          <a:stretch>
            <a:fillRect/>
          </a:stretch>
        </p:blipFill>
        <p:spPr>
          <a:xfrm>
            <a:off x="703576" y="2404519"/>
            <a:ext cx="3432420" cy="3734345"/>
          </a:xfrm>
          <a:prstGeom prst="rect">
            <a:avLst/>
          </a:prstGeom>
        </p:spPr>
      </p:pic>
      <p:pic>
        <p:nvPicPr>
          <p:cNvPr id="9" name="Picture 8">
            <a:extLst>
              <a:ext uri="{FF2B5EF4-FFF2-40B4-BE49-F238E27FC236}">
                <a16:creationId xmlns:a16="http://schemas.microsoft.com/office/drawing/2014/main" id="{B70F5382-F49C-4581-A9C9-C59FBB20F80D}"/>
              </a:ext>
            </a:extLst>
          </p:cNvPr>
          <p:cNvPicPr>
            <a:picLocks noChangeAspect="1"/>
          </p:cNvPicPr>
          <p:nvPr/>
        </p:nvPicPr>
        <p:blipFill>
          <a:blip r:embed="rId4"/>
          <a:stretch>
            <a:fillRect/>
          </a:stretch>
        </p:blipFill>
        <p:spPr>
          <a:xfrm>
            <a:off x="4339744" y="2358630"/>
            <a:ext cx="3432002" cy="3734344"/>
          </a:xfrm>
          <a:prstGeom prst="rect">
            <a:avLst/>
          </a:prstGeom>
        </p:spPr>
      </p:pic>
      <p:pic>
        <p:nvPicPr>
          <p:cNvPr id="11" name="Picture 10">
            <a:extLst>
              <a:ext uri="{FF2B5EF4-FFF2-40B4-BE49-F238E27FC236}">
                <a16:creationId xmlns:a16="http://schemas.microsoft.com/office/drawing/2014/main" id="{94BDA92E-4117-4B4B-9AD0-CB5A054ADB69}"/>
              </a:ext>
            </a:extLst>
          </p:cNvPr>
          <p:cNvPicPr>
            <a:picLocks noChangeAspect="1"/>
          </p:cNvPicPr>
          <p:nvPr/>
        </p:nvPicPr>
        <p:blipFill>
          <a:blip r:embed="rId5"/>
          <a:stretch>
            <a:fillRect/>
          </a:stretch>
        </p:blipFill>
        <p:spPr>
          <a:xfrm>
            <a:off x="7975493" y="2305928"/>
            <a:ext cx="3532881" cy="3787045"/>
          </a:xfrm>
          <a:prstGeom prst="rect">
            <a:avLst/>
          </a:prstGeom>
        </p:spPr>
      </p:pic>
      <p:sp>
        <p:nvSpPr>
          <p:cNvPr id="12" name="Content Placeholder 2">
            <a:extLst>
              <a:ext uri="{FF2B5EF4-FFF2-40B4-BE49-F238E27FC236}">
                <a16:creationId xmlns:a16="http://schemas.microsoft.com/office/drawing/2014/main" id="{2E254F17-0553-46F9-8115-B31E41CF1CDD}"/>
              </a:ext>
            </a:extLst>
          </p:cNvPr>
          <p:cNvSpPr txBox="1">
            <a:spLocks/>
          </p:cNvSpPr>
          <p:nvPr/>
        </p:nvSpPr>
        <p:spPr>
          <a:xfrm>
            <a:off x="4545599" y="6353176"/>
            <a:ext cx="3469689" cy="5091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128x128 color images</a:t>
            </a:r>
          </a:p>
        </p:txBody>
      </p:sp>
    </p:spTree>
    <p:extLst>
      <p:ext uri="{BB962C8B-B14F-4D97-AF65-F5344CB8AC3E}">
        <p14:creationId xmlns:p14="http://schemas.microsoft.com/office/powerpoint/2010/main" val="18674183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The Wasserstein distance metric</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5257611" cy="5570012"/>
          </a:xfrm>
        </p:spPr>
        <p:txBody>
          <a:bodyPr/>
          <a:lstStyle/>
          <a:p>
            <a:pPr marL="0" indent="0">
              <a:buNone/>
            </a:pPr>
            <a:r>
              <a:rPr lang="en-US" sz="2800" dirty="0">
                <a:latin typeface="+mn-lt"/>
                <a:cs typeface="Segoe UI" panose="020B0502040204020203" pitchFamily="34" charset="0"/>
              </a:rPr>
              <a:t>The loss of the Wasserstein GAN is linear and symmetric</a:t>
            </a:r>
          </a:p>
          <a:p>
            <a:r>
              <a:rPr lang="en-US" sz="2800" dirty="0">
                <a:latin typeface="+mn-lt"/>
                <a:cs typeface="Segoe UI" panose="020B0502040204020203" pitchFamily="34" charset="0"/>
              </a:rPr>
              <a:t>The KL divergence of the real and generated data can be discontinuous and have 0 derivatives</a:t>
            </a:r>
          </a:p>
          <a:p>
            <a:r>
              <a:rPr lang="en-US" sz="2800" dirty="0">
                <a:latin typeface="+mn-lt"/>
                <a:cs typeface="Segoe UI" panose="020B0502040204020203" pitchFamily="34" charset="0"/>
              </a:rPr>
              <a:t>The Wasserstein loss has linear </a:t>
            </a:r>
            <a:r>
              <a:rPr lang="en-US" sz="2800">
                <a:latin typeface="+mn-lt"/>
                <a:cs typeface="Segoe UI" panose="020B0502040204020203" pitchFamily="34" charset="0"/>
              </a:rPr>
              <a:t>gradient   </a:t>
            </a:r>
            <a:endParaRPr lang="en-US" sz="2800" dirty="0">
              <a:latin typeface="+mn-lt"/>
              <a:cs typeface="Segoe UI" panose="020B0502040204020203" pitchFamily="34" charset="0"/>
            </a:endParaRPr>
          </a:p>
        </p:txBody>
      </p:sp>
      <p:pic>
        <p:nvPicPr>
          <p:cNvPr id="5" name="Picture 4">
            <a:extLst>
              <a:ext uri="{FF2B5EF4-FFF2-40B4-BE49-F238E27FC236}">
                <a16:creationId xmlns:a16="http://schemas.microsoft.com/office/drawing/2014/main" id="{B2D5432A-AAEF-4BCD-BEB5-E26709809297}"/>
              </a:ext>
            </a:extLst>
          </p:cNvPr>
          <p:cNvPicPr>
            <a:picLocks noChangeAspect="1"/>
          </p:cNvPicPr>
          <p:nvPr/>
        </p:nvPicPr>
        <p:blipFill>
          <a:blip r:embed="rId3"/>
          <a:stretch>
            <a:fillRect/>
          </a:stretch>
        </p:blipFill>
        <p:spPr>
          <a:xfrm>
            <a:off x="5896713" y="1436856"/>
            <a:ext cx="6166334" cy="4145004"/>
          </a:xfrm>
          <a:prstGeom prst="rect">
            <a:avLst/>
          </a:prstGeom>
        </p:spPr>
      </p:pic>
    </p:spTree>
    <p:extLst>
      <p:ext uri="{BB962C8B-B14F-4D97-AF65-F5344CB8AC3E}">
        <p14:creationId xmlns:p14="http://schemas.microsoft.com/office/powerpoint/2010/main" val="35110073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The Wasserstein distance metric</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5257611" cy="5570012"/>
          </a:xfrm>
        </p:spPr>
        <p:txBody>
          <a:bodyPr/>
          <a:lstStyle/>
          <a:p>
            <a:pPr marL="0" indent="0">
              <a:buNone/>
            </a:pPr>
            <a:r>
              <a:rPr lang="en-US" sz="2800" dirty="0">
                <a:latin typeface="+mn-lt"/>
                <a:cs typeface="Segoe UI" panose="020B0502040204020203" pitchFamily="34" charset="0"/>
              </a:rPr>
              <a:t>The loss of the Wasserstein GAN is linear and symmetric</a:t>
            </a:r>
          </a:p>
          <a:p>
            <a:r>
              <a:rPr lang="en-US" sz="2800" dirty="0">
                <a:latin typeface="+mn-lt"/>
                <a:cs typeface="Segoe UI" panose="020B0502040204020203" pitchFamily="34" charset="0"/>
              </a:rPr>
              <a:t>Image generation starts with random noise</a:t>
            </a:r>
          </a:p>
          <a:p>
            <a:r>
              <a:rPr lang="en-US" sz="2800" dirty="0">
                <a:latin typeface="+mn-lt"/>
                <a:cs typeface="Segoe UI" panose="020B0502040204020203" pitchFamily="34" charset="0"/>
              </a:rPr>
              <a:t>As generator loss is reduced, the images create improve</a:t>
            </a:r>
          </a:p>
          <a:p>
            <a:r>
              <a:rPr lang="en-US" sz="2800" dirty="0">
                <a:latin typeface="+mn-lt"/>
                <a:cs typeface="Segoe UI" panose="020B0502040204020203" pitchFamily="34" charset="0"/>
              </a:rPr>
              <a:t>Notice that learning continues as loss function continues to decrease</a:t>
            </a:r>
          </a:p>
        </p:txBody>
      </p:sp>
      <p:pic>
        <p:nvPicPr>
          <p:cNvPr id="6" name="Picture 5">
            <a:extLst>
              <a:ext uri="{FF2B5EF4-FFF2-40B4-BE49-F238E27FC236}">
                <a16:creationId xmlns:a16="http://schemas.microsoft.com/office/drawing/2014/main" id="{1BEDEA9D-A904-4135-BE22-0283097F4106}"/>
              </a:ext>
            </a:extLst>
          </p:cNvPr>
          <p:cNvPicPr>
            <a:picLocks noChangeAspect="1"/>
          </p:cNvPicPr>
          <p:nvPr/>
        </p:nvPicPr>
        <p:blipFill>
          <a:blip r:embed="rId3"/>
          <a:stretch>
            <a:fillRect/>
          </a:stretch>
        </p:blipFill>
        <p:spPr>
          <a:xfrm>
            <a:off x="6118669" y="895350"/>
            <a:ext cx="5997147" cy="3962400"/>
          </a:xfrm>
          <a:prstGeom prst="rect">
            <a:avLst/>
          </a:prstGeom>
        </p:spPr>
      </p:pic>
    </p:spTree>
    <p:extLst>
      <p:ext uri="{BB962C8B-B14F-4D97-AF65-F5344CB8AC3E}">
        <p14:creationId xmlns:p14="http://schemas.microsoft.com/office/powerpoint/2010/main" val="3176026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GANs</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Need an objective metric for evaluation of GAN models </a:t>
            </a:r>
          </a:p>
          <a:p>
            <a:r>
              <a:rPr lang="en-US" sz="2800" dirty="0">
                <a:latin typeface="+mn-lt"/>
                <a:cs typeface="Segoe UI" panose="020B0502040204020203" pitchFamily="34" charset="0"/>
              </a:rPr>
              <a:t>Early GAN research inhibited by use of only subjective human judgement</a:t>
            </a:r>
          </a:p>
          <a:p>
            <a:r>
              <a:rPr lang="en-US" sz="2800" dirty="0">
                <a:latin typeface="+mn-lt"/>
                <a:cs typeface="Segoe UI" panose="020B0502040204020203" pitchFamily="34" charset="0"/>
              </a:rPr>
              <a:t>Need an objective evaluation metric that agrees with human judgement of generated image quality</a:t>
            </a:r>
          </a:p>
          <a:p>
            <a:r>
              <a:rPr lang="en-US" sz="2800" b="1" dirty="0">
                <a:latin typeface="+mn-lt"/>
                <a:cs typeface="Segoe UI" panose="020B0502040204020203" pitchFamily="34" charset="0"/>
              </a:rPr>
              <a:t>Inception score</a:t>
            </a:r>
            <a:r>
              <a:rPr lang="en-US" sz="2800" dirty="0">
                <a:latin typeface="+mn-lt"/>
                <a:cs typeface="Segoe UI" panose="020B0502040204020203" pitchFamily="34" charset="0"/>
              </a:rPr>
              <a:t> was proposed by </a:t>
            </a:r>
            <a:r>
              <a:rPr lang="en-US" sz="2800" dirty="0" err="1">
                <a:latin typeface="+mn-lt"/>
                <a:cs typeface="Segoe UI" panose="020B0502040204020203" pitchFamily="34" charset="0"/>
                <a:hlinkClick r:id="rId3"/>
              </a:rPr>
              <a:t>Salimans</a:t>
            </a:r>
            <a:r>
              <a:rPr lang="en-US" sz="2800" dirty="0">
                <a:latin typeface="+mn-lt"/>
                <a:cs typeface="Segoe UI" panose="020B0502040204020203" pitchFamily="34" charset="0"/>
                <a:hlinkClick r:id="rId3"/>
              </a:rPr>
              <a:t>, et. al., 2016</a:t>
            </a:r>
            <a:r>
              <a:rPr lang="en-US" sz="2800" dirty="0">
                <a:latin typeface="+mn-lt"/>
                <a:cs typeface="Segoe UI" panose="020B0502040204020203" pitchFamily="34" charset="0"/>
              </a:rPr>
              <a:t>  </a:t>
            </a:r>
          </a:p>
          <a:p>
            <a:r>
              <a:rPr lang="en-US" sz="2800" b="1" dirty="0">
                <a:latin typeface="+mn-lt"/>
                <a:cs typeface="Segoe UI" panose="020B0502040204020203" pitchFamily="34" charset="0"/>
              </a:rPr>
              <a:t>Fr</a:t>
            </a:r>
            <a:r>
              <a:rPr lang="en-US" sz="2800" b="1" dirty="0">
                <a:latin typeface="Segoe UI Symbol" panose="020B0502040204020203" pitchFamily="34" charset="0"/>
                <a:ea typeface="Segoe UI Symbol" panose="020B0502040204020203" pitchFamily="34" charset="0"/>
                <a:cs typeface="Segoe UI" panose="020B0502040204020203" pitchFamily="34" charset="0"/>
              </a:rPr>
              <a:t>é</a:t>
            </a:r>
            <a:r>
              <a:rPr lang="en-US" sz="2800" b="1" dirty="0">
                <a:latin typeface="+mn-lt"/>
                <a:cs typeface="Segoe UI" panose="020B0502040204020203" pitchFamily="34" charset="0"/>
              </a:rPr>
              <a:t>chet Inception distance </a:t>
            </a:r>
            <a:r>
              <a:rPr lang="en-US" sz="2800" dirty="0">
                <a:latin typeface="+mn-lt"/>
                <a:cs typeface="Segoe UI" panose="020B0502040204020203" pitchFamily="34" charset="0"/>
              </a:rPr>
              <a:t>proposed by </a:t>
            </a:r>
            <a:r>
              <a:rPr lang="en-US" sz="2800" dirty="0" err="1">
                <a:latin typeface="+mn-lt"/>
                <a:cs typeface="Segoe UI" panose="020B0502040204020203" pitchFamily="34" charset="0"/>
                <a:hlinkClick r:id="rId4"/>
              </a:rPr>
              <a:t>Heusel</a:t>
            </a:r>
            <a:r>
              <a:rPr lang="en-US" sz="2800" dirty="0">
                <a:latin typeface="+mn-lt"/>
                <a:cs typeface="Segoe UI" panose="020B0502040204020203" pitchFamily="34" charset="0"/>
                <a:hlinkClick r:id="rId4"/>
              </a:rPr>
              <a:t>, et. al., 2017 </a:t>
            </a:r>
            <a:r>
              <a:rPr lang="en-US" sz="2800" dirty="0">
                <a:latin typeface="+mn-lt"/>
                <a:cs typeface="Segoe UI" panose="020B0502040204020203" pitchFamily="34" charset="0"/>
              </a:rPr>
              <a:t>is an improvement on inception score</a:t>
            </a:r>
          </a:p>
        </p:txBody>
      </p:sp>
    </p:spTree>
    <p:extLst>
      <p:ext uri="{BB962C8B-B14F-4D97-AF65-F5344CB8AC3E}">
        <p14:creationId xmlns:p14="http://schemas.microsoft.com/office/powerpoint/2010/main" val="3127807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GANs</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Inception score attempts to balance accuracy at creating real objects and diversity of objects created </a:t>
            </a:r>
          </a:p>
          <a:p>
            <a:r>
              <a:rPr lang="en-US" sz="2800" dirty="0">
                <a:latin typeface="+mn-lt"/>
                <a:cs typeface="Segoe UI" panose="020B0502040204020203" pitchFamily="34" charset="0"/>
              </a:rPr>
              <a:t>Inception score is based on classifications by the </a:t>
            </a:r>
            <a:r>
              <a:rPr lang="en-US" sz="2800" dirty="0">
                <a:latin typeface="+mn-lt"/>
                <a:cs typeface="Segoe UI" panose="020B0502040204020203" pitchFamily="34" charset="0"/>
                <a:hlinkClick r:id="rId3"/>
              </a:rPr>
              <a:t>pre-trained Inception Network</a:t>
            </a:r>
            <a:endParaRPr lang="en-US" sz="2800" dirty="0">
              <a:latin typeface="+mn-lt"/>
              <a:cs typeface="Segoe UI" panose="020B0502040204020203" pitchFamily="34" charset="0"/>
            </a:endParaRPr>
          </a:p>
          <a:p>
            <a:r>
              <a:rPr lang="en-US" sz="2800" dirty="0">
                <a:latin typeface="+mn-lt"/>
                <a:cs typeface="Segoe UI" panose="020B0502040204020203" pitchFamily="34" charset="0"/>
              </a:rPr>
              <a:t>GANs should produce object images that closely resemble real-world objects  </a:t>
            </a:r>
          </a:p>
          <a:p>
            <a:pPr lvl="1"/>
            <a:r>
              <a:rPr lang="en-US" sz="2400" dirty="0">
                <a:latin typeface="+mn-lt"/>
                <a:cs typeface="Segoe UI" panose="020B0502040204020203" pitchFamily="34" charset="0"/>
              </a:rPr>
              <a:t>Inception should clearly recognize objects </a:t>
            </a:r>
          </a:p>
          <a:p>
            <a:pPr lvl="1"/>
            <a:r>
              <a:rPr lang="en-US" sz="2400" dirty="0">
                <a:latin typeface="+mn-lt"/>
                <a:cs typeface="Segoe UI" panose="020B0502040204020203" pitchFamily="34" charset="0"/>
              </a:rPr>
              <a:t>Classification probabilities should have only one high value </a:t>
            </a:r>
          </a:p>
          <a:p>
            <a:pPr lvl="1"/>
            <a:r>
              <a:rPr lang="en-US" sz="2400" dirty="0">
                <a:latin typeface="+mn-lt"/>
                <a:cs typeface="Segoe UI" panose="020B0502040204020203" pitchFamily="34" charset="0"/>
              </a:rPr>
              <a:t>Poorly recognized objects have indeterminant probabilities</a:t>
            </a:r>
          </a:p>
          <a:p>
            <a:r>
              <a:rPr lang="en-US" sz="2800" dirty="0">
                <a:latin typeface="+mn-lt"/>
                <a:cs typeface="Segoe UI" panose="020B0502040204020203" pitchFamily="34" charset="0"/>
              </a:rPr>
              <a:t>GANs should produce a diversity of objects – not the same few many times </a:t>
            </a:r>
          </a:p>
          <a:p>
            <a:pPr lvl="1"/>
            <a:r>
              <a:rPr lang="en-US" sz="2400" dirty="0">
                <a:latin typeface="+mn-lt"/>
                <a:cs typeface="Segoe UI" panose="020B0502040204020203" pitchFamily="34" charset="0"/>
              </a:rPr>
              <a:t>Should be a nearly uniform distribution of probability of occurrence of each recognized object class  </a:t>
            </a:r>
          </a:p>
        </p:txBody>
      </p:sp>
    </p:spTree>
    <p:extLst>
      <p:ext uri="{BB962C8B-B14F-4D97-AF65-F5344CB8AC3E}">
        <p14:creationId xmlns:p14="http://schemas.microsoft.com/office/powerpoint/2010/main" val="4207128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GANs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Inception score attempts to balance accuracy at creating real objects and diversity of objects created </a:t>
                </a:r>
              </a:p>
              <a:p>
                <a:r>
                  <a:rPr lang="en-US" sz="2800" dirty="0">
                    <a:latin typeface="+mn-lt"/>
                    <a:cs typeface="Segoe UI" panose="020B0502040204020203" pitchFamily="34" charset="0"/>
                  </a:rPr>
                  <a:t>Recall the relationships of entropy for probability distributions   </a:t>
                </a:r>
              </a:p>
              <a:p>
                <a:r>
                  <a:rPr lang="en-US" sz="2800" dirty="0">
                    <a:latin typeface="+mn-lt"/>
                    <a:cs typeface="Segoe UI" panose="020B0502040204020203" pitchFamily="34" charset="0"/>
                  </a:rPr>
                  <a:t>For a classifier with feature vector, </a:t>
                </a:r>
                <a:r>
                  <a:rPr lang="en-US" sz="2800" i="1" dirty="0">
                    <a:latin typeface="+mn-lt"/>
                    <a:cs typeface="Segoe UI" panose="020B0502040204020203" pitchFamily="34" charset="0"/>
                  </a:rPr>
                  <a:t>x</a:t>
                </a:r>
                <a:r>
                  <a:rPr lang="en-US" sz="2800" dirty="0">
                    <a:latin typeface="+mn-lt"/>
                    <a:cs typeface="Segoe UI" panose="020B0502040204020203" pitchFamily="34" charset="0"/>
                  </a:rPr>
                  <a:t>, and prediction, </a:t>
                </a:r>
                <a:r>
                  <a:rPr lang="en-US" sz="2800" i="1" dirty="0">
                    <a:latin typeface="+mn-lt"/>
                    <a:cs typeface="Segoe UI" panose="020B0502040204020203" pitchFamily="34" charset="0"/>
                  </a:rPr>
                  <a:t>y</a:t>
                </a:r>
                <a:r>
                  <a:rPr lang="en-US" sz="2800" dirty="0">
                    <a:latin typeface="+mn-lt"/>
                    <a:cs typeface="Segoe UI" panose="020B0502040204020203" pitchFamily="34" charset="0"/>
                  </a:rPr>
                  <a:t>, we what the output, </a:t>
                </a:r>
                <a14:m>
                  <m:oMath xmlns:m="http://schemas.openxmlformats.org/officeDocument/2006/math">
                    <m:r>
                      <a:rPr lang="en-US" sz="2800" b="0" i="1" smtClean="0">
                        <a:latin typeface="Cambria Math" panose="02040503050406030204" pitchFamily="18" charset="0"/>
                        <a:cs typeface="Segoe UI" panose="020B0502040204020203" pitchFamily="34" charset="0"/>
                      </a:rPr>
                      <m:t>𝑝</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𝑦</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𝑥</m:t>
                    </m:r>
                    <m:r>
                      <a:rPr lang="en-US" sz="2800" b="0" i="1" smtClean="0">
                        <a:latin typeface="Cambria Math" panose="02040503050406030204" pitchFamily="18" charset="0"/>
                        <a:cs typeface="Segoe UI" panose="020B0502040204020203" pitchFamily="34" charset="0"/>
                      </a:rPr>
                      <m:t>)</m:t>
                    </m:r>
                  </m:oMath>
                </a14:m>
                <a:r>
                  <a:rPr lang="en-US" sz="2800" dirty="0">
                    <a:latin typeface="+mn-lt"/>
                    <a:cs typeface="Segoe UI" panose="020B0502040204020203" pitchFamily="34" charset="0"/>
                  </a:rPr>
                  <a:t>, to have low entropy </a:t>
                </a:r>
              </a:p>
              <a:p>
                <a:r>
                  <a:rPr lang="en-US" sz="2800" dirty="0">
                    <a:latin typeface="+mn-lt"/>
                    <a:cs typeface="Segoe UI" panose="020B0502040204020203" pitchFamily="34" charset="0"/>
                  </a:rPr>
                  <a:t>For diversity of objects from a generator, </a:t>
                </a:r>
                <a14:m>
                  <m:oMath xmlns:m="http://schemas.openxmlformats.org/officeDocument/2006/math">
                    <m:r>
                      <a:rPr lang="en-US" sz="2800" b="0" i="1" smtClean="0">
                        <a:latin typeface="Cambria Math" panose="02040503050406030204" pitchFamily="18" charset="0"/>
                        <a:cs typeface="Segoe UI" panose="020B0502040204020203" pitchFamily="34" charset="0"/>
                      </a:rPr>
                      <m:t>𝐺</m:t>
                    </m:r>
                    <m:d>
                      <m:dPr>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𝑧</m:t>
                        </m:r>
                      </m:e>
                    </m:d>
                  </m:oMath>
                </a14:m>
                <a:r>
                  <a:rPr lang="en-US" sz="2800" dirty="0">
                    <a:latin typeface="+mn-lt"/>
                    <a:cs typeface="Segoe UI" panose="020B0502040204020203" pitchFamily="34" charset="0"/>
                  </a:rPr>
                  <a:t>, given random noise input, </a:t>
                </a:r>
                <a:r>
                  <a:rPr lang="en-US" sz="2800" i="1" dirty="0">
                    <a:latin typeface="+mn-lt"/>
                    <a:cs typeface="Segoe UI" panose="020B0502040204020203" pitchFamily="34" charset="0"/>
                  </a:rPr>
                  <a:t>z</a:t>
                </a:r>
                <a:r>
                  <a:rPr lang="en-US" sz="2800" dirty="0">
                    <a:latin typeface="+mn-lt"/>
                    <a:cs typeface="Segoe UI" panose="020B0502040204020203" pitchFamily="34" charset="0"/>
                  </a:rPr>
                  <a:t>, recognized we want the </a:t>
                </a:r>
                <a:r>
                  <a:rPr lang="en-US" sz="2800" b="1" dirty="0">
                    <a:latin typeface="+mn-lt"/>
                    <a:cs typeface="Segoe UI" panose="020B0502040204020203" pitchFamily="34" charset="0"/>
                  </a:rPr>
                  <a:t>marginal distribution</a:t>
                </a:r>
                <a:r>
                  <a:rPr lang="en-US" sz="2800" dirty="0">
                    <a:latin typeface="+mn-lt"/>
                    <a:cs typeface="Segoe UI" panose="020B0502040204020203" pitchFamily="34" charset="0"/>
                  </a:rPr>
                  <a:t>, </a:t>
                </a:r>
                <a14:m>
                  <m:oMath xmlns:m="http://schemas.openxmlformats.org/officeDocument/2006/math">
                    <m:r>
                      <m:rPr>
                        <m:sty m:val="p"/>
                      </m:rPr>
                      <a:rPr lang="en-US" sz="2800" b="0" i="0" smtClean="0">
                        <a:latin typeface="Cambria Math" panose="02040503050406030204" pitchFamily="18" charset="0"/>
                        <a:cs typeface="Segoe UI" panose="020B0502040204020203" pitchFamily="34" charset="0"/>
                      </a:rPr>
                      <m:t>p</m:t>
                    </m:r>
                    <m:d>
                      <m:dPr>
                        <m:ctrlPr>
                          <a:rPr lang="en-US" sz="2800" b="0" i="1" smtClean="0">
                            <a:latin typeface="Cambria Math" panose="02040503050406030204" pitchFamily="18" charset="0"/>
                            <a:cs typeface="Segoe UI" panose="020B0502040204020203" pitchFamily="34" charset="0"/>
                          </a:rPr>
                        </m:ctrlPr>
                      </m:dPr>
                      <m:e>
                        <m:r>
                          <m:rPr>
                            <m:sty m:val="p"/>
                          </m:rPr>
                          <a:rPr lang="en-US" sz="2800" b="0" i="0" smtClean="0">
                            <a:latin typeface="Cambria Math" panose="02040503050406030204" pitchFamily="18" charset="0"/>
                            <a:cs typeface="Segoe UI" panose="020B0502040204020203" pitchFamily="34" charset="0"/>
                          </a:rPr>
                          <m:t>y</m:t>
                        </m:r>
                      </m:e>
                    </m:d>
                    <m:r>
                      <a:rPr lang="en-US" sz="2800" b="0" i="0" smtClean="0">
                        <a:latin typeface="Cambria Math" panose="02040503050406030204" pitchFamily="18" charset="0"/>
                        <a:cs typeface="Segoe UI" panose="020B0502040204020203" pitchFamily="34" charset="0"/>
                      </a:rPr>
                      <m:t>=</m:t>
                    </m:r>
                    <m:nary>
                      <m:naryPr>
                        <m:limLoc m:val="undOvr"/>
                        <m:subHide m:val="on"/>
                        <m:supHide m:val="on"/>
                        <m:ctrlPr>
                          <a:rPr lang="en-US" sz="2800" i="1" smtClean="0">
                            <a:latin typeface="Cambria Math" panose="02040503050406030204" pitchFamily="18" charset="0"/>
                            <a:cs typeface="Segoe UI" panose="020B0502040204020203" pitchFamily="34" charset="0"/>
                          </a:rPr>
                        </m:ctrlPr>
                      </m:naryPr>
                      <m:sub/>
                      <m:sup/>
                      <m:e>
                        <m:r>
                          <a:rPr lang="en-US" sz="2800" i="1">
                            <a:latin typeface="Cambria Math" panose="02040503050406030204" pitchFamily="18" charset="0"/>
                            <a:cs typeface="Segoe UI" panose="020B0502040204020203" pitchFamily="34" charset="0"/>
                          </a:rPr>
                          <m:t>𝑝</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𝑦</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𝑥</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𝐺</m:t>
                        </m:r>
                        <m:d>
                          <m:dPr>
                            <m:ctrlPr>
                              <a:rPr lang="en-US" sz="2800" i="1">
                                <a:latin typeface="Cambria Math" panose="02040503050406030204" pitchFamily="18" charset="0"/>
                                <a:cs typeface="Segoe UI" panose="020B0502040204020203" pitchFamily="34" charset="0"/>
                              </a:rPr>
                            </m:ctrlPr>
                          </m:dPr>
                          <m:e>
                            <m:r>
                              <a:rPr lang="en-US" sz="2800" i="1">
                                <a:latin typeface="Cambria Math" panose="02040503050406030204" pitchFamily="18" charset="0"/>
                                <a:cs typeface="Segoe UI" panose="020B0502040204020203" pitchFamily="34" charset="0"/>
                              </a:rPr>
                              <m:t>𝑧</m:t>
                            </m:r>
                          </m:e>
                        </m:d>
                        <m:r>
                          <a:rPr lang="en-US" sz="2800" i="1">
                            <a:latin typeface="Cambria Math" panose="02040503050406030204" pitchFamily="18" charset="0"/>
                            <a:cs typeface="Segoe UI" panose="020B0502040204020203" pitchFamily="34" charset="0"/>
                          </a:rPr>
                          <m:t>)</m:t>
                        </m:r>
                      </m:e>
                    </m:nary>
                    <m:r>
                      <a:rPr lang="en-US" sz="2800" b="0" i="1" smtClean="0">
                        <a:latin typeface="Cambria Math" panose="02040503050406030204" pitchFamily="18" charset="0"/>
                        <a:cs typeface="Segoe UI" panose="020B0502040204020203" pitchFamily="34" charset="0"/>
                      </a:rPr>
                      <m:t>𝑑𝑧</m:t>
                    </m:r>
                  </m:oMath>
                </a14:m>
                <a:r>
                  <a:rPr lang="en-US" sz="2800" dirty="0">
                    <a:latin typeface="+mn-lt"/>
                    <a:cs typeface="Segoe UI" panose="020B0502040204020203" pitchFamily="34" charset="0"/>
                  </a:rPr>
                  <a:t>, to have high entropy </a:t>
                </a:r>
              </a:p>
              <a:p>
                <a:r>
                  <a:rPr lang="en-US" sz="2800" dirty="0">
                    <a:latin typeface="+mn-lt"/>
                    <a:cs typeface="Segoe UI" panose="020B0502040204020203" pitchFamily="34" charset="0"/>
                  </a:rPr>
                  <a:t>Combining these measures we can write the inception score in terms of expected </a:t>
                </a:r>
                <a:r>
                  <a:rPr lang="en-US" sz="2800" b="1" dirty="0" err="1">
                    <a:latin typeface="Segoe UI" panose="020B0502040204020203" pitchFamily="34" charset="0"/>
                    <a:cs typeface="Segoe UI" panose="020B0502040204020203" pitchFamily="34" charset="0"/>
                  </a:rPr>
                  <a:t>Kullback-Leibler</a:t>
                </a:r>
                <a:r>
                  <a:rPr lang="en-US" sz="2800" b="1" dirty="0">
                    <a:latin typeface="Segoe UI" panose="020B0502040204020203" pitchFamily="34" charset="0"/>
                    <a:cs typeface="Segoe UI" panose="020B0502040204020203" pitchFamily="34" charset="0"/>
                  </a:rPr>
                  <a:t> (KL) divergence</a:t>
                </a:r>
                <a:r>
                  <a:rPr lang="en-US" sz="2800" dirty="0">
                    <a:latin typeface="Segoe UI" panose="020B0502040204020203" pitchFamily="34" charset="0"/>
                    <a:cs typeface="Segoe UI" panose="020B0502040204020203" pitchFamily="34" charset="0"/>
                  </a:rPr>
                  <a:t>:</a:t>
                </a:r>
              </a:p>
              <a:p>
                <a:pPr marL="0" indent="0">
                  <a:buNone/>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𝑠𝑐𝑜𝑟𝑒</m:t>
                          </m:r>
                        </m:e>
                        <m:sub>
                          <m:r>
                            <a:rPr lang="en-US" sz="2800" b="0" i="1" smtClean="0">
                              <a:latin typeface="Cambria Math" panose="02040503050406030204" pitchFamily="18" charset="0"/>
                              <a:cs typeface="Segoe UI" panose="020B0502040204020203" pitchFamily="34" charset="0"/>
                            </a:rPr>
                            <m:t>𝐼𝑛𝑐𝑒𝑝𝑡𝑖𝑜𝑛</m:t>
                          </m:r>
                        </m:sub>
                      </m:sSub>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𝑒𝑥𝑝</m:t>
                      </m:r>
                      <m:d>
                        <m:dPr>
                          <m:begChr m:val="["/>
                          <m:endChr m:val="]"/>
                          <m:ctrlPr>
                            <a:rPr lang="en-US" sz="2800" b="0" i="1" smtClean="0">
                              <a:latin typeface="Cambria Math" panose="02040503050406030204" pitchFamily="18" charset="0"/>
                              <a:cs typeface="Segoe UI" panose="020B0502040204020203" pitchFamily="34" charset="0"/>
                            </a:rPr>
                          </m:ctrlPr>
                        </m:dPr>
                        <m:e>
                          <m:sSub>
                            <m:sSubPr>
                              <m:ctrlPr>
                                <a:rPr lang="en-US" sz="2800" b="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𝐸</m:t>
                              </m:r>
                            </m:e>
                            <m:sub>
                              <m:r>
                                <a:rPr lang="en-US" sz="2800" b="0" i="1" smtClean="0">
                                  <a:latin typeface="Cambria Math" panose="02040503050406030204" pitchFamily="18" charset="0"/>
                                  <a:cs typeface="Segoe UI" panose="020B0502040204020203" pitchFamily="34" charset="0"/>
                                </a:rPr>
                                <m:t>𝑥</m:t>
                              </m:r>
                            </m:sub>
                          </m:sSub>
                          <m:d>
                            <m:dPr>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𝐾𝐿</m:t>
                              </m:r>
                              <m:d>
                                <m:dPr>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𝑝</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𝑥</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𝑦</m:t>
                                  </m:r>
                                </m:e>
                              </m:d>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𝑝</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𝑦</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e>
                          </m:d>
                        </m:e>
                      </m:d>
                    </m:oMath>
                  </m:oMathPara>
                </a14:m>
                <a:endParaRPr lang="en-US" sz="2800" dirty="0">
                  <a:latin typeface="+mn-lt"/>
                  <a:cs typeface="Segoe UI" panose="020B0502040204020203" pitchFamily="34" charset="0"/>
                </a:endParaRP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3"/>
                <a:stretch>
                  <a:fillRect l="-1058" t="-1094" r="-1639"/>
                </a:stretch>
              </a:blipFill>
            </p:spPr>
            <p:txBody>
              <a:bodyPr/>
              <a:lstStyle/>
              <a:p>
                <a:r>
                  <a:rPr lang="en-US">
                    <a:noFill/>
                  </a:rPr>
                  <a:t> </a:t>
                </a:r>
              </a:p>
            </p:txBody>
          </p:sp>
        </mc:Fallback>
      </mc:AlternateContent>
    </p:spTree>
    <p:extLst>
      <p:ext uri="{BB962C8B-B14F-4D97-AF65-F5344CB8AC3E}">
        <p14:creationId xmlns:p14="http://schemas.microsoft.com/office/powerpoint/2010/main" val="3866962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GANs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Inception score attempts to balance accuracy at creating real objects and diversity of objects created </a:t>
                </a:r>
              </a:p>
              <a:p>
                <a:r>
                  <a:rPr lang="en-US" sz="2800" dirty="0">
                    <a:latin typeface="+mn-lt"/>
                    <a:cs typeface="Segoe UI" panose="020B0502040204020203" pitchFamily="34" charset="0"/>
                  </a:rPr>
                  <a:t>How can we interpret the inception score? </a:t>
                </a:r>
                <a:endParaRPr lang="en-US" sz="2800" dirty="0">
                  <a:latin typeface="Segoe UI" panose="020B0502040204020203" pitchFamily="34" charset="0"/>
                  <a:cs typeface="Segoe UI" panose="020B0502040204020203" pitchFamily="34" charset="0"/>
                </a:endParaRPr>
              </a:p>
              <a:p>
                <a:pPr marL="0" indent="0">
                  <a:buNone/>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𝑠𝑐𝑜𝑟𝑒</m:t>
                          </m:r>
                        </m:e>
                        <m:sub>
                          <m:r>
                            <a:rPr lang="en-US" sz="2800" b="0" i="1" smtClean="0">
                              <a:latin typeface="Cambria Math" panose="02040503050406030204" pitchFamily="18" charset="0"/>
                              <a:cs typeface="Segoe UI" panose="020B0502040204020203" pitchFamily="34" charset="0"/>
                            </a:rPr>
                            <m:t>𝐼𝑛𝑐𝑒𝑝𝑡𝑖𝑜𝑛</m:t>
                          </m:r>
                        </m:sub>
                      </m:sSub>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𝑒𝑥𝑝</m:t>
                      </m:r>
                      <m:d>
                        <m:dPr>
                          <m:begChr m:val="["/>
                          <m:endChr m:val="]"/>
                          <m:ctrlPr>
                            <a:rPr lang="en-US" sz="2800" b="0" i="1" smtClean="0">
                              <a:latin typeface="Cambria Math" panose="02040503050406030204" pitchFamily="18" charset="0"/>
                              <a:cs typeface="Segoe UI" panose="020B0502040204020203" pitchFamily="34" charset="0"/>
                            </a:rPr>
                          </m:ctrlPr>
                        </m:dPr>
                        <m:e>
                          <m:sSub>
                            <m:sSubPr>
                              <m:ctrlPr>
                                <a:rPr lang="en-US" sz="2800" b="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𝐸</m:t>
                              </m:r>
                            </m:e>
                            <m:sub>
                              <m:r>
                                <a:rPr lang="en-US" sz="2800" b="0" i="1" smtClean="0">
                                  <a:latin typeface="Cambria Math" panose="02040503050406030204" pitchFamily="18" charset="0"/>
                                  <a:cs typeface="Segoe UI" panose="020B0502040204020203" pitchFamily="34" charset="0"/>
                                </a:rPr>
                                <m:t>𝑥</m:t>
                              </m:r>
                            </m:sub>
                          </m:sSub>
                          <m:d>
                            <m:dPr>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𝐾𝐿</m:t>
                              </m:r>
                              <m:d>
                                <m:dPr>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𝑝</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𝑥</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𝑦</m:t>
                                  </m:r>
                                </m:e>
                              </m:d>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𝑝</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𝑦</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e>
                          </m:d>
                        </m:e>
                      </m:d>
                    </m:oMath>
                  </m:oMathPara>
                </a14:m>
                <a:endParaRPr lang="en-US" sz="2800" dirty="0">
                  <a:latin typeface="+mn-lt"/>
                  <a:cs typeface="Segoe UI" panose="020B0502040204020203" pitchFamily="34" charset="0"/>
                </a:endParaRPr>
              </a:p>
              <a:p>
                <a:r>
                  <a:rPr lang="en-US" sz="2800" dirty="0">
                    <a:latin typeface="+mn-lt"/>
                    <a:cs typeface="Segoe UI" panose="020B0502040204020203" pitchFamily="34" charset="0"/>
                  </a:rPr>
                  <a:t>Recall, we want </a:t>
                </a:r>
                <a14:m>
                  <m:oMath xmlns:m="http://schemas.openxmlformats.org/officeDocument/2006/math">
                    <m:r>
                      <a:rPr lang="en-US" sz="2800" i="1">
                        <a:latin typeface="Cambria Math" panose="02040503050406030204" pitchFamily="18" charset="0"/>
                        <a:cs typeface="Segoe UI" panose="020B0502040204020203" pitchFamily="34" charset="0"/>
                      </a:rPr>
                      <m:t>𝑝</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𝑦</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𝑥</m:t>
                    </m:r>
                    <m:r>
                      <a:rPr lang="en-US" sz="2800" i="1">
                        <a:latin typeface="Cambria Math" panose="02040503050406030204" pitchFamily="18" charset="0"/>
                        <a:cs typeface="Segoe UI" panose="020B0502040204020203" pitchFamily="34" charset="0"/>
                      </a:rPr>
                      <m:t>)</m:t>
                    </m:r>
                  </m:oMath>
                </a14:m>
                <a:r>
                  <a:rPr lang="en-US" sz="2800" dirty="0">
                    <a:latin typeface="+mn-lt"/>
                    <a:cs typeface="Segoe UI" panose="020B0502040204020203" pitchFamily="34" charset="0"/>
                  </a:rPr>
                  <a:t>  to have low entropy and  </a:t>
                </a:r>
                <a14:m>
                  <m:oMath xmlns:m="http://schemas.openxmlformats.org/officeDocument/2006/math">
                    <m:r>
                      <a:rPr lang="en-US" sz="2800" i="1">
                        <a:latin typeface="Cambria Math" panose="02040503050406030204" pitchFamily="18" charset="0"/>
                        <a:cs typeface="Segoe UI" panose="020B0502040204020203" pitchFamily="34" charset="0"/>
                      </a:rPr>
                      <m:t>𝑝</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𝑦</m:t>
                    </m:r>
                    <m:r>
                      <a:rPr lang="en-US" sz="2800" i="1">
                        <a:latin typeface="Cambria Math" panose="02040503050406030204" pitchFamily="18" charset="0"/>
                        <a:cs typeface="Segoe UI" panose="020B0502040204020203" pitchFamily="34" charset="0"/>
                      </a:rPr>
                      <m:t>)</m:t>
                    </m:r>
                  </m:oMath>
                </a14:m>
                <a:r>
                  <a:rPr lang="en-US" sz="2800" dirty="0">
                    <a:latin typeface="+mn-lt"/>
                    <a:cs typeface="Segoe UI" panose="020B0502040204020203" pitchFamily="34" charset="0"/>
                  </a:rPr>
                  <a:t> to have high entropy </a:t>
                </a:r>
              </a:p>
              <a:p>
                <a:r>
                  <a:rPr lang="en-US" sz="2800" dirty="0">
                    <a:latin typeface="+mn-lt"/>
                    <a:cs typeface="Segoe UI" panose="020B0502040204020203" pitchFamily="34" charset="0"/>
                  </a:rPr>
                  <a:t>High KL divergence indicates high difference in entropy between </a:t>
                </a:r>
                <a14:m>
                  <m:oMath xmlns:m="http://schemas.openxmlformats.org/officeDocument/2006/math">
                    <m:r>
                      <a:rPr lang="en-US" sz="2800" i="1">
                        <a:latin typeface="Cambria Math" panose="02040503050406030204" pitchFamily="18" charset="0"/>
                        <a:cs typeface="Segoe UI" panose="020B0502040204020203" pitchFamily="34" charset="0"/>
                      </a:rPr>
                      <m:t>𝑝</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𝑦</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𝑥</m:t>
                    </m:r>
                    <m:r>
                      <a:rPr lang="en-US" sz="2800" i="1">
                        <a:latin typeface="Cambria Math" panose="02040503050406030204" pitchFamily="18" charset="0"/>
                        <a:cs typeface="Segoe UI" panose="020B0502040204020203" pitchFamily="34" charset="0"/>
                      </a:rPr>
                      <m:t>)</m:t>
                    </m:r>
                  </m:oMath>
                </a14:m>
                <a:r>
                  <a:rPr lang="en-US" sz="2800" dirty="0">
                    <a:latin typeface="+mj-lt"/>
                    <a:cs typeface="Segoe UI" panose="020B0502040204020203" pitchFamily="34" charset="0"/>
                  </a:rPr>
                  <a:t>  and  </a:t>
                </a:r>
                <a14:m>
                  <m:oMath xmlns:m="http://schemas.openxmlformats.org/officeDocument/2006/math">
                    <m:r>
                      <a:rPr lang="en-US" sz="2800" i="1">
                        <a:latin typeface="Cambria Math" panose="02040503050406030204" pitchFamily="18" charset="0"/>
                        <a:cs typeface="Segoe UI" panose="020B0502040204020203" pitchFamily="34" charset="0"/>
                      </a:rPr>
                      <m:t>𝑝</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𝑦</m:t>
                    </m:r>
                    <m:r>
                      <a:rPr lang="en-US" sz="2800" i="1">
                        <a:latin typeface="Cambria Math" panose="02040503050406030204" pitchFamily="18" charset="0"/>
                        <a:cs typeface="Segoe UI" panose="020B0502040204020203" pitchFamily="34" charset="0"/>
                      </a:rPr>
                      <m:t>)</m:t>
                    </m:r>
                  </m:oMath>
                </a14:m>
                <a:endParaRPr lang="en-US" sz="2800" dirty="0">
                  <a:latin typeface="+mn-lt"/>
                  <a:cs typeface="Segoe UI" panose="020B0502040204020203" pitchFamily="34" charset="0"/>
                </a:endParaRPr>
              </a:p>
              <a:p>
                <a:r>
                  <a:rPr lang="en-US" sz="2800" dirty="0">
                    <a:latin typeface="+mn-lt"/>
                    <a:cs typeface="Segoe UI" panose="020B0502040204020203" pitchFamily="34" charset="0"/>
                  </a:rPr>
                  <a:t>KL divergence of 0 means </a:t>
                </a:r>
                <a14:m>
                  <m:oMath xmlns:m="http://schemas.openxmlformats.org/officeDocument/2006/math">
                    <m:r>
                      <a:rPr lang="en-US" sz="2800" i="1">
                        <a:latin typeface="Cambria Math" panose="02040503050406030204" pitchFamily="18" charset="0"/>
                        <a:cs typeface="Segoe UI" panose="020B0502040204020203" pitchFamily="34" charset="0"/>
                      </a:rPr>
                      <m:t>𝑝</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𝑦</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𝑥</m:t>
                    </m:r>
                    <m:r>
                      <a:rPr lang="en-US" sz="2800" i="1">
                        <a:latin typeface="Cambria Math" panose="02040503050406030204" pitchFamily="18" charset="0"/>
                        <a:cs typeface="Segoe UI" panose="020B0502040204020203" pitchFamily="34" charset="0"/>
                      </a:rPr>
                      <m:t>)</m:t>
                    </m:r>
                  </m:oMath>
                </a14:m>
                <a:r>
                  <a:rPr lang="en-US" sz="2800" dirty="0">
                    <a:cs typeface="Segoe UI" panose="020B0502040204020203" pitchFamily="34" charset="0"/>
                  </a:rPr>
                  <a:t>  </a:t>
                </a:r>
                <a:r>
                  <a:rPr lang="en-US" sz="2800" dirty="0">
                    <a:latin typeface="+mn-lt"/>
                    <a:cs typeface="Segoe UI" panose="020B0502040204020203" pitchFamily="34" charset="0"/>
                  </a:rPr>
                  <a:t>and  </a:t>
                </a:r>
                <a14:m>
                  <m:oMath xmlns:m="http://schemas.openxmlformats.org/officeDocument/2006/math">
                    <m:r>
                      <a:rPr lang="en-US" sz="2800" i="1">
                        <a:latin typeface="Cambria Math" panose="02040503050406030204" pitchFamily="18" charset="0"/>
                        <a:cs typeface="Segoe UI" panose="020B0502040204020203" pitchFamily="34" charset="0"/>
                      </a:rPr>
                      <m:t>𝑝</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𝑦</m:t>
                    </m:r>
                    <m:r>
                      <a:rPr lang="en-US" sz="2800" i="1">
                        <a:latin typeface="Cambria Math" panose="02040503050406030204" pitchFamily="18" charset="0"/>
                        <a:cs typeface="Segoe UI" panose="020B0502040204020203" pitchFamily="34" charset="0"/>
                      </a:rPr>
                      <m:t>)</m:t>
                    </m:r>
                  </m:oMath>
                </a14:m>
                <a:r>
                  <a:rPr lang="en-US" sz="2800" dirty="0">
                    <a:latin typeface="+mn-lt"/>
                    <a:cs typeface="Segoe UI" panose="020B0502040204020203" pitchFamily="34" charset="0"/>
                  </a:rPr>
                  <a:t> are the same </a:t>
                </a:r>
              </a:p>
              <a:p>
                <a:r>
                  <a:rPr lang="en-US" sz="2800" dirty="0">
                    <a:latin typeface="+mn-lt"/>
                    <a:cs typeface="Segoe UI" panose="020B0502040204020203" pitchFamily="34" charset="0"/>
                  </a:rPr>
                  <a:t>Therefore inception score in range </a:t>
                </a:r>
                <a14:m>
                  <m:oMath xmlns:m="http://schemas.openxmlformats.org/officeDocument/2006/math">
                    <m:d>
                      <m:dPr>
                        <m:begChr m:val="["/>
                        <m:endChr m:val="]"/>
                        <m:ctrlPr>
                          <a:rPr lang="en-US" sz="280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0,</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e>
                    </m:d>
                  </m:oMath>
                </a14:m>
                <a:r>
                  <a:rPr lang="en-US" sz="2800" dirty="0">
                    <a:latin typeface="+mn-lt"/>
                    <a:cs typeface="Segoe UI" panose="020B0502040204020203" pitchFamily="34" charset="0"/>
                  </a:rPr>
                  <a:t> - </a:t>
                </a:r>
                <a:r>
                  <a:rPr lang="en-US" sz="2800" b="1" dirty="0">
                    <a:latin typeface="+mn-lt"/>
                    <a:cs typeface="Segoe UI" panose="020B0502040204020203" pitchFamily="34" charset="0"/>
                  </a:rPr>
                  <a:t>higher inception score is better</a:t>
                </a: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3"/>
                <a:stretch>
                  <a:fillRect l="-1058" t="-1094"/>
                </a:stretch>
              </a:blipFill>
            </p:spPr>
            <p:txBody>
              <a:bodyPr/>
              <a:lstStyle/>
              <a:p>
                <a:r>
                  <a:rPr lang="en-US">
                    <a:noFill/>
                  </a:rPr>
                  <a:t> </a:t>
                </a:r>
              </a:p>
            </p:txBody>
          </p:sp>
        </mc:Fallback>
      </mc:AlternateContent>
    </p:spTree>
    <p:extLst>
      <p:ext uri="{BB962C8B-B14F-4D97-AF65-F5344CB8AC3E}">
        <p14:creationId xmlns:p14="http://schemas.microsoft.com/office/powerpoint/2010/main" val="282736803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GANs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Inception score has significant limitations  </a:t>
                </a:r>
              </a:p>
              <a:p>
                <a:r>
                  <a:rPr lang="en-US" sz="2800" dirty="0">
                    <a:latin typeface="+mn-lt"/>
                    <a:cs typeface="Segoe UI" panose="020B0502040204020203" pitchFamily="34" charset="0"/>
                  </a:rPr>
                  <a:t>Only object classes used to train the Inception Network will be well recognized </a:t>
                </a:r>
              </a:p>
              <a:p>
                <a:pPr lvl="1"/>
                <a:r>
                  <a:rPr lang="en-US" sz="2400" dirty="0">
                    <a:latin typeface="+mn-lt"/>
                    <a:cs typeface="Segoe UI" panose="020B0502040204020203" pitchFamily="34" charset="0"/>
                  </a:rPr>
                  <a:t>Must be in training dataset, typically </a:t>
                </a:r>
                <a:r>
                  <a:rPr lang="en-US" sz="2400" dirty="0">
                    <a:latin typeface="+mn-lt"/>
                    <a:cs typeface="Segoe UI" panose="020B0502040204020203" pitchFamily="34" charset="0"/>
                    <a:hlinkClick r:id="rId3"/>
                  </a:rPr>
                  <a:t>ILSCRC 2014</a:t>
                </a:r>
                <a:endParaRPr lang="en-US" sz="2400" dirty="0">
                  <a:latin typeface="+mn-lt"/>
                  <a:cs typeface="Segoe UI" panose="020B0502040204020203" pitchFamily="34" charset="0"/>
                </a:endParaRPr>
              </a:p>
              <a:p>
                <a:pPr lvl="1"/>
                <a:r>
                  <a:rPr lang="en-US" sz="2400" dirty="0">
                    <a:latin typeface="+mn-lt"/>
                    <a:cs typeface="Segoe UI" panose="020B0502040204020203" pitchFamily="34" charset="0"/>
                  </a:rPr>
                  <a:t>Additionally, labels used to train GAN must agree with Inception training data labels </a:t>
                </a:r>
              </a:p>
              <a:p>
                <a:pPr lvl="1"/>
                <a:r>
                  <a:rPr lang="en-US" sz="2400" dirty="0">
                    <a:latin typeface="+mn-lt"/>
                    <a:cs typeface="Segoe UI" panose="020B0502040204020203" pitchFamily="34" charset="0"/>
                  </a:rPr>
                  <a:t>If either condition is violated, </a:t>
                </a:r>
                <a14:m>
                  <m:oMath xmlns:m="http://schemas.openxmlformats.org/officeDocument/2006/math">
                    <m:r>
                      <a:rPr lang="en-US" sz="2400" i="1">
                        <a:latin typeface="Cambria Math" panose="02040503050406030204" pitchFamily="18" charset="0"/>
                        <a:cs typeface="Segoe UI" panose="020B0502040204020203" pitchFamily="34" charset="0"/>
                      </a:rPr>
                      <m:t>𝑝</m:t>
                    </m:r>
                    <m:r>
                      <a:rPr lang="en-US" sz="2400" i="1">
                        <a:latin typeface="Cambria Math" panose="02040503050406030204" pitchFamily="18" charset="0"/>
                        <a:cs typeface="Segoe UI" panose="020B0502040204020203" pitchFamily="34" charset="0"/>
                      </a:rPr>
                      <m:t>(</m:t>
                    </m:r>
                    <m:r>
                      <a:rPr lang="en-US" sz="2400" i="1">
                        <a:latin typeface="Cambria Math" panose="02040503050406030204" pitchFamily="18" charset="0"/>
                        <a:cs typeface="Segoe UI" panose="020B0502040204020203" pitchFamily="34" charset="0"/>
                      </a:rPr>
                      <m:t>𝑦</m:t>
                    </m:r>
                    <m:r>
                      <a:rPr lang="en-US" sz="2400" i="1">
                        <a:latin typeface="Cambria Math" panose="02040503050406030204" pitchFamily="18" charset="0"/>
                        <a:cs typeface="Segoe UI" panose="020B0502040204020203" pitchFamily="34" charset="0"/>
                      </a:rPr>
                      <m:t>|</m:t>
                    </m:r>
                    <m:r>
                      <a:rPr lang="en-US" sz="2400" i="1">
                        <a:latin typeface="Cambria Math" panose="02040503050406030204" pitchFamily="18" charset="0"/>
                        <a:cs typeface="Segoe UI" panose="020B0502040204020203" pitchFamily="34" charset="0"/>
                      </a:rPr>
                      <m:t>𝑥</m:t>
                    </m:r>
                    <m:r>
                      <a:rPr lang="en-US" sz="2400" i="1">
                        <a:latin typeface="Cambria Math" panose="02040503050406030204" pitchFamily="18" charset="0"/>
                        <a:cs typeface="Segoe UI" panose="020B0502040204020203" pitchFamily="34" charset="0"/>
                      </a:rPr>
                      <m:t>)</m:t>
                    </m:r>
                  </m:oMath>
                </a14:m>
                <a:r>
                  <a:rPr lang="en-US" sz="2400" dirty="0">
                    <a:latin typeface="+mn-lt"/>
                    <a:cs typeface="Segoe UI" panose="020B0502040204020203" pitchFamily="34" charset="0"/>
                  </a:rPr>
                  <a:t> will have high entropy and inception score will be low</a:t>
                </a:r>
              </a:p>
              <a:p>
                <a:r>
                  <a:rPr lang="en-US" sz="2800" dirty="0">
                    <a:latin typeface="+mn-lt"/>
                    <a:cs typeface="Segoe UI" panose="020B0502040204020203" pitchFamily="34" charset="0"/>
                  </a:rPr>
                  <a:t>Conversely, objects that make no sense, like an animal with two heads, can have high inception scores</a:t>
                </a:r>
              </a:p>
              <a:p>
                <a:r>
                  <a:rPr lang="en-US" sz="2800" dirty="0">
                    <a:latin typeface="+mj-lt"/>
                    <a:cs typeface="Segoe UI" panose="020B0502040204020203" pitchFamily="34" charset="0"/>
                  </a:rPr>
                  <a:t>As a result of the above problems human evaluators my not agree with the quality based on inception score</a:t>
                </a:r>
              </a:p>
              <a:p>
                <a:endParaRPr lang="en-US" sz="2800" dirty="0">
                  <a:latin typeface="+mn-lt"/>
                  <a:cs typeface="Segoe UI" panose="020B0502040204020203" pitchFamily="34" charset="0"/>
                </a:endParaRP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4"/>
                <a:stretch>
                  <a:fillRect l="-1058" t="-1094" r="-476"/>
                </a:stretch>
              </a:blipFill>
            </p:spPr>
            <p:txBody>
              <a:bodyPr/>
              <a:lstStyle/>
              <a:p>
                <a:r>
                  <a:rPr lang="en-US">
                    <a:noFill/>
                  </a:rPr>
                  <a:t> </a:t>
                </a:r>
              </a:p>
            </p:txBody>
          </p:sp>
        </mc:Fallback>
      </mc:AlternateContent>
    </p:spTree>
    <p:extLst>
      <p:ext uri="{BB962C8B-B14F-4D97-AF65-F5344CB8AC3E}">
        <p14:creationId xmlns:p14="http://schemas.microsoft.com/office/powerpoint/2010/main" val="1573210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GANs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j-lt"/>
                    <a:cs typeface="Segoe UI" panose="020B0502040204020203" pitchFamily="34" charset="0"/>
                  </a:rPr>
                  <a:t>The </a:t>
                </a:r>
                <a:r>
                  <a:rPr lang="en-US" sz="2800" b="1" dirty="0">
                    <a:latin typeface="+mj-lt"/>
                    <a:cs typeface="Segoe UI" panose="020B0502040204020203" pitchFamily="34" charset="0"/>
                    <a:hlinkClick r:id="rId3"/>
                  </a:rPr>
                  <a:t>Fr</a:t>
                </a:r>
                <a:r>
                  <a:rPr lang="en-US" sz="2800" b="1" dirty="0">
                    <a:latin typeface="+mj-lt"/>
                    <a:ea typeface="Segoe UI Symbol" panose="020B0502040204020203" pitchFamily="34" charset="0"/>
                    <a:cs typeface="Segoe UI" panose="020B0502040204020203" pitchFamily="34" charset="0"/>
                    <a:hlinkClick r:id="rId3"/>
                  </a:rPr>
                  <a:t>é</a:t>
                </a:r>
                <a:r>
                  <a:rPr lang="en-US" sz="2800" b="1" dirty="0">
                    <a:latin typeface="+mj-lt"/>
                    <a:cs typeface="Segoe UI" panose="020B0502040204020203" pitchFamily="34" charset="0"/>
                    <a:hlinkClick r:id="rId3"/>
                  </a:rPr>
                  <a:t>chet Inception distance (FID)</a:t>
                </a:r>
                <a:r>
                  <a:rPr lang="en-US" sz="2800" dirty="0">
                    <a:latin typeface="+mj-lt"/>
                    <a:cs typeface="Segoe UI" panose="020B0502040204020203" pitchFamily="34" charset="0"/>
                    <a:hlinkClick r:id="rId3"/>
                  </a:rPr>
                  <a:t> </a:t>
                </a:r>
                <a:r>
                  <a:rPr lang="en-US" sz="2800" dirty="0">
                    <a:latin typeface="+mn-lt"/>
                    <a:cs typeface="Segoe UI" panose="020B0502040204020203" pitchFamily="34" charset="0"/>
                  </a:rPr>
                  <a:t>was proposed to overcome the limitations of inception score  </a:t>
                </a:r>
              </a:p>
              <a:p>
                <a:r>
                  <a:rPr lang="en-US" sz="2800" dirty="0">
                    <a:latin typeface="+mn-lt"/>
                    <a:cs typeface="Segoe UI" panose="020B0502040204020203" pitchFamily="34" charset="0"/>
                  </a:rPr>
                  <a:t>Rather than use the output of the Inception network, the FID compares distributions of activations in a hidden layer, typically Inception V4   </a:t>
                </a:r>
              </a:p>
              <a:p>
                <a:r>
                  <a:rPr lang="en-US" sz="2800" dirty="0">
                    <a:latin typeface="+mn-lt"/>
                    <a:cs typeface="Segoe UI" panose="020B0502040204020203" pitchFamily="34" charset="0"/>
                  </a:rPr>
                  <a:t>Model the distribution of activations as multivariate Normal distributions </a:t>
                </a:r>
              </a:p>
              <a:p>
                <a:pPr lvl="1"/>
                <a14:m>
                  <m:oMath xmlns:m="http://schemas.openxmlformats.org/officeDocument/2006/math">
                    <m:r>
                      <a:rPr lang="en-US" sz="2400" b="0" i="1" smtClean="0">
                        <a:latin typeface="Cambria Math" panose="02040503050406030204" pitchFamily="18" charset="0"/>
                        <a:cs typeface="Segoe UI" panose="020B0502040204020203" pitchFamily="34" charset="0"/>
                      </a:rPr>
                      <m:t>𝑁</m:t>
                    </m:r>
                    <m:d>
                      <m:dPr>
                        <m:ctrlPr>
                          <a:rPr lang="en-US" sz="2400" b="0" i="1" smtClean="0">
                            <a:latin typeface="Cambria Math" panose="02040503050406030204" pitchFamily="18" charset="0"/>
                            <a:cs typeface="Segoe UI" panose="020B0502040204020203" pitchFamily="34" charset="0"/>
                          </a:rPr>
                        </m:ctrlPr>
                      </m:dPr>
                      <m:e>
                        <m:r>
                          <a:rPr lang="en-US" sz="2400" b="0" i="1" smtClean="0">
                            <a:latin typeface="Cambria Math" panose="02040503050406030204" pitchFamily="18" charset="0"/>
                            <a:ea typeface="Cambria Math" panose="02040503050406030204" pitchFamily="18" charset="0"/>
                            <a:cs typeface="Segoe UI" panose="020B0502040204020203" pitchFamily="34" charset="0"/>
                          </a:rPr>
                          <m:t>𝜇</m:t>
                        </m:r>
                        <m:r>
                          <a:rPr lang="en-US" sz="2400" b="0" i="1" smtClean="0">
                            <a:latin typeface="Cambria Math" panose="02040503050406030204" pitchFamily="18" charset="0"/>
                            <a:cs typeface="Segoe UI" panose="020B0502040204020203" pitchFamily="34" charset="0"/>
                          </a:rPr>
                          <m:t>,</m:t>
                        </m:r>
                        <m:r>
                          <m:rPr>
                            <m:sty m:val="p"/>
                          </m:rPr>
                          <a:rPr lang="el-GR" sz="2400" b="0" i="1" smtClean="0">
                            <a:latin typeface="Cambria Math" panose="02040503050406030204" pitchFamily="18" charset="0"/>
                            <a:ea typeface="Cambria Math" panose="02040503050406030204" pitchFamily="18" charset="0"/>
                            <a:cs typeface="Segoe UI" panose="020B0502040204020203" pitchFamily="34" charset="0"/>
                          </a:rPr>
                          <m:t>Σ</m:t>
                        </m:r>
                      </m:e>
                    </m:d>
                  </m:oMath>
                </a14:m>
                <a:r>
                  <a:rPr lang="en-US" sz="2400" dirty="0">
                    <a:latin typeface="+mn-lt"/>
                    <a:cs typeface="Segoe UI" panose="020B0502040204020203" pitchFamily="34" charset="0"/>
                  </a:rPr>
                  <a:t> is the distribution of activations from the generated images </a:t>
                </a:r>
              </a:p>
              <a:p>
                <a:pPr lvl="1"/>
                <a14:m>
                  <m:oMath xmlns:m="http://schemas.openxmlformats.org/officeDocument/2006/math">
                    <m:r>
                      <a:rPr lang="en-US" sz="2400" b="0" i="1" smtClean="0">
                        <a:latin typeface="Cambria Math" panose="02040503050406030204" pitchFamily="18" charset="0"/>
                        <a:cs typeface="Segoe UI" panose="020B0502040204020203" pitchFamily="34" charset="0"/>
                      </a:rPr>
                      <m:t>𝑁</m:t>
                    </m:r>
                    <m:d>
                      <m:dPr>
                        <m:ctrlPr>
                          <a:rPr lang="en-US" sz="2400" b="0" i="1" smtClean="0">
                            <a:latin typeface="Cambria Math" panose="02040503050406030204" pitchFamily="18" charset="0"/>
                            <a:cs typeface="Segoe UI" panose="020B0502040204020203" pitchFamily="34" charset="0"/>
                          </a:rPr>
                        </m:ctrlPr>
                      </m:dPr>
                      <m:e>
                        <m:sSub>
                          <m:sSubPr>
                            <m:ctrlPr>
                              <a:rPr lang="en-US" sz="2400" b="0" i="1" smtClean="0">
                                <a:latin typeface="Cambria Math" panose="02040503050406030204" pitchFamily="18" charset="0"/>
                                <a:cs typeface="Segoe UI" panose="020B0502040204020203" pitchFamily="34" charset="0"/>
                              </a:rPr>
                            </m:ctrlPr>
                          </m:sSubPr>
                          <m:e>
                            <m:r>
                              <a:rPr lang="en-US" sz="2400" b="0" i="1" smtClean="0">
                                <a:latin typeface="Cambria Math" panose="02040503050406030204" pitchFamily="18" charset="0"/>
                                <a:ea typeface="Cambria Math" panose="02040503050406030204" pitchFamily="18" charset="0"/>
                                <a:cs typeface="Segoe UI" panose="020B0502040204020203" pitchFamily="34" charset="0"/>
                              </a:rPr>
                              <m:t>𝜇</m:t>
                            </m:r>
                          </m:e>
                          <m:sub>
                            <m:r>
                              <a:rPr lang="en-US" sz="2400" b="0" i="1" smtClean="0">
                                <a:latin typeface="Cambria Math" panose="02040503050406030204" pitchFamily="18" charset="0"/>
                                <a:cs typeface="Segoe UI" panose="020B0502040204020203" pitchFamily="34" charset="0"/>
                              </a:rPr>
                              <m:t>𝑤</m:t>
                            </m:r>
                          </m:sub>
                        </m:sSub>
                        <m:r>
                          <a:rPr lang="en-US" sz="2400" b="0" i="1" smtClean="0">
                            <a:latin typeface="Cambria Math" panose="02040503050406030204" pitchFamily="18" charset="0"/>
                            <a:cs typeface="Segoe UI" panose="020B0502040204020203" pitchFamily="34" charset="0"/>
                          </a:rPr>
                          <m:t>,</m:t>
                        </m:r>
                        <m:sSub>
                          <m:sSubPr>
                            <m:ctrlPr>
                              <a:rPr lang="en-US" sz="2400" b="0" i="1" smtClean="0">
                                <a:latin typeface="Cambria Math" panose="02040503050406030204" pitchFamily="18" charset="0"/>
                                <a:cs typeface="Segoe UI" panose="020B0502040204020203" pitchFamily="34" charset="0"/>
                              </a:rPr>
                            </m:ctrlPr>
                          </m:sSubPr>
                          <m:e>
                            <m:r>
                              <m:rPr>
                                <m:sty m:val="p"/>
                              </m:rPr>
                              <a:rPr lang="el-GR" sz="2400" b="0" i="1" smtClean="0">
                                <a:latin typeface="Cambria Math" panose="02040503050406030204" pitchFamily="18" charset="0"/>
                                <a:ea typeface="Cambria Math" panose="02040503050406030204" pitchFamily="18" charset="0"/>
                                <a:cs typeface="Segoe UI" panose="020B0502040204020203" pitchFamily="34" charset="0"/>
                              </a:rPr>
                              <m:t>Σ</m:t>
                            </m:r>
                          </m:e>
                          <m:sub>
                            <m:r>
                              <a:rPr lang="en-US" sz="2400" b="0" i="1" smtClean="0">
                                <a:latin typeface="Cambria Math" panose="02040503050406030204" pitchFamily="18" charset="0"/>
                                <a:cs typeface="Segoe UI" panose="020B0502040204020203" pitchFamily="34" charset="0"/>
                              </a:rPr>
                              <m:t>𝑤</m:t>
                            </m:r>
                          </m:sub>
                        </m:sSub>
                      </m:e>
                    </m:d>
                  </m:oMath>
                </a14:m>
                <a:r>
                  <a:rPr lang="en-US" sz="2400" dirty="0">
                    <a:latin typeface="+mn-lt"/>
                    <a:cs typeface="Segoe UI" panose="020B0502040204020203" pitchFamily="34" charset="0"/>
                  </a:rPr>
                  <a:t> is the distribution of activations from the real-world, denoted by </a:t>
                </a:r>
                <a:r>
                  <a:rPr lang="en-US" sz="2400" i="1" dirty="0">
                    <a:latin typeface="+mn-lt"/>
                    <a:cs typeface="Segoe UI" panose="020B0502040204020203" pitchFamily="34" charset="0"/>
                  </a:rPr>
                  <a:t>w</a:t>
                </a:r>
              </a:p>
              <a:p>
                <a:r>
                  <a:rPr lang="en-US" sz="2800" dirty="0">
                    <a:latin typeface="+mn-lt"/>
                    <a:cs typeface="Segoe UI" panose="020B0502040204020203" pitchFamily="34" charset="0"/>
                  </a:rPr>
                  <a:t>The FID is the square of the Wasserstein distance between these distributions  </a:t>
                </a:r>
              </a:p>
              <a:p>
                <a:pPr marL="0" indent="0">
                  <a:buNone/>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cs typeface="Segoe UI" panose="020B0502040204020203" pitchFamily="34" charset="0"/>
                        </a:rPr>
                        <m:t>𝐹𝐼𝐷</m:t>
                      </m:r>
                      <m:r>
                        <a:rPr lang="en-US" sz="2800" b="0" i="1" smtClean="0">
                          <a:latin typeface="Cambria Math" panose="02040503050406030204" pitchFamily="18" charset="0"/>
                          <a:cs typeface="Segoe UI" panose="020B0502040204020203" pitchFamily="34" charset="0"/>
                        </a:rPr>
                        <m:t>=</m:t>
                      </m:r>
                      <m:sSubSup>
                        <m:sSubSupPr>
                          <m:ctrlPr>
                            <a:rPr lang="en-US" sz="2800" b="0" i="1" smtClean="0">
                              <a:latin typeface="Cambria Math" panose="02040503050406030204" pitchFamily="18" charset="0"/>
                              <a:cs typeface="Segoe UI" panose="020B0502040204020203" pitchFamily="34" charset="0"/>
                            </a:rPr>
                          </m:ctrlPr>
                        </m:sSubSupPr>
                        <m:e>
                          <m:d>
                            <m:dPr>
                              <m:begChr m:val="‖"/>
                              <m:endChr m:val="‖"/>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ea typeface="Cambria Math" panose="02040503050406030204" pitchFamily="18" charset="0"/>
                                  <a:cs typeface="Segoe UI" panose="020B0502040204020203" pitchFamily="34" charset="0"/>
                                </a:rPr>
                                <m:t>𝜇</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ea typeface="Cambria Math" panose="02040503050406030204" pitchFamily="18" charset="0"/>
                                      <a:cs typeface="Segoe UI" panose="020B0502040204020203" pitchFamily="34" charset="0"/>
                                    </a:rPr>
                                    <m:t>𝜇</m:t>
                                  </m:r>
                                </m:e>
                                <m:sub>
                                  <m:r>
                                    <a:rPr lang="en-US" sz="2800" b="0" i="1" smtClean="0">
                                      <a:latin typeface="Cambria Math" panose="02040503050406030204" pitchFamily="18" charset="0"/>
                                      <a:ea typeface="Cambria Math" panose="02040503050406030204" pitchFamily="18" charset="0"/>
                                      <a:cs typeface="Segoe UI" panose="020B0502040204020203" pitchFamily="34" charset="0"/>
                                    </a:rPr>
                                    <m:t>𝑤</m:t>
                                  </m:r>
                                </m:sub>
                              </m:sSub>
                            </m:e>
                          </m:d>
                        </m:e>
                        <m:sub>
                          <m:r>
                            <a:rPr lang="en-US" sz="2800" b="0" i="1" smtClean="0">
                              <a:latin typeface="Cambria Math" panose="02040503050406030204" pitchFamily="18" charset="0"/>
                              <a:cs typeface="Segoe UI" panose="020B0502040204020203" pitchFamily="34" charset="0"/>
                            </a:rPr>
                            <m:t>2</m:t>
                          </m:r>
                        </m:sub>
                        <m:sup>
                          <m:r>
                            <a:rPr lang="en-US" sz="2800" b="0" i="1" smtClean="0">
                              <a:latin typeface="Cambria Math" panose="02040503050406030204" pitchFamily="18" charset="0"/>
                              <a:cs typeface="Segoe UI" panose="020B0502040204020203" pitchFamily="34" charset="0"/>
                            </a:rPr>
                            <m:t>2</m:t>
                          </m:r>
                        </m:sup>
                      </m:sSubSup>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𝑡𝑟</m:t>
                      </m:r>
                      <m:d>
                        <m:dPr>
                          <m:begChr m:val="["/>
                          <m:endChr m:val="]"/>
                          <m:ctrlPr>
                            <a:rPr lang="en-US" sz="2800" b="0" i="1" smtClean="0">
                              <a:latin typeface="Cambria Math" panose="02040503050406030204" pitchFamily="18" charset="0"/>
                              <a:cs typeface="Segoe UI" panose="020B0502040204020203" pitchFamily="34" charset="0"/>
                            </a:rPr>
                          </m:ctrlPr>
                        </m:d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i="1">
                                  <a:latin typeface="Cambria Math" panose="02040503050406030204" pitchFamily="18" charset="0"/>
                                  <a:cs typeface="Segoe UI" panose="020B0502040204020203" pitchFamily="34" charset="0"/>
                                </a:rPr>
                              </m:ctrlPr>
                            </m:sSub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b>
                              <m:r>
                                <a:rPr lang="en-US" sz="2800" i="1">
                                  <a:latin typeface="Cambria Math" panose="02040503050406030204" pitchFamily="18" charset="0"/>
                                  <a:cs typeface="Segoe UI" panose="020B0502040204020203" pitchFamily="34" charset="0"/>
                                </a:rPr>
                                <m:t>𝑤</m:t>
                              </m:r>
                            </m:sub>
                          </m:sSub>
                          <m:r>
                            <a:rPr lang="en-US" sz="2800" b="0" i="1" smtClean="0">
                              <a:latin typeface="Cambria Math" panose="02040503050406030204" pitchFamily="18" charset="0"/>
                              <a:cs typeface="Segoe UI" panose="020B0502040204020203" pitchFamily="34" charset="0"/>
                            </a:rPr>
                            <m:t>−2</m:t>
                          </m:r>
                          <m:sSup>
                            <m:sSupPr>
                              <m:ctrlPr>
                                <a:rPr lang="en-US" sz="2800" b="0" i="1" smtClean="0">
                                  <a:latin typeface="Cambria Math" panose="02040503050406030204" pitchFamily="18" charset="0"/>
                                  <a:cs typeface="Segoe UI" panose="020B0502040204020203" pitchFamily="34" charset="0"/>
                                </a:rPr>
                              </m:ctrlPr>
                            </m:sSupPr>
                            <m:e>
                              <m:d>
                                <m:dPr>
                                  <m:ctrlPr>
                                    <a:rPr lang="en-US" sz="2800" b="0" i="1" smtClean="0">
                                      <a:latin typeface="Cambria Math" panose="02040503050406030204" pitchFamily="18" charset="0"/>
                                      <a:cs typeface="Segoe UI" panose="020B0502040204020203" pitchFamily="34" charset="0"/>
                                    </a:rPr>
                                  </m:ctrlPr>
                                </m:dPr>
                                <m:e>
                                  <m:sSup>
                                    <m:sSupPr>
                                      <m:ctrlPr>
                                        <a:rPr lang="en-US" sz="2800" b="0" i="1" smtClean="0">
                                          <a:latin typeface="Cambria Math" panose="02040503050406030204" pitchFamily="18" charset="0"/>
                                          <a:cs typeface="Segoe UI" panose="020B0502040204020203" pitchFamily="34" charset="0"/>
                                        </a:rPr>
                                      </m:ctrlPr>
                                    </m:sSup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p>
                                      <m:r>
                                        <a:rPr lang="en-US" sz="2800" b="0" i="1" smtClean="0">
                                          <a:latin typeface="Cambria Math" panose="02040503050406030204" pitchFamily="18" charset="0"/>
                                          <a:cs typeface="Segoe UI" panose="020B0502040204020203" pitchFamily="34" charset="0"/>
                                        </a:rPr>
                                        <m:t>1/2</m:t>
                                      </m:r>
                                    </m:sup>
                                  </m:sSup>
                                  <m:sSub>
                                    <m:sSubPr>
                                      <m:ctrlPr>
                                        <a:rPr lang="en-US" sz="2800" i="1">
                                          <a:latin typeface="Cambria Math" panose="02040503050406030204" pitchFamily="18" charset="0"/>
                                          <a:cs typeface="Segoe UI" panose="020B0502040204020203" pitchFamily="34" charset="0"/>
                                        </a:rPr>
                                      </m:ctrlPr>
                                    </m:sSub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b>
                                      <m:r>
                                        <a:rPr lang="en-US" sz="2800" i="1">
                                          <a:latin typeface="Cambria Math" panose="02040503050406030204" pitchFamily="18" charset="0"/>
                                          <a:cs typeface="Segoe UI" panose="020B0502040204020203" pitchFamily="34" charset="0"/>
                                        </a:rPr>
                                        <m:t>𝑤</m:t>
                                      </m:r>
                                    </m:sub>
                                  </m:sSub>
                                  <m:sSup>
                                    <m:sSupPr>
                                      <m:ctrlPr>
                                        <a:rPr lang="en-US" sz="2800" i="1">
                                          <a:latin typeface="Cambria Math" panose="02040503050406030204" pitchFamily="18" charset="0"/>
                                          <a:cs typeface="Segoe UI" panose="020B0502040204020203" pitchFamily="34" charset="0"/>
                                        </a:rPr>
                                      </m:ctrlPr>
                                    </m:sSup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p>
                                      <m:r>
                                        <a:rPr lang="en-US" sz="2800" i="1">
                                          <a:latin typeface="Cambria Math" panose="02040503050406030204" pitchFamily="18" charset="0"/>
                                          <a:cs typeface="Segoe UI" panose="020B0502040204020203" pitchFamily="34" charset="0"/>
                                        </a:rPr>
                                        <m:t>1/2</m:t>
                                      </m:r>
                                    </m:sup>
                                  </m:sSup>
                                </m:e>
                              </m:d>
                            </m:e>
                            <m:sup>
                              <m:r>
                                <a:rPr lang="en-US" sz="2800" b="0" i="1" smtClean="0">
                                  <a:latin typeface="Cambria Math" panose="02040503050406030204" pitchFamily="18" charset="0"/>
                                  <a:cs typeface="Segoe UI" panose="020B0502040204020203" pitchFamily="34" charset="0"/>
                                </a:rPr>
                                <m:t>1/2</m:t>
                              </m:r>
                            </m:sup>
                          </m:sSup>
                        </m:e>
                      </m:d>
                      <m:r>
                        <a:rPr lang="en-US" sz="2800" b="0" i="1" smtClean="0">
                          <a:latin typeface="Cambria Math" panose="02040503050406030204" pitchFamily="18" charset="0"/>
                          <a:cs typeface="Segoe UI" panose="020B0502040204020203" pitchFamily="34" charset="0"/>
                        </a:rPr>
                        <m:t> </m:t>
                      </m:r>
                    </m:oMath>
                  </m:oMathPara>
                </a14:m>
                <a:endParaRPr lang="en-US" sz="2800" dirty="0">
                  <a:latin typeface="+mn-lt"/>
                  <a:cs typeface="Segoe UI" panose="020B0502040204020203" pitchFamily="34" charset="0"/>
                </a:endParaRP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4"/>
                <a:stretch>
                  <a:fillRect l="-1058" t="-1094"/>
                </a:stretch>
              </a:blipFill>
            </p:spPr>
            <p:txBody>
              <a:bodyPr/>
              <a:lstStyle/>
              <a:p>
                <a:r>
                  <a:rPr lang="en-US">
                    <a:noFill/>
                  </a:rPr>
                  <a:t> </a:t>
                </a:r>
              </a:p>
            </p:txBody>
          </p:sp>
        </mc:Fallback>
      </mc:AlternateContent>
    </p:spTree>
    <p:extLst>
      <p:ext uri="{BB962C8B-B14F-4D97-AF65-F5344CB8AC3E}">
        <p14:creationId xmlns:p14="http://schemas.microsoft.com/office/powerpoint/2010/main" val="942303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GANs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j-lt"/>
                    <a:cs typeface="Segoe UI" panose="020B0502040204020203" pitchFamily="34" charset="0"/>
                  </a:rPr>
                  <a:t>How can we interpret the </a:t>
                </a:r>
                <a:r>
                  <a:rPr lang="en-US" sz="2800" b="1" dirty="0">
                    <a:latin typeface="+mj-lt"/>
                    <a:cs typeface="Segoe UI" panose="020B0502040204020203" pitchFamily="34" charset="0"/>
                  </a:rPr>
                  <a:t>Fr</a:t>
                </a:r>
                <a:r>
                  <a:rPr lang="en-US" sz="2800" b="1" dirty="0">
                    <a:latin typeface="+mj-lt"/>
                    <a:ea typeface="Segoe UI Symbol" panose="020B0502040204020203" pitchFamily="34" charset="0"/>
                    <a:cs typeface="Segoe UI" panose="020B0502040204020203" pitchFamily="34" charset="0"/>
                  </a:rPr>
                  <a:t>é</a:t>
                </a:r>
                <a:r>
                  <a:rPr lang="en-US" sz="2800" b="1" dirty="0">
                    <a:latin typeface="+mj-lt"/>
                    <a:cs typeface="Segoe UI" panose="020B0502040204020203" pitchFamily="34" charset="0"/>
                  </a:rPr>
                  <a:t>chet Inception distance?</a:t>
                </a:r>
                <a:endParaRPr lang="en-US" sz="2800" dirty="0">
                  <a:latin typeface="+mn-lt"/>
                  <a:cs typeface="Segoe UI" panose="020B0502040204020203" pitchFamily="34" charset="0"/>
                </a:endParaRPr>
              </a:p>
              <a:p>
                <a:r>
                  <a:rPr lang="en-US" sz="2800" dirty="0">
                    <a:latin typeface="+mn-lt"/>
                    <a:cs typeface="Segoe UI" panose="020B0502040204020203" pitchFamily="34" charset="0"/>
                  </a:rPr>
                  <a:t>The FID is the square of the Wasserstein distance between activations from generated and real-world distributions  </a:t>
                </a:r>
              </a:p>
              <a:p>
                <a:pPr marL="0" indent="0">
                  <a:buNone/>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cs typeface="Segoe UI" panose="020B0502040204020203" pitchFamily="34" charset="0"/>
                        </a:rPr>
                        <m:t>𝐹𝐼𝐷</m:t>
                      </m:r>
                      <m:r>
                        <a:rPr lang="en-US" sz="2800" b="0" i="1" smtClean="0">
                          <a:latin typeface="Cambria Math" panose="02040503050406030204" pitchFamily="18" charset="0"/>
                          <a:cs typeface="Segoe UI" panose="020B0502040204020203" pitchFamily="34" charset="0"/>
                        </a:rPr>
                        <m:t>=</m:t>
                      </m:r>
                      <m:sSubSup>
                        <m:sSubSupPr>
                          <m:ctrlPr>
                            <a:rPr lang="en-US" sz="2800" b="0" i="1" smtClean="0">
                              <a:latin typeface="Cambria Math" panose="02040503050406030204" pitchFamily="18" charset="0"/>
                              <a:cs typeface="Segoe UI" panose="020B0502040204020203" pitchFamily="34" charset="0"/>
                            </a:rPr>
                          </m:ctrlPr>
                        </m:sSubSupPr>
                        <m:e>
                          <m:d>
                            <m:dPr>
                              <m:begChr m:val="‖"/>
                              <m:endChr m:val="‖"/>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ea typeface="Cambria Math" panose="02040503050406030204" pitchFamily="18" charset="0"/>
                                  <a:cs typeface="Segoe UI" panose="020B0502040204020203" pitchFamily="34" charset="0"/>
                                </a:rPr>
                                <m:t>𝜇</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ea typeface="Cambria Math" panose="02040503050406030204" pitchFamily="18" charset="0"/>
                                      <a:cs typeface="Segoe UI" panose="020B0502040204020203" pitchFamily="34" charset="0"/>
                                    </a:rPr>
                                    <m:t>𝜇</m:t>
                                  </m:r>
                                </m:e>
                                <m:sub>
                                  <m:r>
                                    <a:rPr lang="en-US" sz="2800" b="0" i="1" smtClean="0">
                                      <a:latin typeface="Cambria Math" panose="02040503050406030204" pitchFamily="18" charset="0"/>
                                      <a:ea typeface="Cambria Math" panose="02040503050406030204" pitchFamily="18" charset="0"/>
                                      <a:cs typeface="Segoe UI" panose="020B0502040204020203" pitchFamily="34" charset="0"/>
                                    </a:rPr>
                                    <m:t>𝑤</m:t>
                                  </m:r>
                                </m:sub>
                              </m:sSub>
                            </m:e>
                          </m:d>
                        </m:e>
                        <m:sub>
                          <m:r>
                            <a:rPr lang="en-US" sz="2800" b="0" i="1" smtClean="0">
                              <a:latin typeface="Cambria Math" panose="02040503050406030204" pitchFamily="18" charset="0"/>
                              <a:cs typeface="Segoe UI" panose="020B0502040204020203" pitchFamily="34" charset="0"/>
                            </a:rPr>
                            <m:t>2</m:t>
                          </m:r>
                        </m:sub>
                        <m:sup>
                          <m:r>
                            <a:rPr lang="en-US" sz="2800" b="0" i="1" smtClean="0">
                              <a:latin typeface="Cambria Math" panose="02040503050406030204" pitchFamily="18" charset="0"/>
                              <a:cs typeface="Segoe UI" panose="020B0502040204020203" pitchFamily="34" charset="0"/>
                            </a:rPr>
                            <m:t>2</m:t>
                          </m:r>
                        </m:sup>
                      </m:sSubSup>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𝑡𝑟</m:t>
                      </m:r>
                      <m:d>
                        <m:dPr>
                          <m:begChr m:val="["/>
                          <m:endChr m:val="]"/>
                          <m:ctrlPr>
                            <a:rPr lang="en-US" sz="2800" b="0" i="1" smtClean="0">
                              <a:latin typeface="Cambria Math" panose="02040503050406030204" pitchFamily="18" charset="0"/>
                              <a:cs typeface="Segoe UI" panose="020B0502040204020203" pitchFamily="34" charset="0"/>
                            </a:rPr>
                          </m:ctrlPr>
                        </m:d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i="1">
                                  <a:latin typeface="Cambria Math" panose="02040503050406030204" pitchFamily="18" charset="0"/>
                                  <a:cs typeface="Segoe UI" panose="020B0502040204020203" pitchFamily="34" charset="0"/>
                                </a:rPr>
                              </m:ctrlPr>
                            </m:sSub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b>
                              <m:r>
                                <a:rPr lang="en-US" sz="2800" i="1">
                                  <a:latin typeface="Cambria Math" panose="02040503050406030204" pitchFamily="18" charset="0"/>
                                  <a:cs typeface="Segoe UI" panose="020B0502040204020203" pitchFamily="34" charset="0"/>
                                </a:rPr>
                                <m:t>𝑤</m:t>
                              </m:r>
                            </m:sub>
                          </m:sSub>
                          <m:r>
                            <a:rPr lang="en-US" sz="2800" b="0" i="1" smtClean="0">
                              <a:latin typeface="Cambria Math" panose="02040503050406030204" pitchFamily="18" charset="0"/>
                              <a:cs typeface="Segoe UI" panose="020B0502040204020203" pitchFamily="34" charset="0"/>
                            </a:rPr>
                            <m:t>−2</m:t>
                          </m:r>
                          <m:sSup>
                            <m:sSupPr>
                              <m:ctrlPr>
                                <a:rPr lang="en-US" sz="2800" b="0" i="1" smtClean="0">
                                  <a:latin typeface="Cambria Math" panose="02040503050406030204" pitchFamily="18" charset="0"/>
                                  <a:cs typeface="Segoe UI" panose="020B0502040204020203" pitchFamily="34" charset="0"/>
                                </a:rPr>
                              </m:ctrlPr>
                            </m:sSupPr>
                            <m:e>
                              <m:d>
                                <m:dPr>
                                  <m:ctrlPr>
                                    <a:rPr lang="en-US" sz="2800" b="0" i="1" smtClean="0">
                                      <a:latin typeface="Cambria Math" panose="02040503050406030204" pitchFamily="18" charset="0"/>
                                      <a:cs typeface="Segoe UI" panose="020B0502040204020203" pitchFamily="34" charset="0"/>
                                    </a:rPr>
                                  </m:ctrlPr>
                                </m:dPr>
                                <m:e>
                                  <m:sSup>
                                    <m:sSupPr>
                                      <m:ctrlPr>
                                        <a:rPr lang="en-US" sz="2800" b="0" i="1" smtClean="0">
                                          <a:latin typeface="Cambria Math" panose="02040503050406030204" pitchFamily="18" charset="0"/>
                                          <a:cs typeface="Segoe UI" panose="020B0502040204020203" pitchFamily="34" charset="0"/>
                                        </a:rPr>
                                      </m:ctrlPr>
                                    </m:sSup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p>
                                      <m:r>
                                        <a:rPr lang="en-US" sz="2800" b="0" i="1" smtClean="0">
                                          <a:latin typeface="Cambria Math" panose="02040503050406030204" pitchFamily="18" charset="0"/>
                                          <a:cs typeface="Segoe UI" panose="020B0502040204020203" pitchFamily="34" charset="0"/>
                                        </a:rPr>
                                        <m:t>1/2</m:t>
                                      </m:r>
                                    </m:sup>
                                  </m:sSup>
                                  <m:sSub>
                                    <m:sSubPr>
                                      <m:ctrlPr>
                                        <a:rPr lang="en-US" sz="2800" i="1">
                                          <a:latin typeface="Cambria Math" panose="02040503050406030204" pitchFamily="18" charset="0"/>
                                          <a:cs typeface="Segoe UI" panose="020B0502040204020203" pitchFamily="34" charset="0"/>
                                        </a:rPr>
                                      </m:ctrlPr>
                                    </m:sSub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b>
                                      <m:r>
                                        <a:rPr lang="en-US" sz="2800" i="1">
                                          <a:latin typeface="Cambria Math" panose="02040503050406030204" pitchFamily="18" charset="0"/>
                                          <a:cs typeface="Segoe UI" panose="020B0502040204020203" pitchFamily="34" charset="0"/>
                                        </a:rPr>
                                        <m:t>𝑤</m:t>
                                      </m:r>
                                    </m:sub>
                                  </m:sSub>
                                  <m:sSup>
                                    <m:sSupPr>
                                      <m:ctrlPr>
                                        <a:rPr lang="en-US" sz="2800" i="1">
                                          <a:latin typeface="Cambria Math" panose="02040503050406030204" pitchFamily="18" charset="0"/>
                                          <a:cs typeface="Segoe UI" panose="020B0502040204020203" pitchFamily="34" charset="0"/>
                                        </a:rPr>
                                      </m:ctrlPr>
                                    </m:sSup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p>
                                      <m:r>
                                        <a:rPr lang="en-US" sz="2800" i="1">
                                          <a:latin typeface="Cambria Math" panose="02040503050406030204" pitchFamily="18" charset="0"/>
                                          <a:cs typeface="Segoe UI" panose="020B0502040204020203" pitchFamily="34" charset="0"/>
                                        </a:rPr>
                                        <m:t>1/2</m:t>
                                      </m:r>
                                    </m:sup>
                                  </m:sSup>
                                </m:e>
                              </m:d>
                            </m:e>
                            <m:sup>
                              <m:r>
                                <a:rPr lang="en-US" sz="2800" b="0" i="1" smtClean="0">
                                  <a:latin typeface="Cambria Math" panose="02040503050406030204" pitchFamily="18" charset="0"/>
                                  <a:cs typeface="Segoe UI" panose="020B0502040204020203" pitchFamily="34" charset="0"/>
                                </a:rPr>
                                <m:t>1/2</m:t>
                              </m:r>
                            </m:sup>
                          </m:sSup>
                        </m:e>
                      </m:d>
                      <m:r>
                        <a:rPr lang="en-US" sz="2800" b="0" i="1" smtClean="0">
                          <a:latin typeface="Cambria Math" panose="02040503050406030204" pitchFamily="18" charset="0"/>
                          <a:cs typeface="Segoe UI" panose="020B0502040204020203" pitchFamily="34" charset="0"/>
                        </a:rPr>
                        <m:t> </m:t>
                      </m:r>
                    </m:oMath>
                  </m:oMathPara>
                </a14:m>
                <a:endParaRPr lang="en-US" sz="2800" dirty="0">
                  <a:latin typeface="+mn-lt"/>
                  <a:cs typeface="Segoe UI" panose="020B0502040204020203" pitchFamily="34" charset="0"/>
                </a:endParaRPr>
              </a:p>
              <a:p>
                <a:r>
                  <a:rPr lang="en-US" sz="2800" dirty="0">
                    <a:latin typeface="+mn-lt"/>
                    <a:cs typeface="Segoe UI" panose="020B0502040204020203" pitchFamily="34" charset="0"/>
                  </a:rPr>
                  <a:t>Notice that to compute FID we only need the means and covariances of the distributions – easy to estimate </a:t>
                </a:r>
              </a:p>
              <a:p>
                <a:r>
                  <a:rPr lang="en-US" sz="2800" dirty="0">
                    <a:latin typeface="+mn-lt"/>
                    <a:cs typeface="Segoe UI" panose="020B0502040204020203" pitchFamily="34" charset="0"/>
                  </a:rPr>
                  <a:t>To understand FID consider the behavior of the two terms</a:t>
                </a:r>
              </a:p>
              <a:p>
                <a:pPr lvl="1"/>
                <a:r>
                  <a:rPr lang="en-US" sz="2400" dirty="0">
                    <a:latin typeface="+mn-lt"/>
                    <a:cs typeface="Segoe UI" panose="020B0502040204020203" pitchFamily="34" charset="0"/>
                  </a:rPr>
                  <a:t>The first term is the Euclidean difference between the mean vectors </a:t>
                </a:r>
              </a:p>
              <a:p>
                <a:pPr lvl="1"/>
                <a:r>
                  <a:rPr lang="en-US" sz="2400" dirty="0">
                    <a:latin typeface="+mn-lt"/>
                    <a:cs typeface="Segoe UI" panose="020B0502040204020203" pitchFamily="34" charset="0"/>
                  </a:rPr>
                  <a:t>The second term is the difference in standard deviations between the two distributions</a:t>
                </a:r>
              </a:p>
              <a:p>
                <a:endParaRPr lang="en-US" sz="2800" dirty="0">
                  <a:latin typeface="+mn-lt"/>
                  <a:cs typeface="Segoe UI" panose="020B0502040204020203" pitchFamily="34" charset="0"/>
                </a:endParaRP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3"/>
                <a:stretch>
                  <a:fillRect l="-1058" t="-1094" r="-899"/>
                </a:stretch>
              </a:blipFill>
            </p:spPr>
            <p:txBody>
              <a:bodyPr/>
              <a:lstStyle/>
              <a:p>
                <a:r>
                  <a:rPr lang="en-US">
                    <a:noFill/>
                  </a:rPr>
                  <a:t> </a:t>
                </a:r>
              </a:p>
            </p:txBody>
          </p:sp>
        </mc:Fallback>
      </mc:AlternateContent>
    </p:spTree>
    <p:extLst>
      <p:ext uri="{BB962C8B-B14F-4D97-AF65-F5344CB8AC3E}">
        <p14:creationId xmlns:p14="http://schemas.microsoft.com/office/powerpoint/2010/main" val="1218966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GANs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j-lt"/>
                    <a:cs typeface="Segoe UI" panose="020B0502040204020203" pitchFamily="34" charset="0"/>
                  </a:rPr>
                  <a:t>How can we interpret the </a:t>
                </a:r>
                <a:r>
                  <a:rPr lang="en-US" sz="2800" b="1" dirty="0">
                    <a:latin typeface="+mj-lt"/>
                    <a:cs typeface="Segoe UI" panose="020B0502040204020203" pitchFamily="34" charset="0"/>
                  </a:rPr>
                  <a:t>Fr</a:t>
                </a:r>
                <a:r>
                  <a:rPr lang="en-US" sz="2800" b="1" dirty="0">
                    <a:latin typeface="+mj-lt"/>
                    <a:ea typeface="Segoe UI Symbol" panose="020B0502040204020203" pitchFamily="34" charset="0"/>
                    <a:cs typeface="Segoe UI" panose="020B0502040204020203" pitchFamily="34" charset="0"/>
                  </a:rPr>
                  <a:t>é</a:t>
                </a:r>
                <a:r>
                  <a:rPr lang="en-US" sz="2800" b="1" dirty="0">
                    <a:latin typeface="+mj-lt"/>
                    <a:cs typeface="Segoe UI" panose="020B0502040204020203" pitchFamily="34" charset="0"/>
                  </a:rPr>
                  <a:t>chet Inception distance?</a:t>
                </a:r>
                <a:endParaRPr lang="en-US" sz="2800" dirty="0">
                  <a:latin typeface="+mn-lt"/>
                  <a:cs typeface="Segoe UI" panose="020B0502040204020203" pitchFamily="34" charset="0"/>
                </a:endParaRPr>
              </a:p>
              <a:p>
                <a:r>
                  <a:rPr lang="en-US" sz="2800" dirty="0">
                    <a:latin typeface="+mn-lt"/>
                    <a:cs typeface="Segoe UI" panose="020B0502040204020203" pitchFamily="34" charset="0"/>
                  </a:rPr>
                  <a:t>The FID is the square of the Wasserstein distance between activations from generated and real-world distributions  </a:t>
                </a:r>
              </a:p>
              <a:p>
                <a:pPr marL="0" indent="0">
                  <a:buNone/>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cs typeface="Segoe UI" panose="020B0502040204020203" pitchFamily="34" charset="0"/>
                        </a:rPr>
                        <m:t>𝐹𝐼𝐷</m:t>
                      </m:r>
                      <m:r>
                        <a:rPr lang="en-US" sz="2800" b="0" i="1" smtClean="0">
                          <a:latin typeface="Cambria Math" panose="02040503050406030204" pitchFamily="18" charset="0"/>
                          <a:cs typeface="Segoe UI" panose="020B0502040204020203" pitchFamily="34" charset="0"/>
                        </a:rPr>
                        <m:t>=</m:t>
                      </m:r>
                      <m:sSubSup>
                        <m:sSubSupPr>
                          <m:ctrlPr>
                            <a:rPr lang="en-US" sz="2800" b="0" i="1" smtClean="0">
                              <a:latin typeface="Cambria Math" panose="02040503050406030204" pitchFamily="18" charset="0"/>
                              <a:cs typeface="Segoe UI" panose="020B0502040204020203" pitchFamily="34" charset="0"/>
                            </a:rPr>
                          </m:ctrlPr>
                        </m:sSubSupPr>
                        <m:e>
                          <m:d>
                            <m:dPr>
                              <m:begChr m:val="‖"/>
                              <m:endChr m:val="‖"/>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ea typeface="Cambria Math" panose="02040503050406030204" pitchFamily="18" charset="0"/>
                                  <a:cs typeface="Segoe UI" panose="020B0502040204020203" pitchFamily="34" charset="0"/>
                                </a:rPr>
                                <m:t>𝜇</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ea typeface="Cambria Math" panose="02040503050406030204" pitchFamily="18" charset="0"/>
                                      <a:cs typeface="Segoe UI" panose="020B0502040204020203" pitchFamily="34" charset="0"/>
                                    </a:rPr>
                                    <m:t>𝜇</m:t>
                                  </m:r>
                                </m:e>
                                <m:sub>
                                  <m:r>
                                    <a:rPr lang="en-US" sz="2800" b="0" i="1" smtClean="0">
                                      <a:latin typeface="Cambria Math" panose="02040503050406030204" pitchFamily="18" charset="0"/>
                                      <a:ea typeface="Cambria Math" panose="02040503050406030204" pitchFamily="18" charset="0"/>
                                      <a:cs typeface="Segoe UI" panose="020B0502040204020203" pitchFamily="34" charset="0"/>
                                    </a:rPr>
                                    <m:t>𝑤</m:t>
                                  </m:r>
                                </m:sub>
                              </m:sSub>
                            </m:e>
                          </m:d>
                        </m:e>
                        <m:sub>
                          <m:r>
                            <a:rPr lang="en-US" sz="2800" b="0" i="1" smtClean="0">
                              <a:latin typeface="Cambria Math" panose="02040503050406030204" pitchFamily="18" charset="0"/>
                              <a:cs typeface="Segoe UI" panose="020B0502040204020203" pitchFamily="34" charset="0"/>
                            </a:rPr>
                            <m:t>2</m:t>
                          </m:r>
                        </m:sub>
                        <m:sup>
                          <m:r>
                            <a:rPr lang="en-US" sz="2800" b="0" i="1" smtClean="0">
                              <a:latin typeface="Cambria Math" panose="02040503050406030204" pitchFamily="18" charset="0"/>
                              <a:cs typeface="Segoe UI" panose="020B0502040204020203" pitchFamily="34" charset="0"/>
                            </a:rPr>
                            <m:t>2</m:t>
                          </m:r>
                        </m:sup>
                      </m:sSubSup>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𝑡𝑟</m:t>
                      </m:r>
                      <m:d>
                        <m:dPr>
                          <m:begChr m:val="["/>
                          <m:endChr m:val="]"/>
                          <m:ctrlPr>
                            <a:rPr lang="en-US" sz="2800" b="0" i="1" smtClean="0">
                              <a:latin typeface="Cambria Math" panose="02040503050406030204" pitchFamily="18" charset="0"/>
                              <a:cs typeface="Segoe UI" panose="020B0502040204020203" pitchFamily="34" charset="0"/>
                            </a:rPr>
                          </m:ctrlPr>
                        </m:d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i="1">
                                  <a:latin typeface="Cambria Math" panose="02040503050406030204" pitchFamily="18" charset="0"/>
                                  <a:cs typeface="Segoe UI" panose="020B0502040204020203" pitchFamily="34" charset="0"/>
                                </a:rPr>
                              </m:ctrlPr>
                            </m:sSub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b>
                              <m:r>
                                <a:rPr lang="en-US" sz="2800" i="1">
                                  <a:latin typeface="Cambria Math" panose="02040503050406030204" pitchFamily="18" charset="0"/>
                                  <a:cs typeface="Segoe UI" panose="020B0502040204020203" pitchFamily="34" charset="0"/>
                                </a:rPr>
                                <m:t>𝑤</m:t>
                              </m:r>
                            </m:sub>
                          </m:sSub>
                          <m:r>
                            <a:rPr lang="en-US" sz="2800" b="0" i="1" smtClean="0">
                              <a:latin typeface="Cambria Math" panose="02040503050406030204" pitchFamily="18" charset="0"/>
                              <a:cs typeface="Segoe UI" panose="020B0502040204020203" pitchFamily="34" charset="0"/>
                            </a:rPr>
                            <m:t>−2</m:t>
                          </m:r>
                          <m:sSup>
                            <m:sSupPr>
                              <m:ctrlPr>
                                <a:rPr lang="en-US" sz="2800" b="0" i="1" smtClean="0">
                                  <a:latin typeface="Cambria Math" panose="02040503050406030204" pitchFamily="18" charset="0"/>
                                  <a:cs typeface="Segoe UI" panose="020B0502040204020203" pitchFamily="34" charset="0"/>
                                </a:rPr>
                              </m:ctrlPr>
                            </m:sSupPr>
                            <m:e>
                              <m:d>
                                <m:dPr>
                                  <m:ctrlPr>
                                    <a:rPr lang="en-US" sz="2800" b="0" i="1" smtClean="0">
                                      <a:latin typeface="Cambria Math" panose="02040503050406030204" pitchFamily="18" charset="0"/>
                                      <a:cs typeface="Segoe UI" panose="020B0502040204020203" pitchFamily="34" charset="0"/>
                                    </a:rPr>
                                  </m:ctrlPr>
                                </m:dPr>
                                <m:e>
                                  <m:sSup>
                                    <m:sSupPr>
                                      <m:ctrlPr>
                                        <a:rPr lang="en-US" sz="2800" b="0" i="1" smtClean="0">
                                          <a:latin typeface="Cambria Math" panose="02040503050406030204" pitchFamily="18" charset="0"/>
                                          <a:cs typeface="Segoe UI" panose="020B0502040204020203" pitchFamily="34" charset="0"/>
                                        </a:rPr>
                                      </m:ctrlPr>
                                    </m:sSup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p>
                                      <m:r>
                                        <a:rPr lang="en-US" sz="2800" b="0" i="1" smtClean="0">
                                          <a:latin typeface="Cambria Math" panose="02040503050406030204" pitchFamily="18" charset="0"/>
                                          <a:cs typeface="Segoe UI" panose="020B0502040204020203" pitchFamily="34" charset="0"/>
                                        </a:rPr>
                                        <m:t>1/2</m:t>
                                      </m:r>
                                    </m:sup>
                                  </m:sSup>
                                  <m:sSub>
                                    <m:sSubPr>
                                      <m:ctrlPr>
                                        <a:rPr lang="en-US" sz="2800" i="1">
                                          <a:latin typeface="Cambria Math" panose="02040503050406030204" pitchFamily="18" charset="0"/>
                                          <a:cs typeface="Segoe UI" panose="020B0502040204020203" pitchFamily="34" charset="0"/>
                                        </a:rPr>
                                      </m:ctrlPr>
                                    </m:sSub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b>
                                      <m:r>
                                        <a:rPr lang="en-US" sz="2800" i="1">
                                          <a:latin typeface="Cambria Math" panose="02040503050406030204" pitchFamily="18" charset="0"/>
                                          <a:cs typeface="Segoe UI" panose="020B0502040204020203" pitchFamily="34" charset="0"/>
                                        </a:rPr>
                                        <m:t>𝑤</m:t>
                                      </m:r>
                                    </m:sub>
                                  </m:sSub>
                                  <m:sSup>
                                    <m:sSupPr>
                                      <m:ctrlPr>
                                        <a:rPr lang="en-US" sz="2800" i="1">
                                          <a:latin typeface="Cambria Math" panose="02040503050406030204" pitchFamily="18" charset="0"/>
                                          <a:cs typeface="Segoe UI" panose="020B0502040204020203" pitchFamily="34" charset="0"/>
                                        </a:rPr>
                                      </m:ctrlPr>
                                    </m:sSup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p>
                                      <m:r>
                                        <a:rPr lang="en-US" sz="2800" i="1">
                                          <a:latin typeface="Cambria Math" panose="02040503050406030204" pitchFamily="18" charset="0"/>
                                          <a:cs typeface="Segoe UI" panose="020B0502040204020203" pitchFamily="34" charset="0"/>
                                        </a:rPr>
                                        <m:t>1/2</m:t>
                                      </m:r>
                                    </m:sup>
                                  </m:sSup>
                                </m:e>
                              </m:d>
                            </m:e>
                            <m:sup>
                              <m:r>
                                <a:rPr lang="en-US" sz="2800" b="0" i="1" smtClean="0">
                                  <a:latin typeface="Cambria Math" panose="02040503050406030204" pitchFamily="18" charset="0"/>
                                  <a:cs typeface="Segoe UI" panose="020B0502040204020203" pitchFamily="34" charset="0"/>
                                </a:rPr>
                                <m:t>1/2</m:t>
                              </m:r>
                            </m:sup>
                          </m:sSup>
                        </m:e>
                      </m:d>
                      <m:r>
                        <a:rPr lang="en-US" sz="2800" b="0" i="1" smtClean="0">
                          <a:latin typeface="Cambria Math" panose="02040503050406030204" pitchFamily="18" charset="0"/>
                          <a:cs typeface="Segoe UI" panose="020B0502040204020203" pitchFamily="34" charset="0"/>
                        </a:rPr>
                        <m:t> </m:t>
                      </m:r>
                    </m:oMath>
                  </m:oMathPara>
                </a14:m>
                <a:endParaRPr lang="en-US" sz="2800" dirty="0">
                  <a:latin typeface="+mn-lt"/>
                  <a:cs typeface="Segoe UI" panose="020B0502040204020203" pitchFamily="34" charset="0"/>
                </a:endParaRPr>
              </a:p>
              <a:p>
                <a:r>
                  <a:rPr lang="en-US" sz="2800" dirty="0">
                    <a:latin typeface="+mn-lt"/>
                    <a:cs typeface="Segoe UI" panose="020B0502040204020203" pitchFamily="34" charset="0"/>
                  </a:rPr>
                  <a:t>If generated images have activation distributions similar to real-world images, the difference in mean vectors and standard deviation vectors is small </a:t>
                </a:r>
              </a:p>
              <a:p>
                <a:r>
                  <a:rPr lang="en-US" sz="2800" dirty="0">
                    <a:latin typeface="+mn-lt"/>
                    <a:cs typeface="Segoe UI" panose="020B0502040204020203" pitchFamily="34" charset="0"/>
                  </a:rPr>
                  <a:t>Perfect match in distributions gives </a:t>
                </a:r>
                <a14:m>
                  <m:oMath xmlns:m="http://schemas.openxmlformats.org/officeDocument/2006/math">
                    <m:r>
                      <a:rPr lang="en-US" sz="2800" b="0" i="1" smtClean="0">
                        <a:latin typeface="Cambria Math" panose="02040503050406030204" pitchFamily="18" charset="0"/>
                        <a:cs typeface="Segoe UI" panose="020B0502040204020203" pitchFamily="34" charset="0"/>
                      </a:rPr>
                      <m:t>𝐹𝐼𝐷</m:t>
                    </m:r>
                    <m:r>
                      <a:rPr lang="en-US" sz="2800" b="0" i="1" smtClean="0">
                        <a:latin typeface="Cambria Math" panose="02040503050406030204" pitchFamily="18" charset="0"/>
                        <a:cs typeface="Segoe UI" panose="020B0502040204020203" pitchFamily="34" charset="0"/>
                      </a:rPr>
                      <m:t>=0</m:t>
                    </m:r>
                  </m:oMath>
                </a14:m>
                <a:r>
                  <a:rPr lang="en-US" sz="2800" dirty="0">
                    <a:latin typeface="+mn-lt"/>
                    <a:cs typeface="Segoe UI" panose="020B0502040204020203" pitchFamily="34" charset="0"/>
                  </a:rPr>
                  <a:t> – </a:t>
                </a:r>
                <a:r>
                  <a:rPr lang="en-US" sz="2800" b="1" dirty="0">
                    <a:latin typeface="+mn-lt"/>
                    <a:cs typeface="Segoe UI" panose="020B0502040204020203" pitchFamily="34" charset="0"/>
                  </a:rPr>
                  <a:t>smaller FID better</a:t>
                </a:r>
              </a:p>
              <a:p>
                <a:endParaRPr lang="en-US" sz="2400" dirty="0">
                  <a:latin typeface="+mn-lt"/>
                  <a:cs typeface="Segoe UI" panose="020B0502040204020203" pitchFamily="34" charset="0"/>
                </a:endParaRPr>
              </a:p>
              <a:p>
                <a:endParaRPr lang="en-US" sz="2800" dirty="0">
                  <a:latin typeface="+mn-lt"/>
                  <a:cs typeface="Segoe UI" panose="020B0502040204020203" pitchFamily="34" charset="0"/>
                </a:endParaRP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3"/>
                <a:stretch>
                  <a:fillRect l="-1058" t="-1094" r="-793"/>
                </a:stretch>
              </a:blipFill>
            </p:spPr>
            <p:txBody>
              <a:bodyPr/>
              <a:lstStyle/>
              <a:p>
                <a:r>
                  <a:rPr lang="en-US">
                    <a:noFill/>
                  </a:rPr>
                  <a:t> </a:t>
                </a:r>
              </a:p>
            </p:txBody>
          </p:sp>
        </mc:Fallback>
      </mc:AlternateContent>
    </p:spTree>
    <p:extLst>
      <p:ext uri="{BB962C8B-B14F-4D97-AF65-F5344CB8AC3E}">
        <p14:creationId xmlns:p14="http://schemas.microsoft.com/office/powerpoint/2010/main" val="2436320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Generative Models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9"/>
                <a:ext cx="10515600" cy="5593468"/>
              </a:xfrm>
            </p:spPr>
            <p:txBody>
              <a:bodyPr/>
              <a:lstStyle/>
              <a:p>
                <a:pPr marL="0" indent="0">
                  <a:buNone/>
                </a:pPr>
                <a:r>
                  <a:rPr lang="en-US" dirty="0"/>
                  <a:t>A </a:t>
                </a:r>
                <a:r>
                  <a:rPr lang="en-US" b="1" dirty="0"/>
                  <a:t>generative model </a:t>
                </a:r>
                <a:r>
                  <a:rPr lang="en-US" dirty="0"/>
                  <a:t>creates new data instances </a:t>
                </a:r>
              </a:p>
              <a:p>
                <a:r>
                  <a:rPr lang="en-US" dirty="0"/>
                  <a:t>In contrast, a </a:t>
                </a:r>
                <a:r>
                  <a:rPr lang="en-US" b="1" dirty="0"/>
                  <a:t>discriminative model </a:t>
                </a:r>
                <a:r>
                  <a:rPr lang="en-US" dirty="0"/>
                  <a:t>discriminates between input data sequences</a:t>
                </a:r>
              </a:p>
              <a:p>
                <a:r>
                  <a:rPr lang="en-US" dirty="0"/>
                  <a:t>In statistical terms, we say a generative model outputs the joint distribution </a:t>
                </a:r>
                <a14:m>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𝑋</m:t>
                    </m:r>
                    <m:r>
                      <a:rPr lang="en-US" b="0" i="1" smtClean="0">
                        <a:latin typeface="Cambria Math" panose="02040503050406030204" pitchFamily="18" charset="0"/>
                      </a:rPr>
                      <m:t>,</m:t>
                    </m:r>
                    <m:r>
                      <a:rPr lang="en-US" b="0" i="1" smtClean="0">
                        <a:latin typeface="Cambria Math" panose="02040503050406030204" pitchFamily="18" charset="0"/>
                      </a:rPr>
                      <m:t>𝑌</m:t>
                    </m:r>
                    <m:r>
                      <a:rPr lang="en-US" b="0" i="1" smtClean="0">
                        <a:latin typeface="Cambria Math" panose="02040503050406030204" pitchFamily="18" charset="0"/>
                      </a:rPr>
                      <m:t>)</m:t>
                    </m:r>
                  </m:oMath>
                </a14:m>
                <a:r>
                  <a:rPr lang="en-US" dirty="0"/>
                  <a:t>, given an observable input variable, </a:t>
                </a:r>
                <a:r>
                  <a:rPr lang="en-US" i="1" dirty="0"/>
                  <a:t>X</a:t>
                </a:r>
                <a:r>
                  <a:rPr lang="en-US" dirty="0"/>
                  <a:t>, and target variable Y</a:t>
                </a:r>
              </a:p>
              <a:p>
                <a:r>
                  <a:rPr lang="en-US" dirty="0"/>
                  <a:t>The generative model learns an </a:t>
                </a:r>
                <a:r>
                  <a:rPr lang="en-US" b="1" dirty="0"/>
                  <a:t>embedding space </a:t>
                </a:r>
                <a:r>
                  <a:rPr lang="en-US" dirty="0"/>
                  <a:t>used to generate new data instances</a:t>
                </a:r>
              </a:p>
              <a:p>
                <a:r>
                  <a:rPr lang="en-US" dirty="0"/>
                  <a:t>The embedded space is latent (cannot be directly observed)</a:t>
                </a:r>
              </a:p>
              <a:p>
                <a:r>
                  <a:rPr lang="en-US" dirty="0"/>
                  <a:t>A discriminative model finds the conditional distribution, </a:t>
                </a:r>
                <a14:m>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𝑌</m:t>
                    </m:r>
                    <m:r>
                      <a:rPr lang="en-US" b="0" i="1" smtClean="0">
                        <a:latin typeface="Cambria Math" panose="02040503050406030204" pitchFamily="18" charset="0"/>
                      </a:rPr>
                      <m:t>,</m:t>
                    </m:r>
                    <m:r>
                      <a:rPr lang="en-US" b="0" i="1" smtClean="0">
                        <a:latin typeface="Cambria Math" panose="02040503050406030204" pitchFamily="18" charset="0"/>
                      </a:rPr>
                      <m:t>𝑋</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a14:m>
                <a:r>
                  <a:rPr lang="en-US" dirty="0"/>
                  <a:t>, of a target variable </a:t>
                </a:r>
                <a:r>
                  <a:rPr lang="en-US" i="1" dirty="0"/>
                  <a:t>Y</a:t>
                </a:r>
                <a:r>
                  <a:rPr lang="en-US" dirty="0"/>
                  <a:t>, given an observation </a:t>
                </a:r>
                <a:r>
                  <a:rPr lang="en-US" i="1" dirty="0"/>
                  <a:t>x</a:t>
                </a:r>
                <a:r>
                  <a:rPr lang="en-US" dirty="0"/>
                  <a:t>  </a:t>
                </a:r>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9"/>
                <a:ext cx="10515600" cy="5593468"/>
              </a:xfrm>
              <a:blipFill>
                <a:blip r:embed="rId2"/>
                <a:stretch>
                  <a:fillRect l="-1159" t="-1743" r="-986"/>
                </a:stretch>
              </a:blipFill>
            </p:spPr>
            <p:txBody>
              <a:bodyPr/>
              <a:lstStyle/>
              <a:p>
                <a:r>
                  <a:rPr lang="en-US">
                    <a:noFill/>
                  </a:rPr>
                  <a:t> </a:t>
                </a:r>
              </a:p>
            </p:txBody>
          </p:sp>
        </mc:Fallback>
      </mc:AlternateContent>
    </p:spTree>
    <p:extLst>
      <p:ext uri="{BB962C8B-B14F-4D97-AF65-F5344CB8AC3E}">
        <p14:creationId xmlns:p14="http://schemas.microsoft.com/office/powerpoint/2010/main" val="13801055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GANs</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j-lt"/>
                <a:cs typeface="Segoe UI" panose="020B0502040204020203" pitchFamily="34" charset="0"/>
              </a:rPr>
              <a:t>Example of Fr</a:t>
            </a:r>
            <a:r>
              <a:rPr lang="en-US" sz="2800" dirty="0">
                <a:latin typeface="+mj-lt"/>
                <a:ea typeface="Segoe UI Symbol" panose="020B0502040204020203" pitchFamily="34" charset="0"/>
                <a:cs typeface="Segoe UI" panose="020B0502040204020203" pitchFamily="34" charset="0"/>
              </a:rPr>
              <a:t>é</a:t>
            </a:r>
            <a:r>
              <a:rPr lang="en-US" sz="2800" dirty="0">
                <a:latin typeface="+mj-lt"/>
                <a:cs typeface="Segoe UI" panose="020B0502040204020203" pitchFamily="34" charset="0"/>
              </a:rPr>
              <a:t>chet Inception distance – agrees with human perception</a:t>
            </a:r>
            <a:endParaRPr lang="en-US" sz="2800" dirty="0">
              <a:latin typeface="+mn-lt"/>
              <a:cs typeface="Segoe UI" panose="020B0502040204020203" pitchFamily="34" charset="0"/>
            </a:endParaRPr>
          </a:p>
          <a:p>
            <a:pPr marL="0" indent="0">
              <a:buNone/>
            </a:pPr>
            <a:endParaRPr lang="en-US" sz="2800" dirty="0">
              <a:latin typeface="+mn-lt"/>
              <a:cs typeface="Segoe UI" panose="020B0502040204020203" pitchFamily="34" charset="0"/>
            </a:endParaRPr>
          </a:p>
        </p:txBody>
      </p:sp>
      <p:pic>
        <p:nvPicPr>
          <p:cNvPr id="5" name="Picture 4">
            <a:extLst>
              <a:ext uri="{FF2B5EF4-FFF2-40B4-BE49-F238E27FC236}">
                <a16:creationId xmlns:a16="http://schemas.microsoft.com/office/drawing/2014/main" id="{C1B4FEC9-BCC7-4D82-B53E-43C8F450AAA5}"/>
              </a:ext>
            </a:extLst>
          </p:cNvPr>
          <p:cNvPicPr>
            <a:picLocks noChangeAspect="1"/>
          </p:cNvPicPr>
          <p:nvPr/>
        </p:nvPicPr>
        <p:blipFill>
          <a:blip r:embed="rId3"/>
          <a:stretch>
            <a:fillRect/>
          </a:stretch>
        </p:blipFill>
        <p:spPr>
          <a:xfrm>
            <a:off x="63411" y="1582998"/>
            <a:ext cx="11915885" cy="4633954"/>
          </a:xfrm>
          <a:prstGeom prst="rect">
            <a:avLst/>
          </a:prstGeom>
        </p:spPr>
      </p:pic>
    </p:spTree>
    <p:extLst>
      <p:ext uri="{BB962C8B-B14F-4D97-AF65-F5344CB8AC3E}">
        <p14:creationId xmlns:p14="http://schemas.microsoft.com/office/powerpoint/2010/main" val="295451190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Approaches to improved GAN training</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A great deal of research has focused on improving the convergence and preventing mode collapse, an incomplete list of key advances: </a:t>
            </a:r>
          </a:p>
        </p:txBody>
      </p:sp>
      <p:graphicFrame>
        <p:nvGraphicFramePr>
          <p:cNvPr id="4" name="Table 4">
            <a:extLst>
              <a:ext uri="{FF2B5EF4-FFF2-40B4-BE49-F238E27FC236}">
                <a16:creationId xmlns:a16="http://schemas.microsoft.com/office/drawing/2014/main" id="{E52F15C7-58D8-407E-9D19-CF7889AC532F}"/>
              </a:ext>
            </a:extLst>
          </p:cNvPr>
          <p:cNvGraphicFramePr>
            <a:graphicFrameLocks noGrp="1"/>
          </p:cNvGraphicFramePr>
          <p:nvPr>
            <p:extLst>
              <p:ext uri="{D42A27DB-BD31-4B8C-83A1-F6EECF244321}">
                <p14:modId xmlns:p14="http://schemas.microsoft.com/office/powerpoint/2010/main" val="2830623527"/>
              </p:ext>
            </p:extLst>
          </p:nvPr>
        </p:nvGraphicFramePr>
        <p:xfrm>
          <a:off x="469453" y="1909854"/>
          <a:ext cx="11187106" cy="4419600"/>
        </p:xfrm>
        <a:graphic>
          <a:graphicData uri="http://schemas.openxmlformats.org/drawingml/2006/table">
            <a:tbl>
              <a:tblPr firstRow="1" bandRow="1">
                <a:tableStyleId>{5C22544A-7EE6-4342-B048-85BDC9FD1C3A}</a:tableStyleId>
              </a:tblPr>
              <a:tblGrid>
                <a:gridCol w="3671044">
                  <a:extLst>
                    <a:ext uri="{9D8B030D-6E8A-4147-A177-3AD203B41FA5}">
                      <a16:colId xmlns:a16="http://schemas.microsoft.com/office/drawing/2014/main" val="2291288903"/>
                    </a:ext>
                  </a:extLst>
                </a:gridCol>
                <a:gridCol w="5645861">
                  <a:extLst>
                    <a:ext uri="{9D8B030D-6E8A-4147-A177-3AD203B41FA5}">
                      <a16:colId xmlns:a16="http://schemas.microsoft.com/office/drawing/2014/main" val="4001521776"/>
                    </a:ext>
                  </a:extLst>
                </a:gridCol>
                <a:gridCol w="1870201">
                  <a:extLst>
                    <a:ext uri="{9D8B030D-6E8A-4147-A177-3AD203B41FA5}">
                      <a16:colId xmlns:a16="http://schemas.microsoft.com/office/drawing/2014/main" val="505943975"/>
                    </a:ext>
                  </a:extLst>
                </a:gridCol>
              </a:tblGrid>
              <a:tr h="370840">
                <a:tc>
                  <a:txBody>
                    <a:bodyPr/>
                    <a:lstStyle/>
                    <a:p>
                      <a:r>
                        <a:rPr lang="en-US" dirty="0">
                          <a:solidFill>
                            <a:schemeClr val="tx1"/>
                          </a:solidFill>
                        </a:rPr>
                        <a:t>Method</a:t>
                      </a:r>
                    </a:p>
                  </a:txBody>
                  <a:tcPr/>
                </a:tc>
                <a:tc>
                  <a:txBody>
                    <a:bodyPr/>
                    <a:lstStyle/>
                    <a:p>
                      <a:r>
                        <a:rPr lang="en-US" dirty="0">
                          <a:solidFill>
                            <a:schemeClr val="tx1"/>
                          </a:solidFill>
                        </a:rPr>
                        <a:t>Approach</a:t>
                      </a:r>
                    </a:p>
                  </a:txBody>
                  <a:tcPr/>
                </a:tc>
                <a:tc>
                  <a:txBody>
                    <a:bodyPr/>
                    <a:lstStyle/>
                    <a:p>
                      <a:r>
                        <a:rPr lang="en-US" dirty="0">
                          <a:solidFill>
                            <a:schemeClr val="tx1"/>
                          </a:solidFill>
                        </a:rPr>
                        <a:t>Year </a:t>
                      </a:r>
                    </a:p>
                  </a:txBody>
                  <a:tcPr/>
                </a:tc>
                <a:extLst>
                  <a:ext uri="{0D108BD9-81ED-4DB2-BD59-A6C34878D82A}">
                    <a16:rowId xmlns:a16="http://schemas.microsoft.com/office/drawing/2014/main" val="2845594288"/>
                  </a:ext>
                </a:extLst>
              </a:tr>
              <a:tr h="370840">
                <a:tc>
                  <a:txBody>
                    <a:bodyPr/>
                    <a:lstStyle/>
                    <a:p>
                      <a:r>
                        <a:rPr lang="en-US" dirty="0">
                          <a:solidFill>
                            <a:schemeClr val="tx1"/>
                          </a:solidFill>
                        </a:rPr>
                        <a:t>Conditional GAN</a:t>
                      </a:r>
                    </a:p>
                  </a:txBody>
                  <a:tcPr/>
                </a:tc>
                <a:tc>
                  <a:txBody>
                    <a:bodyPr/>
                    <a:lstStyle/>
                    <a:p>
                      <a:r>
                        <a:rPr lang="en-US" dirty="0">
                          <a:solidFill>
                            <a:schemeClr val="tx1"/>
                          </a:solidFill>
                        </a:rPr>
                        <a:t>Output conditioned on the image label</a:t>
                      </a:r>
                    </a:p>
                  </a:txBody>
                  <a:tcPr/>
                </a:tc>
                <a:tc>
                  <a:txBody>
                    <a:bodyPr/>
                    <a:lstStyle/>
                    <a:p>
                      <a:r>
                        <a:rPr lang="en-US" dirty="0">
                          <a:solidFill>
                            <a:schemeClr val="tx1"/>
                          </a:solidFill>
                        </a:rPr>
                        <a:t>2015</a:t>
                      </a:r>
                    </a:p>
                  </a:txBody>
                  <a:tcPr/>
                </a:tc>
                <a:extLst>
                  <a:ext uri="{0D108BD9-81ED-4DB2-BD59-A6C34878D82A}">
                    <a16:rowId xmlns:a16="http://schemas.microsoft.com/office/drawing/2014/main" val="1392739694"/>
                  </a:ext>
                </a:extLst>
              </a:tr>
              <a:tr h="370840">
                <a:tc>
                  <a:txBody>
                    <a:bodyPr/>
                    <a:lstStyle/>
                    <a:p>
                      <a:r>
                        <a:rPr lang="en-US" dirty="0">
                          <a:solidFill>
                            <a:schemeClr val="tx1"/>
                          </a:solidFill>
                        </a:rPr>
                        <a:t>Deep Convolutional GANs - DC-GANs</a:t>
                      </a:r>
                    </a:p>
                  </a:txBody>
                  <a:tcPr/>
                </a:tc>
                <a:tc>
                  <a:txBody>
                    <a:bodyPr/>
                    <a:lstStyle/>
                    <a:p>
                      <a:r>
                        <a:rPr lang="en-US" dirty="0">
                          <a:solidFill>
                            <a:schemeClr val="tx1"/>
                          </a:solidFill>
                        </a:rPr>
                        <a:t>Use fully convolutional representation</a:t>
                      </a:r>
                    </a:p>
                  </a:txBody>
                  <a:tcPr/>
                </a:tc>
                <a:tc>
                  <a:txBody>
                    <a:bodyPr/>
                    <a:lstStyle/>
                    <a:p>
                      <a:r>
                        <a:rPr lang="en-US" dirty="0">
                          <a:solidFill>
                            <a:schemeClr val="tx1"/>
                          </a:solidFill>
                        </a:rPr>
                        <a:t>2016</a:t>
                      </a:r>
                    </a:p>
                  </a:txBody>
                  <a:tcPr/>
                </a:tc>
                <a:extLst>
                  <a:ext uri="{0D108BD9-81ED-4DB2-BD59-A6C34878D82A}">
                    <a16:rowId xmlns:a16="http://schemas.microsoft.com/office/drawing/2014/main" val="1374207884"/>
                  </a:ext>
                </a:extLst>
              </a:tr>
              <a:tr h="370840">
                <a:tc>
                  <a:txBody>
                    <a:bodyPr/>
                    <a:lstStyle/>
                    <a:p>
                      <a:r>
                        <a:rPr lang="en-US" dirty="0">
                          <a:solidFill>
                            <a:schemeClr val="tx1"/>
                          </a:solidFill>
                        </a:rPr>
                        <a:t>Multiple ad-hoc methods, </a:t>
                      </a:r>
                      <a:r>
                        <a:rPr lang="en-US" dirty="0" err="1">
                          <a:solidFill>
                            <a:schemeClr val="tx1"/>
                          </a:solidFill>
                          <a:hlinkClick r:id="rId3"/>
                        </a:rPr>
                        <a:t>Salimans</a:t>
                      </a:r>
                      <a:r>
                        <a:rPr lang="en-US" dirty="0">
                          <a:solidFill>
                            <a:schemeClr val="tx1"/>
                          </a:solidFill>
                          <a:hlinkClick r:id="rId3"/>
                        </a:rPr>
                        <a:t>, et. al., 2016</a:t>
                      </a:r>
                      <a:endParaRPr lang="en-US" dirty="0">
                        <a:solidFill>
                          <a:schemeClr val="tx1"/>
                        </a:solidFill>
                      </a:endParaRPr>
                    </a:p>
                  </a:txBody>
                  <a:tcPr/>
                </a:tc>
                <a:tc>
                  <a:txBody>
                    <a:bodyPr/>
                    <a:lstStyle/>
                    <a:p>
                      <a:r>
                        <a:rPr lang="en-US" dirty="0">
                          <a:solidFill>
                            <a:schemeClr val="tx1"/>
                          </a:solidFill>
                        </a:rPr>
                        <a:t>Minibatch mixing, virtual batch normalization, and feature matching – Rarely used now days, beyond inception score </a:t>
                      </a:r>
                    </a:p>
                  </a:txBody>
                  <a:tcPr/>
                </a:tc>
                <a:tc>
                  <a:txBody>
                    <a:bodyPr/>
                    <a:lstStyle/>
                    <a:p>
                      <a:r>
                        <a:rPr lang="en-US" dirty="0">
                          <a:solidFill>
                            <a:schemeClr val="tx1"/>
                          </a:solidFill>
                        </a:rPr>
                        <a:t>2016</a:t>
                      </a:r>
                    </a:p>
                  </a:txBody>
                  <a:tcPr/>
                </a:tc>
                <a:extLst>
                  <a:ext uri="{0D108BD9-81ED-4DB2-BD59-A6C34878D82A}">
                    <a16:rowId xmlns:a16="http://schemas.microsoft.com/office/drawing/2014/main" val="2931466785"/>
                  </a:ext>
                </a:extLst>
              </a:tr>
              <a:tr h="370840">
                <a:tc>
                  <a:txBody>
                    <a:bodyPr/>
                    <a:lstStyle/>
                    <a:p>
                      <a:r>
                        <a:rPr lang="en-US" dirty="0">
                          <a:solidFill>
                            <a:schemeClr val="tx1"/>
                          </a:solidFill>
                        </a:rPr>
                        <a:t>Wasserstein GAN</a:t>
                      </a:r>
                    </a:p>
                  </a:txBody>
                  <a:tcPr/>
                </a:tc>
                <a:tc>
                  <a:txBody>
                    <a:bodyPr/>
                    <a:lstStyle/>
                    <a:p>
                      <a:r>
                        <a:rPr lang="en-US" dirty="0">
                          <a:solidFill>
                            <a:schemeClr val="tx1"/>
                          </a:solidFill>
                        </a:rPr>
                        <a:t>Use Wasserstein loss for training</a:t>
                      </a:r>
                    </a:p>
                  </a:txBody>
                  <a:tcPr/>
                </a:tc>
                <a:tc>
                  <a:txBody>
                    <a:bodyPr/>
                    <a:lstStyle/>
                    <a:p>
                      <a:r>
                        <a:rPr lang="en-US" dirty="0">
                          <a:solidFill>
                            <a:schemeClr val="tx1"/>
                          </a:solidFill>
                        </a:rPr>
                        <a:t>2017</a:t>
                      </a:r>
                    </a:p>
                  </a:txBody>
                  <a:tcPr/>
                </a:tc>
                <a:extLst>
                  <a:ext uri="{0D108BD9-81ED-4DB2-BD59-A6C34878D82A}">
                    <a16:rowId xmlns:a16="http://schemas.microsoft.com/office/drawing/2014/main" val="4085282531"/>
                  </a:ext>
                </a:extLst>
              </a:tr>
              <a:tr h="370840">
                <a:tc>
                  <a:txBody>
                    <a:bodyPr/>
                    <a:lstStyle/>
                    <a:p>
                      <a:r>
                        <a:rPr lang="en-US" dirty="0">
                          <a:solidFill>
                            <a:schemeClr val="tx1"/>
                          </a:solidFill>
                        </a:rPr>
                        <a:t>Two-time scale updates</a:t>
                      </a:r>
                    </a:p>
                  </a:txBody>
                  <a:tcPr/>
                </a:tc>
                <a:tc>
                  <a:txBody>
                    <a:bodyPr/>
                    <a:lstStyle/>
                    <a:p>
                      <a:r>
                        <a:rPr lang="en-US" dirty="0">
                          <a:solidFill>
                            <a:schemeClr val="tx1"/>
                          </a:solidFill>
                        </a:rPr>
                        <a:t>Use different time scales for generator and discriminator training</a:t>
                      </a:r>
                    </a:p>
                  </a:txBody>
                  <a:tcPr/>
                </a:tc>
                <a:tc>
                  <a:txBody>
                    <a:bodyPr/>
                    <a:lstStyle/>
                    <a:p>
                      <a:r>
                        <a:rPr lang="en-US" dirty="0">
                          <a:solidFill>
                            <a:schemeClr val="tx1"/>
                          </a:solidFill>
                        </a:rPr>
                        <a:t>2018</a:t>
                      </a:r>
                    </a:p>
                  </a:txBody>
                  <a:tcPr/>
                </a:tc>
                <a:extLst>
                  <a:ext uri="{0D108BD9-81ED-4DB2-BD59-A6C34878D82A}">
                    <a16:rowId xmlns:a16="http://schemas.microsoft.com/office/drawing/2014/main" val="275728983"/>
                  </a:ext>
                </a:extLst>
              </a:tr>
              <a:tr h="370840">
                <a:tc>
                  <a:txBody>
                    <a:bodyPr/>
                    <a:lstStyle/>
                    <a:p>
                      <a:r>
                        <a:rPr lang="en-US" dirty="0">
                          <a:solidFill>
                            <a:schemeClr val="tx1"/>
                          </a:solidFill>
                        </a:rPr>
                        <a:t>Spectral Normalization – SN-GANs</a:t>
                      </a:r>
                    </a:p>
                  </a:txBody>
                  <a:tcPr/>
                </a:tc>
                <a:tc>
                  <a:txBody>
                    <a:bodyPr/>
                    <a:lstStyle/>
                    <a:p>
                      <a:r>
                        <a:rPr lang="en-US" dirty="0">
                          <a:solidFill>
                            <a:schemeClr val="tx1"/>
                          </a:solidFill>
                        </a:rPr>
                        <a:t>Scale weights so largest eigenvalue to 1.0 </a:t>
                      </a:r>
                    </a:p>
                  </a:txBody>
                  <a:tcPr/>
                </a:tc>
                <a:tc>
                  <a:txBody>
                    <a:bodyPr/>
                    <a:lstStyle/>
                    <a:p>
                      <a:r>
                        <a:rPr lang="en-US" dirty="0">
                          <a:solidFill>
                            <a:schemeClr val="tx1"/>
                          </a:solidFill>
                        </a:rPr>
                        <a:t>2018</a:t>
                      </a:r>
                    </a:p>
                  </a:txBody>
                  <a:tcPr/>
                </a:tc>
                <a:extLst>
                  <a:ext uri="{0D108BD9-81ED-4DB2-BD59-A6C34878D82A}">
                    <a16:rowId xmlns:a16="http://schemas.microsoft.com/office/drawing/2014/main" val="1249509638"/>
                  </a:ext>
                </a:extLst>
              </a:tr>
              <a:tr h="370840">
                <a:tc>
                  <a:txBody>
                    <a:bodyPr/>
                    <a:lstStyle/>
                    <a:p>
                      <a:r>
                        <a:rPr lang="en-US" dirty="0">
                          <a:solidFill>
                            <a:schemeClr val="tx1"/>
                          </a:solidFill>
                        </a:rPr>
                        <a:t>Self Attention GAN - SAGAN</a:t>
                      </a:r>
                    </a:p>
                  </a:txBody>
                  <a:tcPr/>
                </a:tc>
                <a:tc>
                  <a:txBody>
                    <a:bodyPr/>
                    <a:lstStyle/>
                    <a:p>
                      <a:r>
                        <a:rPr lang="en-US" dirty="0">
                          <a:solidFill>
                            <a:schemeClr val="tx1"/>
                          </a:solidFill>
                        </a:rPr>
                        <a:t>Use an self attention mechanism to train latent space </a:t>
                      </a:r>
                    </a:p>
                  </a:txBody>
                  <a:tcPr/>
                </a:tc>
                <a:tc>
                  <a:txBody>
                    <a:bodyPr/>
                    <a:lstStyle/>
                    <a:p>
                      <a:r>
                        <a:rPr lang="en-US" dirty="0">
                          <a:solidFill>
                            <a:schemeClr val="tx1"/>
                          </a:solidFill>
                        </a:rPr>
                        <a:t>2019</a:t>
                      </a:r>
                    </a:p>
                  </a:txBody>
                  <a:tcPr/>
                </a:tc>
                <a:extLst>
                  <a:ext uri="{0D108BD9-81ED-4DB2-BD59-A6C34878D82A}">
                    <a16:rowId xmlns:a16="http://schemas.microsoft.com/office/drawing/2014/main" val="444576416"/>
                  </a:ext>
                </a:extLst>
              </a:tr>
              <a:tr h="370840">
                <a:tc>
                  <a:txBody>
                    <a:bodyPr/>
                    <a:lstStyle/>
                    <a:p>
                      <a:r>
                        <a:rPr lang="en-US" dirty="0">
                          <a:solidFill>
                            <a:schemeClr val="tx1"/>
                          </a:solidFill>
                        </a:rPr>
                        <a:t>Style-based GAN</a:t>
                      </a:r>
                    </a:p>
                  </a:txBody>
                  <a:tcPr/>
                </a:tc>
                <a:tc>
                  <a:txBody>
                    <a:bodyPr/>
                    <a:lstStyle/>
                    <a:p>
                      <a:r>
                        <a:rPr lang="en-US" dirty="0">
                          <a:solidFill>
                            <a:schemeClr val="tx1"/>
                          </a:solidFill>
                        </a:rPr>
                        <a:t>Generator uses attention on specific parts of the latent space to create desired style, see </a:t>
                      </a:r>
                      <a:r>
                        <a:rPr lang="en-US" dirty="0" err="1">
                          <a:solidFill>
                            <a:schemeClr val="tx1"/>
                          </a:solidFill>
                          <a:hlinkClick r:id="rId4"/>
                        </a:rPr>
                        <a:t>Karras</a:t>
                      </a:r>
                      <a:r>
                        <a:rPr lang="en-US" dirty="0">
                          <a:solidFill>
                            <a:schemeClr val="tx1"/>
                          </a:solidFill>
                          <a:hlinkClick r:id="rId4"/>
                        </a:rPr>
                        <a:t>, et.al., 2018 </a:t>
                      </a:r>
                      <a:r>
                        <a:rPr lang="en-US" dirty="0">
                          <a:solidFill>
                            <a:schemeClr val="tx1"/>
                          </a:solidFill>
                        </a:rPr>
                        <a:t>for details    </a:t>
                      </a:r>
                    </a:p>
                  </a:txBody>
                  <a:tcPr/>
                </a:tc>
                <a:tc>
                  <a:txBody>
                    <a:bodyPr/>
                    <a:lstStyle/>
                    <a:p>
                      <a:r>
                        <a:rPr lang="en-US" dirty="0">
                          <a:solidFill>
                            <a:schemeClr val="tx1"/>
                          </a:solidFill>
                        </a:rPr>
                        <a:t>2018</a:t>
                      </a:r>
                    </a:p>
                  </a:txBody>
                  <a:tcPr/>
                </a:tc>
                <a:extLst>
                  <a:ext uri="{0D108BD9-81ED-4DB2-BD59-A6C34878D82A}">
                    <a16:rowId xmlns:a16="http://schemas.microsoft.com/office/drawing/2014/main" val="2365349150"/>
                  </a:ext>
                </a:extLst>
              </a:tr>
            </a:tbl>
          </a:graphicData>
        </a:graphic>
      </p:graphicFrame>
    </p:spTree>
    <p:extLst>
      <p:ext uri="{BB962C8B-B14F-4D97-AF65-F5344CB8AC3E}">
        <p14:creationId xmlns:p14="http://schemas.microsoft.com/office/powerpoint/2010/main" val="365675479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Conditional GANs use labels</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hlinkClick r:id="rId3"/>
              </a:rPr>
              <a:t>Mirza and </a:t>
            </a:r>
            <a:r>
              <a:rPr lang="en-US" sz="2800" dirty="0" err="1">
                <a:latin typeface="+mn-lt"/>
                <a:cs typeface="Segoe UI" panose="020B0502040204020203" pitchFamily="34" charset="0"/>
                <a:hlinkClick r:id="rId3"/>
              </a:rPr>
              <a:t>Osindero</a:t>
            </a:r>
            <a:r>
              <a:rPr lang="en-US" sz="2800" dirty="0">
                <a:latin typeface="+mn-lt"/>
                <a:cs typeface="Segoe UI" panose="020B0502040204020203" pitchFamily="34" charset="0"/>
                <a:hlinkClick r:id="rId3"/>
              </a:rPr>
              <a:t>, 2014</a:t>
            </a:r>
            <a:r>
              <a:rPr lang="en-US" sz="2800" dirty="0">
                <a:latin typeface="+mn-lt"/>
                <a:cs typeface="Segoe UI" panose="020B0502040204020203" pitchFamily="34" charset="0"/>
              </a:rPr>
              <a:t>, use label data to condition GAN generation </a:t>
            </a:r>
          </a:p>
          <a:p>
            <a:r>
              <a:rPr lang="en-US" sz="2800" dirty="0">
                <a:latin typeface="+mn-lt"/>
                <a:cs typeface="Segoe UI" panose="020B0502040204020203" pitchFamily="34" charset="0"/>
              </a:rPr>
              <a:t>Loss function did not depend on category of image being generated in early GAN architectures  </a:t>
            </a:r>
          </a:p>
          <a:p>
            <a:r>
              <a:rPr lang="en-US" sz="2800" dirty="0">
                <a:latin typeface="+mn-lt"/>
                <a:cs typeface="Segoe UI" panose="020B0502040204020203" pitchFamily="34" charset="0"/>
              </a:rPr>
              <a:t>The output depends on label of desired category </a:t>
            </a:r>
          </a:p>
          <a:p>
            <a:pPr lvl="1"/>
            <a:r>
              <a:rPr lang="en-US" sz="2400" dirty="0">
                <a:latin typeface="+mn-lt"/>
                <a:cs typeface="Segoe UI" panose="020B0502040204020203" pitchFamily="34" charset="0"/>
              </a:rPr>
              <a:t>Example: If label = ‘0’, generated image should look like the numeral 0</a:t>
            </a:r>
          </a:p>
          <a:p>
            <a:pPr lvl="1"/>
            <a:r>
              <a:rPr lang="en-US" sz="2400" dirty="0">
                <a:latin typeface="+mn-lt"/>
                <a:cs typeface="Segoe UI" panose="020B0502040204020203" pitchFamily="34" charset="0"/>
              </a:rPr>
              <a:t>Example: If label = ‘cat’, generated image should look like a cat</a:t>
            </a:r>
          </a:p>
          <a:p>
            <a:r>
              <a:rPr lang="en-US" sz="2800" dirty="0">
                <a:latin typeface="+mn-lt"/>
                <a:cs typeface="Segoe UI" panose="020B0502040204020203" pitchFamily="34" charset="0"/>
              </a:rPr>
              <a:t>Loss function conditioned on one-hot encoded label vector</a:t>
            </a:r>
          </a:p>
          <a:p>
            <a:pPr lvl="1"/>
            <a:r>
              <a:rPr lang="en-US" sz="2400" dirty="0">
                <a:latin typeface="+mn-lt"/>
                <a:cs typeface="Segoe UI" panose="020B0502040204020203" pitchFamily="34" charset="0"/>
              </a:rPr>
              <a:t>Improves generated images</a:t>
            </a:r>
          </a:p>
          <a:p>
            <a:pPr lvl="1"/>
            <a:r>
              <a:rPr lang="en-US" sz="2400" dirty="0">
                <a:latin typeface="+mn-lt"/>
                <a:cs typeface="Segoe UI" panose="020B0502040204020203" pitchFamily="34" charset="0"/>
              </a:rPr>
              <a:t>Reduces training time</a:t>
            </a:r>
          </a:p>
        </p:txBody>
      </p:sp>
    </p:spTree>
    <p:extLst>
      <p:ext uri="{BB962C8B-B14F-4D97-AF65-F5344CB8AC3E}">
        <p14:creationId xmlns:p14="http://schemas.microsoft.com/office/powerpoint/2010/main" val="4159927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Conditional GANs use labels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hlinkClick r:id="rId3"/>
                  </a:rPr>
                  <a:t>Mirza and </a:t>
                </a:r>
                <a:r>
                  <a:rPr lang="en-US" sz="2800" dirty="0" err="1">
                    <a:latin typeface="+mn-lt"/>
                    <a:cs typeface="Segoe UI" panose="020B0502040204020203" pitchFamily="34" charset="0"/>
                    <a:hlinkClick r:id="rId3"/>
                  </a:rPr>
                  <a:t>Osindero</a:t>
                </a:r>
                <a:r>
                  <a:rPr lang="en-US" sz="2800" dirty="0">
                    <a:latin typeface="+mn-lt"/>
                    <a:cs typeface="Segoe UI" panose="020B0502040204020203" pitchFamily="34" charset="0"/>
                    <a:hlinkClick r:id="rId3"/>
                  </a:rPr>
                  <a:t>, 2014</a:t>
                </a:r>
                <a:r>
                  <a:rPr lang="en-US" sz="2800" dirty="0">
                    <a:latin typeface="+mn-lt"/>
                    <a:cs typeface="Segoe UI" panose="020B0502040204020203" pitchFamily="34" charset="0"/>
                  </a:rPr>
                  <a:t>, use label data to condition GAN generation </a:t>
                </a:r>
              </a:p>
              <a:p>
                <a:r>
                  <a:rPr lang="en-US" sz="2800" dirty="0">
                    <a:latin typeface="+mn-lt"/>
                    <a:cs typeface="Segoe UI" panose="020B0502040204020203" pitchFamily="34" charset="0"/>
                  </a:rPr>
                  <a:t>Loss function conditioned on one-hot encoded label vector, </a:t>
                </a:r>
                <a14:m>
                  <m:oMath xmlns:m="http://schemas.openxmlformats.org/officeDocument/2006/math">
                    <m:r>
                      <a:rPr lang="en-US" sz="2800" b="0" i="1" smtClean="0">
                        <a:latin typeface="Cambria Math" panose="02040503050406030204" pitchFamily="18" charset="0"/>
                        <a:cs typeface="Segoe UI" panose="020B0502040204020203" pitchFamily="34" charset="0"/>
                      </a:rPr>
                      <m:t>𝑦</m:t>
                    </m:r>
                  </m:oMath>
                </a14:m>
                <a:endParaRPr lang="en-US" sz="1100" dirty="0"/>
              </a:p>
              <a:p>
                <a:pPr marL="0" indent="0">
                  <a:buNone/>
                </a:pPr>
                <a14:m>
                  <m:oMathPara xmlns:m="http://schemas.openxmlformats.org/officeDocument/2006/math">
                    <m:oMathParaPr>
                      <m:jc m:val="centerGroup"/>
                    </m:oMathParaPr>
                    <m:oMath xmlns:m="http://schemas.openxmlformats.org/officeDocument/2006/math">
                      <m:func>
                        <m:funcPr>
                          <m:ctrlPr>
                            <a:rPr lang="en-US" sz="2400" i="1">
                              <a:latin typeface="Cambria Math" panose="02040503050406030204" pitchFamily="18" charset="0"/>
                            </a:rPr>
                          </m:ctrlPr>
                        </m:funcPr>
                        <m:fName>
                          <m:limLow>
                            <m:limLowPr>
                              <m:ctrlPr>
                                <a:rPr lang="en-US" sz="2400" i="1">
                                  <a:latin typeface="Cambria Math" panose="02040503050406030204" pitchFamily="18" charset="0"/>
                                </a:rPr>
                              </m:ctrlPr>
                            </m:limLowPr>
                            <m:e>
                              <m:r>
                                <m:rPr>
                                  <m:sty m:val="p"/>
                                </m:rPr>
                                <a:rPr lang="en-US" sz="2400">
                                  <a:latin typeface="Cambria Math" panose="02040503050406030204" pitchFamily="18" charset="0"/>
                                </a:rPr>
                                <m:t>min</m:t>
                              </m:r>
                            </m:e>
                            <m:lim>
                              <m:r>
                                <a:rPr lang="en-US" sz="2400" i="1">
                                  <a:latin typeface="Cambria Math" panose="02040503050406030204" pitchFamily="18" charset="0"/>
                                </a:rPr>
                                <m:t>𝐺</m:t>
                              </m:r>
                            </m:lim>
                          </m:limLow>
                        </m:fName>
                        <m:e>
                          <m:func>
                            <m:funcPr>
                              <m:ctrlPr>
                                <a:rPr lang="en-US" sz="2400" i="1">
                                  <a:latin typeface="Cambria Math" panose="02040503050406030204" pitchFamily="18" charset="0"/>
                                </a:rPr>
                              </m:ctrlPr>
                            </m:funcPr>
                            <m:fName>
                              <m:limLow>
                                <m:limLowPr>
                                  <m:ctrlPr>
                                    <a:rPr lang="en-US" sz="2400" i="1">
                                      <a:latin typeface="Cambria Math" panose="02040503050406030204" pitchFamily="18" charset="0"/>
                                    </a:rPr>
                                  </m:ctrlPr>
                                </m:limLowPr>
                                <m:e>
                                  <m:r>
                                    <m:rPr>
                                      <m:sty m:val="p"/>
                                    </m:rPr>
                                    <a:rPr lang="en-US" sz="2400">
                                      <a:latin typeface="Cambria Math" panose="02040503050406030204" pitchFamily="18" charset="0"/>
                                    </a:rPr>
                                    <m:t>max</m:t>
                                  </m:r>
                                </m:e>
                                <m:lim>
                                  <m:r>
                                    <a:rPr lang="en-US" sz="2400" i="1">
                                      <a:latin typeface="Cambria Math" panose="02040503050406030204" pitchFamily="18" charset="0"/>
                                    </a:rPr>
                                    <m:t>𝐷</m:t>
                                  </m:r>
                                </m:lim>
                              </m:limLow>
                            </m:fName>
                            <m:e>
                              <m:r>
                                <a:rPr lang="en-US" sz="2400" i="1">
                                  <a:latin typeface="Cambria Math" panose="02040503050406030204" pitchFamily="18" charset="0"/>
                                </a:rPr>
                                <m:t>𝑉</m:t>
                              </m:r>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𝜃</m:t>
                                      </m:r>
                                    </m:e>
                                    <m:sub>
                                      <m:r>
                                        <a:rPr lang="en-US" sz="2400" i="1">
                                          <a:latin typeface="Cambria Math" panose="02040503050406030204" pitchFamily="18" charset="0"/>
                                        </a:rPr>
                                        <m:t>𝐷</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𝜃</m:t>
                                      </m:r>
                                    </m:e>
                                    <m:sub>
                                      <m:r>
                                        <a:rPr lang="en-US" sz="2400" i="1">
                                          <a:latin typeface="Cambria Math" panose="02040503050406030204" pitchFamily="18" charset="0"/>
                                          <a:ea typeface="Cambria Math" panose="02040503050406030204" pitchFamily="18" charset="0"/>
                                        </a:rPr>
                                        <m:t>𝐺</m:t>
                                      </m:r>
                                    </m:sub>
                                  </m:sSub>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𝑦</m:t>
                                  </m:r>
                                </m:e>
                              </m:d>
                              <m:r>
                                <a:rPr lang="en-US" sz="2400" i="1">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𝐸</m:t>
                                  </m:r>
                                </m:e>
                                <m:sub>
                                  <m:r>
                                    <a:rPr lang="en-US" sz="2400" i="1">
                                      <a:latin typeface="Cambria Math" panose="02040503050406030204" pitchFamily="18" charset="0"/>
                                      <a:ea typeface="Cambria Math" panose="02040503050406030204" pitchFamily="18" charset="0"/>
                                    </a:rPr>
                                    <m:t>𝑥</m:t>
                                  </m:r>
                                  <m:r>
                                    <a:rPr lang="en-US" sz="2400" i="1">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𝑝</m:t>
                                      </m:r>
                                    </m:e>
                                    <m:sub>
                                      <m:r>
                                        <a:rPr lang="en-US" sz="2400" i="1">
                                          <a:latin typeface="Cambria Math" panose="02040503050406030204" pitchFamily="18" charset="0"/>
                                          <a:ea typeface="Cambria Math" panose="02040503050406030204" pitchFamily="18" charset="0"/>
                                        </a:rPr>
                                        <m:t>𝑟</m:t>
                                      </m:r>
                                    </m:sub>
                                  </m:sSub>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𝑥</m:t>
                                  </m:r>
                                  <m:r>
                                    <a:rPr lang="en-US" sz="2400" i="1">
                                      <a:latin typeface="Cambria Math" panose="02040503050406030204" pitchFamily="18" charset="0"/>
                                      <a:ea typeface="Cambria Math" panose="02040503050406030204" pitchFamily="18" charset="0"/>
                                    </a:rPr>
                                    <m:t>)</m:t>
                                  </m:r>
                                </m:sub>
                              </m:sSub>
                              <m:d>
                                <m:dPr>
                                  <m:begChr m:val="["/>
                                  <m:endChr m:val="]"/>
                                  <m:ctrlPr>
                                    <a:rPr lang="en-US" sz="2400" i="1">
                                      <a:latin typeface="Cambria Math" panose="02040503050406030204" pitchFamily="18" charset="0"/>
                                      <a:ea typeface="Cambria Math" panose="02040503050406030204" pitchFamily="18" charset="0"/>
                                    </a:rPr>
                                  </m:ctrlPr>
                                </m:dPr>
                                <m:e>
                                  <m:r>
                                    <a:rPr lang="en-US" sz="2400" i="1">
                                      <a:latin typeface="Cambria Math" panose="02040503050406030204" pitchFamily="18" charset="0"/>
                                      <a:ea typeface="Cambria Math" panose="02040503050406030204" pitchFamily="18" charset="0"/>
                                    </a:rPr>
                                    <m:t>𝑙𝑜𝑔</m:t>
                                  </m:r>
                                  <m:d>
                                    <m:dPr>
                                      <m:ctrlPr>
                                        <a:rPr lang="en-US" sz="2400" i="1">
                                          <a:latin typeface="Cambria Math" panose="02040503050406030204" pitchFamily="18" charset="0"/>
                                          <a:ea typeface="Cambria Math" panose="02040503050406030204" pitchFamily="18" charset="0"/>
                                        </a:rPr>
                                      </m:ctrlPr>
                                    </m:dPr>
                                    <m:e>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𝐷</m:t>
                                          </m:r>
                                        </m:e>
                                        <m:sub>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𝜃</m:t>
                                              </m:r>
                                            </m:e>
                                            <m:sub>
                                              <m:r>
                                                <a:rPr lang="en-US" sz="2400" i="1">
                                                  <a:latin typeface="Cambria Math" panose="02040503050406030204" pitchFamily="18" charset="0"/>
                                                  <a:ea typeface="Cambria Math" panose="02040503050406030204" pitchFamily="18" charset="0"/>
                                                </a:rPr>
                                                <m:t>𝐷</m:t>
                                              </m:r>
                                            </m:sub>
                                          </m:sSub>
                                        </m:sub>
                                      </m:sSub>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𝑥</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𝑦</m:t>
                                      </m:r>
                                      <m:r>
                                        <a:rPr lang="en-US" sz="2400" i="1">
                                          <a:latin typeface="Cambria Math" panose="02040503050406030204" pitchFamily="18" charset="0"/>
                                          <a:ea typeface="Cambria Math" panose="02040503050406030204" pitchFamily="18" charset="0"/>
                                        </a:rPr>
                                        <m:t>)</m:t>
                                      </m:r>
                                    </m:e>
                                  </m:d>
                                </m:e>
                              </m:d>
                              <m:r>
                                <a:rPr lang="en-US" sz="2400" i="1">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𝐸</m:t>
                                  </m:r>
                                </m:e>
                                <m:sub>
                                  <m:r>
                                    <a:rPr lang="en-US" sz="2400" i="1">
                                      <a:latin typeface="Cambria Math" panose="02040503050406030204" pitchFamily="18" charset="0"/>
                                      <a:ea typeface="Cambria Math" panose="02040503050406030204" pitchFamily="18" charset="0"/>
                                    </a:rPr>
                                    <m:t>𝑧</m:t>
                                  </m:r>
                                  <m:r>
                                    <a:rPr lang="en-US" sz="2400" i="1">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𝑝</m:t>
                                      </m:r>
                                    </m:e>
                                    <m:sub>
                                      <m:r>
                                        <a:rPr lang="en-US" sz="2400" i="1">
                                          <a:latin typeface="Cambria Math" panose="02040503050406030204" pitchFamily="18" charset="0"/>
                                          <a:ea typeface="Cambria Math" panose="02040503050406030204" pitchFamily="18" charset="0"/>
                                        </a:rPr>
                                        <m:t>𝑔</m:t>
                                      </m:r>
                                    </m:sub>
                                  </m:sSub>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𝑧</m:t>
                                  </m:r>
                                  <m:r>
                                    <a:rPr lang="en-US" sz="2400" i="1">
                                      <a:latin typeface="Cambria Math" panose="02040503050406030204" pitchFamily="18" charset="0"/>
                                      <a:ea typeface="Cambria Math" panose="02040503050406030204" pitchFamily="18" charset="0"/>
                                    </a:rPr>
                                    <m:t>)</m:t>
                                  </m:r>
                                </m:sub>
                              </m:sSub>
                              <m:d>
                                <m:dPr>
                                  <m:begChr m:val="["/>
                                  <m:endChr m:val="]"/>
                                  <m:ctrlPr>
                                    <a:rPr lang="en-US" sz="2400" i="1">
                                      <a:latin typeface="Cambria Math" panose="02040503050406030204" pitchFamily="18" charset="0"/>
                                      <a:ea typeface="Cambria Math" panose="02040503050406030204" pitchFamily="18" charset="0"/>
                                    </a:rPr>
                                  </m:ctrlPr>
                                </m:dPr>
                                <m:e>
                                  <m:r>
                                    <a:rPr lang="en-US" sz="2400" i="1">
                                      <a:latin typeface="Cambria Math" panose="02040503050406030204" pitchFamily="18" charset="0"/>
                                      <a:ea typeface="Cambria Math" panose="02040503050406030204" pitchFamily="18" charset="0"/>
                                    </a:rPr>
                                    <m:t>𝑙𝑜𝑔</m:t>
                                  </m:r>
                                  <m:d>
                                    <m:dPr>
                                      <m:ctrlPr>
                                        <a:rPr lang="en-US" sz="2400" i="1">
                                          <a:latin typeface="Cambria Math" panose="02040503050406030204" pitchFamily="18" charset="0"/>
                                          <a:ea typeface="Cambria Math" panose="02040503050406030204" pitchFamily="18" charset="0"/>
                                        </a:rPr>
                                      </m:ctrlPr>
                                    </m:dPr>
                                    <m:e>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1−</m:t>
                                          </m:r>
                                          <m:r>
                                            <a:rPr lang="en-US" sz="2400" i="1">
                                              <a:latin typeface="Cambria Math" panose="02040503050406030204" pitchFamily="18" charset="0"/>
                                              <a:ea typeface="Cambria Math" panose="02040503050406030204" pitchFamily="18" charset="0"/>
                                            </a:rPr>
                                            <m:t>𝐷</m:t>
                                          </m:r>
                                          <m:d>
                                            <m:dPr>
                                              <m:ctrlPr>
                                                <a:rPr lang="en-US" sz="2400" i="1">
                                                  <a:latin typeface="Cambria Math" panose="02040503050406030204" pitchFamily="18" charset="0"/>
                                                  <a:ea typeface="Cambria Math" panose="02040503050406030204" pitchFamily="18" charset="0"/>
                                                </a:rPr>
                                              </m:ctrlPr>
                                            </m:dPr>
                                            <m:e>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𝐺</m:t>
                                                  </m:r>
                                                </m:e>
                                                <m:sub>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𝜃</m:t>
                                                      </m:r>
                                                    </m:e>
                                                    <m:sub>
                                                      <m:r>
                                                        <a:rPr lang="en-US" sz="2400" i="1">
                                                          <a:latin typeface="Cambria Math" panose="02040503050406030204" pitchFamily="18" charset="0"/>
                                                          <a:ea typeface="Cambria Math" panose="02040503050406030204" pitchFamily="18" charset="0"/>
                                                        </a:rPr>
                                                        <m:t>𝐺</m:t>
                                                      </m:r>
                                                    </m:sub>
                                                  </m:sSub>
                                                </m:sub>
                                              </m:sSub>
                                              <m:d>
                                                <m:dPr>
                                                  <m:ctrlPr>
                                                    <a:rPr lang="en-US" sz="2400" i="1">
                                                      <a:latin typeface="Cambria Math" panose="02040503050406030204" pitchFamily="18" charset="0"/>
                                                      <a:ea typeface="Cambria Math" panose="02040503050406030204" pitchFamily="18" charset="0"/>
                                                    </a:rPr>
                                                  </m:ctrlPr>
                                                </m:dPr>
                                                <m:e>
                                                  <m:r>
                                                    <a:rPr lang="en-US" sz="2400" i="1">
                                                      <a:latin typeface="Cambria Math" panose="02040503050406030204" pitchFamily="18" charset="0"/>
                                                      <a:ea typeface="Cambria Math" panose="02040503050406030204" pitchFamily="18" charset="0"/>
                                                    </a:rPr>
                                                    <m:t>𝑧</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𝑦</m:t>
                                                  </m:r>
                                                </m:e>
                                              </m:d>
                                            </m:e>
                                          </m:d>
                                        </m:e>
                                        <m:sub>
                                          <m:r>
                                            <a:rPr lang="en-US" sz="2400" i="1">
                                              <a:latin typeface="Cambria Math" panose="02040503050406030204" pitchFamily="18" charset="0"/>
                                              <a:ea typeface="Cambria Math" panose="02040503050406030204" pitchFamily="18" charset="0"/>
                                            </a:rPr>
                                            <m:t> </m:t>
                                          </m:r>
                                        </m:sub>
                                      </m:sSub>
                                    </m:e>
                                  </m:d>
                                </m:e>
                              </m:d>
                              <m:r>
                                <m:rPr>
                                  <m:nor/>
                                </m:rPr>
                                <a:rPr lang="en-US" sz="2400" dirty="0"/>
                                <m:t> </m:t>
                              </m:r>
                            </m:e>
                          </m:func>
                        </m:e>
                      </m:func>
                    </m:oMath>
                  </m:oMathPara>
                </a14:m>
                <a:endParaRPr lang="en-US" sz="2400" dirty="0"/>
              </a:p>
              <a:p>
                <a14:m>
                  <m:oMath xmlns:m="http://schemas.openxmlformats.org/officeDocument/2006/math">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𝐸</m:t>
                        </m:r>
                      </m:e>
                      <m:sub>
                        <m:r>
                          <a:rPr lang="en-US" sz="2400" i="1">
                            <a:latin typeface="Cambria Math" panose="02040503050406030204" pitchFamily="18" charset="0"/>
                            <a:ea typeface="Cambria Math" panose="02040503050406030204" pitchFamily="18" charset="0"/>
                          </a:rPr>
                          <m:t>𝑥</m:t>
                        </m:r>
                        <m:r>
                          <a:rPr lang="en-US" sz="2400" i="1">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𝑝</m:t>
                            </m:r>
                          </m:e>
                          <m:sub>
                            <m:r>
                              <a:rPr lang="en-US" sz="2400" i="1">
                                <a:latin typeface="Cambria Math" panose="02040503050406030204" pitchFamily="18" charset="0"/>
                                <a:ea typeface="Cambria Math" panose="02040503050406030204" pitchFamily="18" charset="0"/>
                              </a:rPr>
                              <m:t>𝑟</m:t>
                            </m:r>
                          </m:sub>
                        </m:sSub>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𝑥</m:t>
                        </m:r>
                        <m:r>
                          <a:rPr lang="en-US" sz="2400" i="1">
                            <a:latin typeface="Cambria Math" panose="02040503050406030204" pitchFamily="18" charset="0"/>
                            <a:ea typeface="Cambria Math" panose="02040503050406030204" pitchFamily="18" charset="0"/>
                          </a:rPr>
                          <m:t>)</m:t>
                        </m:r>
                      </m:sub>
                    </m:sSub>
                    <m:d>
                      <m:dPr>
                        <m:begChr m:val="["/>
                        <m:endChr m:val="]"/>
                        <m:ctrlPr>
                          <a:rPr lang="en-US" sz="2400" i="1">
                            <a:latin typeface="Cambria Math" panose="02040503050406030204" pitchFamily="18" charset="0"/>
                            <a:ea typeface="Cambria Math" panose="02040503050406030204" pitchFamily="18" charset="0"/>
                          </a:rPr>
                        </m:ctrlPr>
                      </m:dPr>
                      <m:e>
                        <m:r>
                          <a:rPr lang="en-US" sz="2400" i="1">
                            <a:latin typeface="Cambria Math" panose="02040503050406030204" pitchFamily="18" charset="0"/>
                            <a:ea typeface="Cambria Math" panose="02040503050406030204" pitchFamily="18" charset="0"/>
                          </a:rPr>
                          <m:t>𝑙𝑜𝑔</m:t>
                        </m:r>
                        <m:d>
                          <m:dPr>
                            <m:ctrlPr>
                              <a:rPr lang="en-US" sz="2400" i="1">
                                <a:latin typeface="Cambria Math" panose="02040503050406030204" pitchFamily="18" charset="0"/>
                                <a:ea typeface="Cambria Math" panose="02040503050406030204" pitchFamily="18" charset="0"/>
                              </a:rPr>
                            </m:ctrlPr>
                          </m:dPr>
                          <m:e>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𝐷</m:t>
                                </m:r>
                              </m:e>
                              <m:sub>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𝜃</m:t>
                                    </m:r>
                                  </m:e>
                                  <m:sub>
                                    <m:r>
                                      <a:rPr lang="en-US" sz="2400" i="1">
                                        <a:latin typeface="Cambria Math" panose="02040503050406030204" pitchFamily="18" charset="0"/>
                                        <a:ea typeface="Cambria Math" panose="02040503050406030204" pitchFamily="18" charset="0"/>
                                      </a:rPr>
                                      <m:t>𝐷</m:t>
                                    </m:r>
                                  </m:sub>
                                </m:sSub>
                              </m:sub>
                            </m:sSub>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𝑥</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𝑦</m:t>
                            </m:r>
                            <m:r>
                              <a:rPr lang="en-US" sz="2400" i="1">
                                <a:latin typeface="Cambria Math" panose="02040503050406030204" pitchFamily="18" charset="0"/>
                                <a:ea typeface="Cambria Math" panose="02040503050406030204" pitchFamily="18" charset="0"/>
                              </a:rPr>
                              <m:t>)</m:t>
                            </m:r>
                          </m:e>
                        </m:d>
                      </m:e>
                    </m:d>
                  </m:oMath>
                </a14:m>
                <a:r>
                  <a:rPr lang="en-US" sz="2400" dirty="0"/>
                  <a:t> </a:t>
                </a:r>
                <a:r>
                  <a:rPr lang="en-US" sz="2400" dirty="0">
                    <a:latin typeface="+mn-lt"/>
                  </a:rPr>
                  <a:t>is the expected value of the discriminator over the distribution of the real data,</a:t>
                </a:r>
                <a:r>
                  <a:rPr lang="en-US" sz="2400" dirty="0"/>
                  <a:t> </a:t>
                </a:r>
                <a14:m>
                  <m:oMath xmlns:m="http://schemas.openxmlformats.org/officeDocument/2006/math">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𝑝</m:t>
                        </m:r>
                      </m:e>
                      <m:sub>
                        <m:r>
                          <a:rPr lang="en-US" sz="2400" i="1">
                            <a:latin typeface="Cambria Math" panose="02040503050406030204" pitchFamily="18" charset="0"/>
                            <a:ea typeface="Cambria Math" panose="02040503050406030204" pitchFamily="18" charset="0"/>
                          </a:rPr>
                          <m:t>𝑟</m:t>
                        </m:r>
                      </m:sub>
                    </m:sSub>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𝑥</m:t>
                    </m:r>
                    <m:r>
                      <a:rPr lang="en-US" sz="2400" i="1">
                        <a:latin typeface="Cambria Math" panose="02040503050406030204" pitchFamily="18" charset="0"/>
                        <a:ea typeface="Cambria Math" panose="02040503050406030204" pitchFamily="18" charset="0"/>
                      </a:rPr>
                      <m:t>)</m:t>
                    </m:r>
                  </m:oMath>
                </a14:m>
                <a:r>
                  <a:rPr lang="en-US" sz="2400" dirty="0">
                    <a:latin typeface="+mn-lt"/>
                  </a:rPr>
                  <a:t>, given the label vector </a:t>
                </a:r>
                <a14:m>
                  <m:oMath xmlns:m="http://schemas.openxmlformats.org/officeDocument/2006/math">
                    <m:r>
                      <a:rPr lang="en-US" sz="2400" i="1">
                        <a:latin typeface="Cambria Math" panose="02040503050406030204" pitchFamily="18" charset="0"/>
                        <a:cs typeface="Segoe UI" panose="020B0502040204020203" pitchFamily="34" charset="0"/>
                      </a:rPr>
                      <m:t>𝑦</m:t>
                    </m:r>
                  </m:oMath>
                </a14:m>
                <a:endParaRPr lang="en-US" sz="2400" dirty="0"/>
              </a:p>
              <a:p>
                <a14:m>
                  <m:oMath xmlns:m="http://schemas.openxmlformats.org/officeDocument/2006/math">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𝐸</m:t>
                        </m:r>
                      </m:e>
                      <m:sub>
                        <m:r>
                          <a:rPr lang="en-US" sz="2400" i="1">
                            <a:latin typeface="Cambria Math" panose="02040503050406030204" pitchFamily="18" charset="0"/>
                            <a:ea typeface="Cambria Math" panose="02040503050406030204" pitchFamily="18" charset="0"/>
                          </a:rPr>
                          <m:t>𝑧</m:t>
                        </m:r>
                        <m:r>
                          <a:rPr lang="en-US" sz="2400" i="1">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𝑝</m:t>
                            </m:r>
                          </m:e>
                          <m:sub>
                            <m:r>
                              <a:rPr lang="en-US" sz="2400" i="1">
                                <a:latin typeface="Cambria Math" panose="02040503050406030204" pitchFamily="18" charset="0"/>
                                <a:ea typeface="Cambria Math" panose="02040503050406030204" pitchFamily="18" charset="0"/>
                              </a:rPr>
                              <m:t>𝑔</m:t>
                            </m:r>
                          </m:sub>
                        </m:sSub>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𝑧</m:t>
                        </m:r>
                        <m:r>
                          <a:rPr lang="en-US" sz="2400" i="1">
                            <a:latin typeface="Cambria Math" panose="02040503050406030204" pitchFamily="18" charset="0"/>
                            <a:ea typeface="Cambria Math" panose="02040503050406030204" pitchFamily="18" charset="0"/>
                          </a:rPr>
                          <m:t>)</m:t>
                        </m:r>
                      </m:sub>
                    </m:sSub>
                    <m:d>
                      <m:dPr>
                        <m:begChr m:val="["/>
                        <m:endChr m:val="]"/>
                        <m:ctrlPr>
                          <a:rPr lang="en-US" sz="2400" i="1">
                            <a:latin typeface="Cambria Math" panose="02040503050406030204" pitchFamily="18" charset="0"/>
                            <a:ea typeface="Cambria Math" panose="02040503050406030204" pitchFamily="18" charset="0"/>
                          </a:rPr>
                        </m:ctrlPr>
                      </m:dPr>
                      <m:e>
                        <m:r>
                          <a:rPr lang="en-US" sz="2400" i="1">
                            <a:latin typeface="Cambria Math" panose="02040503050406030204" pitchFamily="18" charset="0"/>
                            <a:ea typeface="Cambria Math" panose="02040503050406030204" pitchFamily="18" charset="0"/>
                          </a:rPr>
                          <m:t>𝑙𝑜𝑔</m:t>
                        </m:r>
                        <m:d>
                          <m:dPr>
                            <m:ctrlPr>
                              <a:rPr lang="en-US" sz="2400" i="1">
                                <a:latin typeface="Cambria Math" panose="02040503050406030204" pitchFamily="18" charset="0"/>
                                <a:ea typeface="Cambria Math" panose="02040503050406030204" pitchFamily="18" charset="0"/>
                              </a:rPr>
                            </m:ctrlPr>
                          </m:dPr>
                          <m:e>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1−</m:t>
                                </m:r>
                                <m:r>
                                  <a:rPr lang="en-US" sz="2400" i="1">
                                    <a:latin typeface="Cambria Math" panose="02040503050406030204" pitchFamily="18" charset="0"/>
                                    <a:ea typeface="Cambria Math" panose="02040503050406030204" pitchFamily="18" charset="0"/>
                                  </a:rPr>
                                  <m:t>𝐷</m:t>
                                </m:r>
                                <m:d>
                                  <m:dPr>
                                    <m:ctrlPr>
                                      <a:rPr lang="en-US" sz="2400" i="1">
                                        <a:latin typeface="Cambria Math" panose="02040503050406030204" pitchFamily="18" charset="0"/>
                                        <a:ea typeface="Cambria Math" panose="02040503050406030204" pitchFamily="18" charset="0"/>
                                      </a:rPr>
                                    </m:ctrlPr>
                                  </m:dPr>
                                  <m:e>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𝐺</m:t>
                                        </m:r>
                                      </m:e>
                                      <m:sub>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𝜃</m:t>
                                            </m:r>
                                          </m:e>
                                          <m:sub>
                                            <m:r>
                                              <a:rPr lang="en-US" sz="2400" i="1">
                                                <a:latin typeface="Cambria Math" panose="02040503050406030204" pitchFamily="18" charset="0"/>
                                                <a:ea typeface="Cambria Math" panose="02040503050406030204" pitchFamily="18" charset="0"/>
                                              </a:rPr>
                                              <m:t>𝐺</m:t>
                                            </m:r>
                                          </m:sub>
                                        </m:sSub>
                                      </m:sub>
                                    </m:sSub>
                                    <m:d>
                                      <m:dPr>
                                        <m:ctrlPr>
                                          <a:rPr lang="en-US" sz="2400" i="1">
                                            <a:latin typeface="Cambria Math" panose="02040503050406030204" pitchFamily="18" charset="0"/>
                                            <a:ea typeface="Cambria Math" panose="02040503050406030204" pitchFamily="18" charset="0"/>
                                          </a:rPr>
                                        </m:ctrlPr>
                                      </m:dPr>
                                      <m:e>
                                        <m:r>
                                          <a:rPr lang="en-US" sz="2400" i="1">
                                            <a:latin typeface="Cambria Math" panose="02040503050406030204" pitchFamily="18" charset="0"/>
                                            <a:ea typeface="Cambria Math" panose="02040503050406030204" pitchFamily="18" charset="0"/>
                                          </a:rPr>
                                          <m:t>𝑧</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𝑦</m:t>
                                        </m:r>
                                      </m:e>
                                    </m:d>
                                  </m:e>
                                </m:d>
                              </m:e>
                              <m:sub>
                                <m:r>
                                  <a:rPr lang="en-US" sz="2400" i="1">
                                    <a:latin typeface="Cambria Math" panose="02040503050406030204" pitchFamily="18" charset="0"/>
                                    <a:ea typeface="Cambria Math" panose="02040503050406030204" pitchFamily="18" charset="0"/>
                                  </a:rPr>
                                  <m:t> </m:t>
                                </m:r>
                              </m:sub>
                            </m:sSub>
                          </m:e>
                        </m:d>
                      </m:e>
                    </m:d>
                  </m:oMath>
                </a14:m>
                <a:r>
                  <a:rPr lang="en-US" sz="2400" dirty="0"/>
                  <a:t> </a:t>
                </a:r>
                <a:r>
                  <a:rPr lang="en-US" sz="2400" dirty="0">
                    <a:latin typeface="+mn-lt"/>
                  </a:rPr>
                  <a:t>is one minus the expected value of the discriminator over the distribution of the generated data, </a:t>
                </a:r>
                <a14:m>
                  <m:oMath xmlns:m="http://schemas.openxmlformats.org/officeDocument/2006/math">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𝑥</m:t>
                        </m:r>
                      </m:e>
                      <m:sub>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𝜃</m:t>
                            </m:r>
                          </m:e>
                          <m:sub>
                            <m:r>
                              <a:rPr lang="en-US" sz="2400" i="1">
                                <a:latin typeface="Cambria Math" panose="02040503050406030204" pitchFamily="18" charset="0"/>
                                <a:ea typeface="Cambria Math" panose="02040503050406030204" pitchFamily="18" charset="0"/>
                              </a:rPr>
                              <m:t>𝐺</m:t>
                            </m:r>
                          </m:sub>
                        </m:sSub>
                      </m:sub>
                    </m:sSub>
                    <m:r>
                      <a:rPr lang="en-US" sz="2400" i="1">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𝐺</m:t>
                        </m:r>
                      </m:e>
                      <m:sub>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𝜃</m:t>
                            </m:r>
                          </m:e>
                          <m:sub>
                            <m:r>
                              <a:rPr lang="en-US" sz="2400" i="1">
                                <a:latin typeface="Cambria Math" panose="02040503050406030204" pitchFamily="18" charset="0"/>
                                <a:ea typeface="Cambria Math" panose="02040503050406030204" pitchFamily="18" charset="0"/>
                              </a:rPr>
                              <m:t>𝐺</m:t>
                            </m:r>
                          </m:sub>
                        </m:sSub>
                      </m:sub>
                    </m:sSub>
                    <m:d>
                      <m:dPr>
                        <m:ctrlPr>
                          <a:rPr lang="en-US" sz="2400" i="1">
                            <a:latin typeface="Cambria Math" panose="02040503050406030204" pitchFamily="18" charset="0"/>
                            <a:ea typeface="Cambria Math" panose="02040503050406030204" pitchFamily="18" charset="0"/>
                          </a:rPr>
                        </m:ctrlPr>
                      </m:dPr>
                      <m:e>
                        <m:r>
                          <a:rPr lang="en-US" sz="2400" i="1">
                            <a:latin typeface="Cambria Math" panose="02040503050406030204" pitchFamily="18" charset="0"/>
                            <a:ea typeface="Cambria Math" panose="02040503050406030204" pitchFamily="18" charset="0"/>
                          </a:rPr>
                          <m:t>𝑧</m:t>
                        </m:r>
                      </m:e>
                    </m:d>
                  </m:oMath>
                </a14:m>
                <a:r>
                  <a:rPr lang="en-US" sz="2400" dirty="0"/>
                  <a:t>, </a:t>
                </a:r>
                <a:r>
                  <a:rPr lang="en-US" sz="2400" dirty="0">
                    <a:latin typeface="+mn-lt"/>
                  </a:rPr>
                  <a:t>given the label vector </a:t>
                </a:r>
                <a14:m>
                  <m:oMath xmlns:m="http://schemas.openxmlformats.org/officeDocument/2006/math">
                    <m:r>
                      <a:rPr lang="en-US" sz="2400" i="1">
                        <a:latin typeface="Cambria Math" panose="02040503050406030204" pitchFamily="18" charset="0"/>
                        <a:cs typeface="Segoe UI" panose="020B0502040204020203" pitchFamily="34" charset="0"/>
                      </a:rPr>
                      <m:t>𝑦</m:t>
                    </m:r>
                  </m:oMath>
                </a14:m>
                <a:endParaRPr lang="en-US" sz="2400" dirty="0"/>
              </a:p>
              <a:p>
                <a:endParaRPr lang="en-US" sz="2800" dirty="0">
                  <a:latin typeface="+mn-lt"/>
                  <a:cs typeface="Segoe UI" panose="020B0502040204020203" pitchFamily="34" charset="0"/>
                </a:endParaRP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4"/>
                <a:stretch>
                  <a:fillRect l="-1058" t="-1094" r="-317"/>
                </a:stretch>
              </a:blipFill>
            </p:spPr>
            <p:txBody>
              <a:bodyPr/>
              <a:lstStyle/>
              <a:p>
                <a:r>
                  <a:rPr lang="en-US">
                    <a:noFill/>
                  </a:rPr>
                  <a:t> </a:t>
                </a:r>
              </a:p>
            </p:txBody>
          </p:sp>
        </mc:Fallback>
      </mc:AlternateContent>
    </p:spTree>
    <p:extLst>
      <p:ext uri="{BB962C8B-B14F-4D97-AF65-F5344CB8AC3E}">
        <p14:creationId xmlns:p14="http://schemas.microsoft.com/office/powerpoint/2010/main" val="2349099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Conditional GANs use labels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hlinkClick r:id="rId3"/>
                  </a:rPr>
                  <a:t>Mirza and </a:t>
                </a:r>
                <a:r>
                  <a:rPr lang="en-US" sz="2800" dirty="0" err="1">
                    <a:latin typeface="+mn-lt"/>
                    <a:cs typeface="Segoe UI" panose="020B0502040204020203" pitchFamily="34" charset="0"/>
                    <a:hlinkClick r:id="rId3"/>
                  </a:rPr>
                  <a:t>Osindero</a:t>
                </a:r>
                <a:r>
                  <a:rPr lang="en-US" sz="2800" dirty="0">
                    <a:latin typeface="+mn-lt"/>
                    <a:cs typeface="Segoe UI" panose="020B0502040204020203" pitchFamily="34" charset="0"/>
                    <a:hlinkClick r:id="rId3"/>
                  </a:rPr>
                  <a:t>, 2014</a:t>
                </a:r>
                <a:r>
                  <a:rPr lang="en-US" sz="2800" dirty="0">
                    <a:latin typeface="+mn-lt"/>
                    <a:cs typeface="Segoe UI" panose="020B0502040204020203" pitchFamily="34" charset="0"/>
                  </a:rPr>
                  <a:t>, use label data to condition GAN generation </a:t>
                </a:r>
              </a:p>
              <a:p>
                <a:r>
                  <a:rPr lang="en-US" sz="2800" dirty="0">
                    <a:latin typeface="+mn-lt"/>
                    <a:cs typeface="Segoe UI" panose="020B0502040204020203" pitchFamily="34" charset="0"/>
                  </a:rPr>
                  <a:t>Loss function conditioned on one-hot encoded label vector, </a:t>
                </a:r>
                <a14:m>
                  <m:oMath xmlns:m="http://schemas.openxmlformats.org/officeDocument/2006/math">
                    <m:r>
                      <a:rPr lang="en-US" sz="2800" b="0" i="1" smtClean="0">
                        <a:latin typeface="Cambria Math" panose="02040503050406030204" pitchFamily="18" charset="0"/>
                        <a:cs typeface="Segoe UI" panose="020B0502040204020203" pitchFamily="34" charset="0"/>
                      </a:rPr>
                      <m:t>𝑦</m:t>
                    </m:r>
                  </m:oMath>
                </a14:m>
                <a:r>
                  <a:rPr lang="en-US" sz="2800" dirty="0">
                    <a:latin typeface="+mn-lt"/>
                  </a:rPr>
                  <a:t>, and </a:t>
                </a:r>
                <a14:m>
                  <m:oMath xmlns:m="http://schemas.openxmlformats.org/officeDocument/2006/math">
                    <m:r>
                      <a:rPr lang="en-US" sz="2800" b="0" i="1" smtClean="0">
                        <a:latin typeface="Cambria Math" panose="02040503050406030204" pitchFamily="18" charset="0"/>
                      </a:rPr>
                      <m:t>100</m:t>
                    </m:r>
                    <m:r>
                      <a:rPr lang="en-US" sz="2800" b="0" i="1" smtClean="0">
                        <a:latin typeface="Cambria Math" panose="02040503050406030204" pitchFamily="18" charset="0"/>
                        <a:ea typeface="Cambria Math" panose="02040503050406030204" pitchFamily="18" charset="0"/>
                      </a:rPr>
                      <m:t>×100</m:t>
                    </m:r>
                  </m:oMath>
                </a14:m>
                <a:r>
                  <a:rPr lang="en-US" sz="2800" dirty="0">
                    <a:latin typeface="+mn-lt"/>
                  </a:rPr>
                  <a:t> noise vector, </a:t>
                </a:r>
                <a14:m>
                  <m:oMath xmlns:m="http://schemas.openxmlformats.org/officeDocument/2006/math">
                    <m:r>
                      <a:rPr lang="en-US" sz="2800" b="0" i="1" smtClean="0">
                        <a:latin typeface="Cambria Math" panose="02040503050406030204" pitchFamily="18" charset="0"/>
                      </a:rPr>
                      <m:t>𝑧</m:t>
                    </m:r>
                  </m:oMath>
                </a14:m>
                <a:endParaRPr lang="en-US" sz="2800" dirty="0">
                  <a:latin typeface="+mn-lt"/>
                </a:endParaRPr>
              </a:p>
              <a:p>
                <a:pPr marL="0" indent="0">
                  <a:buNone/>
                </a:pPr>
                <a:endParaRPr lang="en-US" sz="2800" dirty="0">
                  <a:latin typeface="+mn-lt"/>
                  <a:cs typeface="Segoe UI" panose="020B0502040204020203" pitchFamily="34" charset="0"/>
                </a:endParaRP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4"/>
                <a:stretch>
                  <a:fillRect l="-1058" t="-1094"/>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C4AC50CE-E151-8261-D6D3-7C3C5E854788}"/>
              </a:ext>
            </a:extLst>
          </p:cNvPr>
          <p:cNvPicPr>
            <a:picLocks noChangeAspect="1"/>
          </p:cNvPicPr>
          <p:nvPr/>
        </p:nvPicPr>
        <p:blipFill>
          <a:blip r:embed="rId5"/>
          <a:stretch>
            <a:fillRect/>
          </a:stretch>
        </p:blipFill>
        <p:spPr>
          <a:xfrm>
            <a:off x="2276444" y="2307578"/>
            <a:ext cx="5161304" cy="4420054"/>
          </a:xfrm>
          <a:prstGeom prst="rect">
            <a:avLst/>
          </a:prstGeom>
        </p:spPr>
      </p:pic>
    </p:spTree>
    <p:extLst>
      <p:ext uri="{BB962C8B-B14F-4D97-AF65-F5344CB8AC3E}">
        <p14:creationId xmlns:p14="http://schemas.microsoft.com/office/powerpoint/2010/main" val="25500328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Conditional GANs use labels</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6"/>
            <a:ext cx="11525250" cy="579452"/>
          </a:xfrm>
        </p:spPr>
        <p:txBody>
          <a:bodyPr/>
          <a:lstStyle/>
          <a:p>
            <a:pPr marL="0" indent="0">
              <a:buNone/>
            </a:pPr>
            <a:r>
              <a:rPr lang="en-US" sz="2800" dirty="0">
                <a:latin typeface="+mn-lt"/>
                <a:cs typeface="Segoe UI" panose="020B0502040204020203" pitchFamily="34" charset="0"/>
                <a:hlinkClick r:id="rId3"/>
              </a:rPr>
              <a:t>Mirza and </a:t>
            </a:r>
            <a:r>
              <a:rPr lang="en-US" sz="2800" dirty="0" err="1">
                <a:latin typeface="+mn-lt"/>
                <a:cs typeface="Segoe UI" panose="020B0502040204020203" pitchFamily="34" charset="0"/>
                <a:hlinkClick r:id="rId3"/>
              </a:rPr>
              <a:t>Osindero</a:t>
            </a:r>
            <a:r>
              <a:rPr lang="en-US" sz="2800" dirty="0">
                <a:latin typeface="+mn-lt"/>
                <a:cs typeface="Segoe UI" panose="020B0502040204020203" pitchFamily="34" charset="0"/>
                <a:hlinkClick r:id="rId3"/>
              </a:rPr>
              <a:t>, 2014</a:t>
            </a:r>
            <a:r>
              <a:rPr lang="en-US" sz="2800" dirty="0">
                <a:latin typeface="+mn-lt"/>
                <a:cs typeface="Segoe UI" panose="020B0502040204020203" pitchFamily="34" charset="0"/>
              </a:rPr>
              <a:t>, use label data to condition GAN generation </a:t>
            </a:r>
          </a:p>
        </p:txBody>
      </p:sp>
      <p:pic>
        <p:nvPicPr>
          <p:cNvPr id="6" name="Picture 5">
            <a:extLst>
              <a:ext uri="{FF2B5EF4-FFF2-40B4-BE49-F238E27FC236}">
                <a16:creationId xmlns:a16="http://schemas.microsoft.com/office/drawing/2014/main" id="{1A29FDAA-AEA6-5B95-A1D0-FFE9E8354200}"/>
              </a:ext>
            </a:extLst>
          </p:cNvPr>
          <p:cNvPicPr>
            <a:picLocks noChangeAspect="1"/>
          </p:cNvPicPr>
          <p:nvPr/>
        </p:nvPicPr>
        <p:blipFill>
          <a:blip r:embed="rId4"/>
          <a:stretch>
            <a:fillRect/>
          </a:stretch>
        </p:blipFill>
        <p:spPr>
          <a:xfrm>
            <a:off x="5085760" y="2719632"/>
            <a:ext cx="7060847" cy="3623635"/>
          </a:xfrm>
          <a:prstGeom prst="rect">
            <a:avLst/>
          </a:prstGeom>
        </p:spPr>
      </p:pic>
      <p:sp>
        <p:nvSpPr>
          <p:cNvPr id="7" name="Content Placeholder 2">
            <a:extLst>
              <a:ext uri="{FF2B5EF4-FFF2-40B4-BE49-F238E27FC236}">
                <a16:creationId xmlns:a16="http://schemas.microsoft.com/office/drawing/2014/main" id="{1DBEABFE-8906-E433-5F0F-E655E5F69D4C}"/>
              </a:ext>
            </a:extLst>
          </p:cNvPr>
          <p:cNvSpPr txBox="1">
            <a:spLocks/>
          </p:cNvSpPr>
          <p:nvPr/>
        </p:nvSpPr>
        <p:spPr>
          <a:xfrm>
            <a:off x="414078" y="1607270"/>
            <a:ext cx="4600982" cy="4925505"/>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00" dirty="0">
                <a:latin typeface="+mn-lt"/>
                <a:cs typeface="Segoe UI" panose="020B0502040204020203" pitchFamily="34" charset="0"/>
              </a:rPr>
              <a:t>Example of generated images </a:t>
            </a:r>
          </a:p>
          <a:p>
            <a:r>
              <a:rPr lang="en-US" sz="2800" dirty="0">
                <a:latin typeface="+mn-lt"/>
                <a:cs typeface="Segoe UI" panose="020B0502040204020203" pitchFamily="34" charset="0"/>
              </a:rPr>
              <a:t>Mini-batch size = 100</a:t>
            </a:r>
          </a:p>
          <a:p>
            <a:r>
              <a:rPr lang="en-US" sz="2800" dirty="0">
                <a:latin typeface="+mn-lt"/>
                <a:cs typeface="Segoe UI" panose="020B0502040204020203" pitchFamily="34" charset="0"/>
              </a:rPr>
              <a:t>Learning rate decreased from 0.1 to .000001</a:t>
            </a:r>
          </a:p>
          <a:p>
            <a:r>
              <a:rPr lang="en-US" sz="2800" dirty="0">
                <a:latin typeface="+mn-lt"/>
                <a:cs typeface="Segoe UI" panose="020B0502040204020203" pitchFamily="34" charset="0"/>
              </a:rPr>
              <a:t>Momentum increased 0.5 to 0.7 </a:t>
            </a:r>
          </a:p>
          <a:p>
            <a:r>
              <a:rPr lang="en-US" sz="2800" dirty="0">
                <a:latin typeface="+mn-lt"/>
                <a:cs typeface="Segoe UI" panose="020B0502040204020203" pitchFamily="34" charset="0"/>
              </a:rPr>
              <a:t>Dropout probability = 0.5</a:t>
            </a:r>
            <a:endParaRPr lang="en-US" sz="1100" dirty="0"/>
          </a:p>
          <a:p>
            <a:pPr marL="0" indent="0">
              <a:buFont typeface="Arial" pitchFamily="34" charset="0"/>
              <a:buNone/>
            </a:pPr>
            <a:endParaRPr lang="en-US" sz="2800" dirty="0">
              <a:latin typeface="+mn-lt"/>
              <a:cs typeface="Segoe UI" panose="020B0502040204020203" pitchFamily="34" charset="0"/>
            </a:endParaRPr>
          </a:p>
        </p:txBody>
      </p:sp>
    </p:spTree>
    <p:extLst>
      <p:ext uri="{BB962C8B-B14F-4D97-AF65-F5344CB8AC3E}">
        <p14:creationId xmlns:p14="http://schemas.microsoft.com/office/powerpoint/2010/main" val="297846460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The Convolutional GAN</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691534" cy="5570012"/>
          </a:xfrm>
        </p:spPr>
        <p:txBody>
          <a:bodyPr/>
          <a:lstStyle/>
          <a:p>
            <a:pPr marL="0" indent="0">
              <a:buNone/>
            </a:pPr>
            <a:r>
              <a:rPr lang="en-US" sz="2800" dirty="0">
                <a:latin typeface="+mn-lt"/>
                <a:cs typeface="Segoe UI" panose="020B0502040204020203" pitchFamily="34" charset="0"/>
              </a:rPr>
              <a:t>The deep convolutional GAN is a fully convolutional  </a:t>
            </a:r>
          </a:p>
          <a:p>
            <a:r>
              <a:rPr lang="en-US" sz="2800" dirty="0">
                <a:latin typeface="+mn-lt"/>
                <a:cs typeface="Segoe UI" panose="020B0502040204020203" pitchFamily="34" charset="0"/>
              </a:rPr>
              <a:t>The deep convolutional GAN or DCGAN (</a:t>
            </a:r>
            <a:r>
              <a:rPr lang="en-US" sz="2800" dirty="0">
                <a:latin typeface="+mn-lt"/>
                <a:cs typeface="Segoe UI" panose="020B0502040204020203" pitchFamily="34" charset="0"/>
                <a:hlinkClick r:id="rId3"/>
              </a:rPr>
              <a:t>Radford, et. al. 2015</a:t>
            </a:r>
            <a:r>
              <a:rPr lang="en-US" sz="2800" dirty="0">
                <a:latin typeface="+mn-lt"/>
                <a:cs typeface="Segoe UI" panose="020B0502040204020203" pitchFamily="34" charset="0"/>
              </a:rPr>
              <a:t>) was a significant breakthrough in creating GAN model with stable training behavior </a:t>
            </a:r>
          </a:p>
          <a:p>
            <a:r>
              <a:rPr lang="en-US" sz="2800" dirty="0">
                <a:latin typeface="+mn-lt"/>
                <a:cs typeface="Segoe UI" panose="020B0502040204020203" pitchFamily="34" charset="0"/>
              </a:rPr>
              <a:t>Fully convolutional architecture – no fully connected layers</a:t>
            </a:r>
          </a:p>
        </p:txBody>
      </p:sp>
      <p:pic>
        <p:nvPicPr>
          <p:cNvPr id="5" name="Picture 4">
            <a:extLst>
              <a:ext uri="{FF2B5EF4-FFF2-40B4-BE49-F238E27FC236}">
                <a16:creationId xmlns:a16="http://schemas.microsoft.com/office/drawing/2014/main" id="{CDD7B71E-EDEB-4B53-84C0-F82D17144023}"/>
              </a:ext>
            </a:extLst>
          </p:cNvPr>
          <p:cNvPicPr>
            <a:picLocks noChangeAspect="1"/>
          </p:cNvPicPr>
          <p:nvPr/>
        </p:nvPicPr>
        <p:blipFill>
          <a:blip r:embed="rId4"/>
          <a:stretch>
            <a:fillRect/>
          </a:stretch>
        </p:blipFill>
        <p:spPr>
          <a:xfrm>
            <a:off x="2550979" y="2918791"/>
            <a:ext cx="6626888" cy="3861569"/>
          </a:xfrm>
          <a:prstGeom prst="rect">
            <a:avLst/>
          </a:prstGeom>
        </p:spPr>
      </p:pic>
    </p:spTree>
    <p:extLst>
      <p:ext uri="{BB962C8B-B14F-4D97-AF65-F5344CB8AC3E}">
        <p14:creationId xmlns:p14="http://schemas.microsoft.com/office/powerpoint/2010/main" val="3250852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The Convolutional GAN</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691534" cy="587333"/>
          </a:xfrm>
        </p:spPr>
        <p:txBody>
          <a:bodyPr/>
          <a:lstStyle/>
          <a:p>
            <a:pPr marL="0" indent="0">
              <a:buNone/>
            </a:pPr>
            <a:r>
              <a:rPr lang="en-US" sz="2800" dirty="0">
                <a:latin typeface="+mn-lt"/>
                <a:cs typeface="Segoe UI" panose="020B0502040204020203" pitchFamily="34" charset="0"/>
              </a:rPr>
              <a:t>Components of the DCGAN</a:t>
            </a:r>
          </a:p>
        </p:txBody>
      </p:sp>
      <p:pic>
        <p:nvPicPr>
          <p:cNvPr id="5" name="Picture 4">
            <a:extLst>
              <a:ext uri="{FF2B5EF4-FFF2-40B4-BE49-F238E27FC236}">
                <a16:creationId xmlns:a16="http://schemas.microsoft.com/office/drawing/2014/main" id="{CDD7B71E-EDEB-4B53-84C0-F82D17144023}"/>
              </a:ext>
            </a:extLst>
          </p:cNvPr>
          <p:cNvPicPr>
            <a:picLocks noChangeAspect="1"/>
          </p:cNvPicPr>
          <p:nvPr/>
        </p:nvPicPr>
        <p:blipFill>
          <a:blip r:embed="rId3"/>
          <a:stretch>
            <a:fillRect/>
          </a:stretch>
        </p:blipFill>
        <p:spPr>
          <a:xfrm>
            <a:off x="2430026" y="2855895"/>
            <a:ext cx="6626888" cy="3861569"/>
          </a:xfrm>
          <a:prstGeom prst="rect">
            <a:avLst/>
          </a:prstGeom>
        </p:spPr>
      </p:pic>
      <p:sp>
        <p:nvSpPr>
          <p:cNvPr id="6" name="TextBox 5">
            <a:extLst>
              <a:ext uri="{FF2B5EF4-FFF2-40B4-BE49-F238E27FC236}">
                <a16:creationId xmlns:a16="http://schemas.microsoft.com/office/drawing/2014/main" id="{4CE22AD8-4670-469C-B87C-81AB138FE0B0}"/>
              </a:ext>
            </a:extLst>
          </p:cNvPr>
          <p:cNvSpPr txBox="1"/>
          <p:nvPr/>
        </p:nvSpPr>
        <p:spPr>
          <a:xfrm>
            <a:off x="149747" y="3960520"/>
            <a:ext cx="1998133" cy="830997"/>
          </a:xfrm>
          <a:prstGeom prst="rect">
            <a:avLst/>
          </a:prstGeom>
          <a:noFill/>
        </p:spPr>
        <p:txBody>
          <a:bodyPr wrap="square" rtlCol="0">
            <a:spAutoFit/>
          </a:bodyPr>
          <a:lstStyle/>
          <a:p>
            <a:r>
              <a:rPr lang="en-US" sz="2400" dirty="0"/>
              <a:t>Random Input vector</a:t>
            </a:r>
          </a:p>
        </p:txBody>
      </p:sp>
      <p:cxnSp>
        <p:nvCxnSpPr>
          <p:cNvPr id="8" name="Straight Arrow Connector 7">
            <a:extLst>
              <a:ext uri="{FF2B5EF4-FFF2-40B4-BE49-F238E27FC236}">
                <a16:creationId xmlns:a16="http://schemas.microsoft.com/office/drawing/2014/main" id="{68EDD906-7AD5-4440-866A-E8AF736C2C95}"/>
              </a:ext>
            </a:extLst>
          </p:cNvPr>
          <p:cNvCxnSpPr>
            <a:cxnSpLocks/>
            <a:stCxn id="6" idx="3"/>
          </p:cNvCxnSpPr>
          <p:nvPr/>
        </p:nvCxnSpPr>
        <p:spPr>
          <a:xfrm flipV="1">
            <a:off x="2147880" y="4334933"/>
            <a:ext cx="334063" cy="41086"/>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sp>
        <p:nvSpPr>
          <p:cNvPr id="10" name="Left Brace 9">
            <a:extLst>
              <a:ext uri="{FF2B5EF4-FFF2-40B4-BE49-F238E27FC236}">
                <a16:creationId xmlns:a16="http://schemas.microsoft.com/office/drawing/2014/main" id="{55D5A022-945E-4731-ABD9-34E124DCA2C7}"/>
              </a:ext>
            </a:extLst>
          </p:cNvPr>
          <p:cNvSpPr/>
          <p:nvPr/>
        </p:nvSpPr>
        <p:spPr>
          <a:xfrm rot="5400000">
            <a:off x="5452613" y="174744"/>
            <a:ext cx="328990" cy="4685090"/>
          </a:xfrm>
          <a:prstGeom prst="leftBrace">
            <a:avLst/>
          </a:prstGeom>
          <a:ln w="317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TextBox 10">
            <a:extLst>
              <a:ext uri="{FF2B5EF4-FFF2-40B4-BE49-F238E27FC236}">
                <a16:creationId xmlns:a16="http://schemas.microsoft.com/office/drawing/2014/main" id="{523A3803-3FCA-4DBD-A064-36D991AA310F}"/>
              </a:ext>
            </a:extLst>
          </p:cNvPr>
          <p:cNvSpPr txBox="1"/>
          <p:nvPr/>
        </p:nvSpPr>
        <p:spPr>
          <a:xfrm>
            <a:off x="3221398" y="2855895"/>
            <a:ext cx="4738255" cy="461665"/>
          </a:xfrm>
          <a:prstGeom prst="rect">
            <a:avLst/>
          </a:prstGeom>
          <a:noFill/>
        </p:spPr>
        <p:txBody>
          <a:bodyPr wrap="square" rtlCol="0">
            <a:spAutoFit/>
          </a:bodyPr>
          <a:lstStyle/>
          <a:p>
            <a:pPr algn="ctr"/>
            <a:r>
              <a:rPr lang="en-US" sz="2400" dirty="0"/>
              <a:t>Increasing image resolution</a:t>
            </a:r>
          </a:p>
        </p:txBody>
      </p:sp>
      <p:cxnSp>
        <p:nvCxnSpPr>
          <p:cNvPr id="12" name="Straight Arrow Connector 11">
            <a:extLst>
              <a:ext uri="{FF2B5EF4-FFF2-40B4-BE49-F238E27FC236}">
                <a16:creationId xmlns:a16="http://schemas.microsoft.com/office/drawing/2014/main" id="{1ABE183F-ED6D-4850-8031-50F20693014E}"/>
              </a:ext>
            </a:extLst>
          </p:cNvPr>
          <p:cNvCxnSpPr>
            <a:cxnSpLocks/>
          </p:cNvCxnSpPr>
          <p:nvPr/>
        </p:nvCxnSpPr>
        <p:spPr>
          <a:xfrm>
            <a:off x="3274563" y="3325091"/>
            <a:ext cx="4685090" cy="0"/>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710D4A39-FC7F-47DA-9559-5972CE0812A8}"/>
              </a:ext>
            </a:extLst>
          </p:cNvPr>
          <p:cNvSpPr txBox="1"/>
          <p:nvPr/>
        </p:nvSpPr>
        <p:spPr>
          <a:xfrm>
            <a:off x="3274563" y="1804073"/>
            <a:ext cx="4738255" cy="461665"/>
          </a:xfrm>
          <a:prstGeom prst="rect">
            <a:avLst/>
          </a:prstGeom>
          <a:noFill/>
        </p:spPr>
        <p:txBody>
          <a:bodyPr wrap="square" rtlCol="0">
            <a:spAutoFit/>
          </a:bodyPr>
          <a:lstStyle/>
          <a:p>
            <a:pPr algn="ctr"/>
            <a:r>
              <a:rPr lang="en-US" sz="2400" dirty="0"/>
              <a:t>Convolutional Embedding Space</a:t>
            </a:r>
          </a:p>
        </p:txBody>
      </p:sp>
    </p:spTree>
    <p:extLst>
      <p:ext uri="{BB962C8B-B14F-4D97-AF65-F5344CB8AC3E}">
        <p14:creationId xmlns:p14="http://schemas.microsoft.com/office/powerpoint/2010/main" val="552309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animBg="1"/>
      <p:bldP spid="11" grpId="0"/>
      <p:bldP spid="16"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The Convolutional GAN</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691534" cy="587333"/>
          </a:xfrm>
        </p:spPr>
        <p:txBody>
          <a:bodyPr/>
          <a:lstStyle/>
          <a:p>
            <a:pPr marL="0" indent="0">
              <a:buNone/>
            </a:pPr>
            <a:r>
              <a:rPr lang="en-US" sz="2800" dirty="0">
                <a:latin typeface="+mn-lt"/>
                <a:cs typeface="Segoe UI" panose="020B0502040204020203" pitchFamily="34" charset="0"/>
              </a:rPr>
              <a:t>Can perform linear mathematical operations on convolutional embedding space </a:t>
            </a:r>
          </a:p>
        </p:txBody>
      </p:sp>
      <p:pic>
        <p:nvPicPr>
          <p:cNvPr id="7" name="Picture 6">
            <a:extLst>
              <a:ext uri="{FF2B5EF4-FFF2-40B4-BE49-F238E27FC236}">
                <a16:creationId xmlns:a16="http://schemas.microsoft.com/office/drawing/2014/main" id="{A282A70E-B00E-4D8C-9AC6-59F4D58C90C9}"/>
              </a:ext>
            </a:extLst>
          </p:cNvPr>
          <p:cNvPicPr>
            <a:picLocks noChangeAspect="1"/>
          </p:cNvPicPr>
          <p:nvPr/>
        </p:nvPicPr>
        <p:blipFill>
          <a:blip r:embed="rId3"/>
          <a:stretch>
            <a:fillRect/>
          </a:stretch>
        </p:blipFill>
        <p:spPr>
          <a:xfrm>
            <a:off x="1104756" y="1821607"/>
            <a:ext cx="9461041" cy="4916592"/>
          </a:xfrm>
          <a:prstGeom prst="rect">
            <a:avLst/>
          </a:prstGeom>
        </p:spPr>
      </p:pic>
    </p:spTree>
    <p:extLst>
      <p:ext uri="{BB962C8B-B14F-4D97-AF65-F5344CB8AC3E}">
        <p14:creationId xmlns:p14="http://schemas.microsoft.com/office/powerpoint/2010/main" val="148017824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Example: Colorizing images</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err="1">
                <a:latin typeface="+mn-lt"/>
                <a:cs typeface="Segoe UI" panose="020B0502040204020203" pitchFamily="34" charset="0"/>
                <a:hlinkClick r:id="rId3"/>
              </a:rPr>
              <a:t>Nazieri</a:t>
            </a:r>
            <a:r>
              <a:rPr lang="en-US" sz="2800" dirty="0">
                <a:latin typeface="+mn-lt"/>
                <a:cs typeface="Segoe UI" panose="020B0502040204020203" pitchFamily="34" charset="0"/>
                <a:hlinkClick r:id="rId3"/>
              </a:rPr>
              <a:t>, et. al, 2018</a:t>
            </a:r>
            <a:r>
              <a:rPr lang="en-US" sz="2800" dirty="0">
                <a:latin typeface="+mn-lt"/>
                <a:cs typeface="Segoe UI" panose="020B0502040204020203" pitchFamily="34" charset="0"/>
              </a:rPr>
              <a:t>, used deep convolutional conditional GAN architecture to colorize images </a:t>
            </a:r>
          </a:p>
          <a:p>
            <a:r>
              <a:rPr lang="en-US" sz="2800" dirty="0">
                <a:latin typeface="+mn-lt"/>
                <a:cs typeface="Segoe UI" panose="020B0502040204020203" pitchFamily="34" charset="0"/>
              </a:rPr>
              <a:t>Goal, to convert gray-scale image to color</a:t>
            </a:r>
          </a:p>
          <a:p>
            <a:r>
              <a:rPr lang="en-US" sz="2800" dirty="0">
                <a:latin typeface="+mn-lt"/>
                <a:cs typeface="Segoe UI" panose="020B0502040204020203" pitchFamily="34" charset="0"/>
              </a:rPr>
              <a:t>Fully convolutional architecture, no pooling</a:t>
            </a:r>
          </a:p>
          <a:p>
            <a:r>
              <a:rPr lang="en-US" sz="2800" dirty="0">
                <a:latin typeface="+mn-lt"/>
                <a:cs typeface="Segoe UI" panose="020B0502040204020203" pitchFamily="34" charset="0"/>
              </a:rPr>
              <a:t>Training data easy to create; convert image to gray-scale</a:t>
            </a:r>
          </a:p>
          <a:p>
            <a:pPr marL="0" indent="0">
              <a:buNone/>
            </a:pPr>
            <a:r>
              <a:rPr lang="en-US" sz="2400" dirty="0">
                <a:solidFill>
                  <a:schemeClr val="tx2"/>
                </a:solidFill>
                <a:latin typeface="+mn-lt"/>
                <a:cs typeface="Segoe UI" panose="020B0502040204020203" pitchFamily="34" charset="0"/>
              </a:rPr>
              <a:t>Also see the code and examples in </a:t>
            </a:r>
            <a:r>
              <a:rPr lang="en-US" sz="2400" dirty="0" err="1">
                <a:solidFill>
                  <a:schemeClr val="tx2"/>
                </a:solidFill>
                <a:latin typeface="+mn-lt"/>
                <a:cs typeface="Segoe UI" panose="020B0502040204020203" pitchFamily="34" charset="0"/>
                <a:hlinkClick r:id="rId4"/>
              </a:rPr>
              <a:t>Github</a:t>
            </a:r>
            <a:endParaRPr lang="en-US" sz="2400" dirty="0">
              <a:solidFill>
                <a:schemeClr val="tx2"/>
              </a:solidFill>
              <a:latin typeface="+mn-lt"/>
              <a:cs typeface="Segoe UI" panose="020B0502040204020203" pitchFamily="34" charset="0"/>
            </a:endParaRPr>
          </a:p>
        </p:txBody>
      </p:sp>
    </p:spTree>
    <p:extLst>
      <p:ext uri="{BB962C8B-B14F-4D97-AF65-F5344CB8AC3E}">
        <p14:creationId xmlns:p14="http://schemas.microsoft.com/office/powerpoint/2010/main" val="2705095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05182"/>
            <a:ext cx="10515600" cy="872004"/>
          </a:xfrm>
        </p:spPr>
        <p:txBody>
          <a:bodyPr>
            <a:normAutofit/>
          </a:bodyPr>
          <a:lstStyle/>
          <a:p>
            <a:r>
              <a:rPr lang="en-US" sz="4000" dirty="0">
                <a:latin typeface="+mn-lt"/>
              </a:rPr>
              <a:t>Generative Models</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9"/>
            <a:ext cx="5501962" cy="5593468"/>
          </a:xfrm>
        </p:spPr>
        <p:txBody>
          <a:bodyPr>
            <a:normAutofit/>
          </a:bodyPr>
          <a:lstStyle/>
          <a:p>
            <a:pPr marL="0" indent="0">
              <a:buNone/>
            </a:pPr>
            <a:r>
              <a:rPr lang="en-US" b="1" dirty="0"/>
              <a:t>Generative Models</a:t>
            </a:r>
            <a:r>
              <a:rPr lang="en-US" dirty="0"/>
              <a:t> output new data cases   </a:t>
            </a:r>
          </a:p>
          <a:p>
            <a:r>
              <a:rPr lang="en-US" dirty="0"/>
              <a:t>A </a:t>
            </a:r>
            <a:r>
              <a:rPr lang="en-US" b="1" dirty="0"/>
              <a:t>generator</a:t>
            </a:r>
            <a:r>
              <a:rPr lang="en-US" dirty="0"/>
              <a:t> learns an </a:t>
            </a:r>
            <a:r>
              <a:rPr lang="en-US" b="1" dirty="0"/>
              <a:t>embedding space</a:t>
            </a:r>
            <a:r>
              <a:rPr lang="en-US" dirty="0"/>
              <a:t> from data input </a:t>
            </a:r>
          </a:p>
          <a:p>
            <a:r>
              <a:rPr lang="en-US" dirty="0"/>
              <a:t>Generator produces output data from embedding space from random seed, </a:t>
            </a:r>
            <a:r>
              <a:rPr lang="en-US" b="1" i="1" dirty="0"/>
              <a:t>z</a:t>
            </a:r>
          </a:p>
          <a:p>
            <a:r>
              <a:rPr lang="en-US" dirty="0"/>
              <a:t>A </a:t>
            </a:r>
            <a:r>
              <a:rPr lang="en-US" b="1" dirty="0"/>
              <a:t>critic</a:t>
            </a:r>
            <a:r>
              <a:rPr lang="en-US" dirty="0"/>
              <a:t> or </a:t>
            </a:r>
            <a:r>
              <a:rPr lang="en-US" b="1" dirty="0"/>
              <a:t>discriminative model </a:t>
            </a:r>
            <a:r>
              <a:rPr lang="en-US" dirty="0"/>
              <a:t>evaluates the quality of the output with feedback used to improve learning of embedding space </a:t>
            </a:r>
          </a:p>
        </p:txBody>
      </p:sp>
      <p:sp>
        <p:nvSpPr>
          <p:cNvPr id="4" name="Rectangle 3">
            <a:extLst>
              <a:ext uri="{FF2B5EF4-FFF2-40B4-BE49-F238E27FC236}">
                <a16:creationId xmlns:a16="http://schemas.microsoft.com/office/drawing/2014/main" id="{67A52611-2458-49EF-82BF-309C45957E50}"/>
              </a:ext>
            </a:extLst>
          </p:cNvPr>
          <p:cNvSpPr/>
          <p:nvPr/>
        </p:nvSpPr>
        <p:spPr>
          <a:xfrm>
            <a:off x="7801308" y="2816710"/>
            <a:ext cx="2128935" cy="1546287"/>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dirty="0">
              <a:solidFill>
                <a:schemeClr val="tx1"/>
              </a:solidFill>
            </a:endParaRPr>
          </a:p>
        </p:txBody>
      </p:sp>
      <p:sp>
        <p:nvSpPr>
          <p:cNvPr id="5" name="Rectangle 4">
            <a:extLst>
              <a:ext uri="{FF2B5EF4-FFF2-40B4-BE49-F238E27FC236}">
                <a16:creationId xmlns:a16="http://schemas.microsoft.com/office/drawing/2014/main" id="{07E25C2C-63EB-4E1C-A637-C3F80500CB5D}"/>
              </a:ext>
            </a:extLst>
          </p:cNvPr>
          <p:cNvSpPr/>
          <p:nvPr/>
        </p:nvSpPr>
        <p:spPr>
          <a:xfrm>
            <a:off x="8092631" y="1559949"/>
            <a:ext cx="1546287" cy="724358"/>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Training Data</a:t>
            </a:r>
          </a:p>
        </p:txBody>
      </p:sp>
      <p:cxnSp>
        <p:nvCxnSpPr>
          <p:cNvPr id="6" name="Straight Arrow Connector 5">
            <a:extLst>
              <a:ext uri="{FF2B5EF4-FFF2-40B4-BE49-F238E27FC236}">
                <a16:creationId xmlns:a16="http://schemas.microsoft.com/office/drawing/2014/main" id="{B6310350-9053-4C20-9378-5BA29CED0DAB}"/>
              </a:ext>
            </a:extLst>
          </p:cNvPr>
          <p:cNvCxnSpPr>
            <a:cxnSpLocks/>
            <a:stCxn id="5" idx="2"/>
            <a:endCxn id="4" idx="0"/>
          </p:cNvCxnSpPr>
          <p:nvPr/>
        </p:nvCxnSpPr>
        <p:spPr>
          <a:xfrm>
            <a:off x="8865775" y="2284307"/>
            <a:ext cx="1" cy="53240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1AB2DC0B-A88F-452C-90FB-0709702FC409}"/>
              </a:ext>
            </a:extLst>
          </p:cNvPr>
          <p:cNvSpPr/>
          <p:nvPr/>
        </p:nvSpPr>
        <p:spPr>
          <a:xfrm>
            <a:off x="7969250" y="2963863"/>
            <a:ext cx="1838325" cy="97155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Embedding Space</a:t>
            </a:r>
          </a:p>
        </p:txBody>
      </p:sp>
      <p:sp>
        <p:nvSpPr>
          <p:cNvPr id="9" name="TextBox 8">
            <a:extLst>
              <a:ext uri="{FF2B5EF4-FFF2-40B4-BE49-F238E27FC236}">
                <a16:creationId xmlns:a16="http://schemas.microsoft.com/office/drawing/2014/main" id="{73FCDD78-C9EA-40FD-97AA-9B5E6150ECB2}"/>
              </a:ext>
            </a:extLst>
          </p:cNvPr>
          <p:cNvSpPr txBox="1"/>
          <p:nvPr/>
        </p:nvSpPr>
        <p:spPr>
          <a:xfrm>
            <a:off x="8167370" y="3884292"/>
            <a:ext cx="1520190" cy="461665"/>
          </a:xfrm>
          <a:prstGeom prst="rect">
            <a:avLst/>
          </a:prstGeom>
          <a:noFill/>
        </p:spPr>
        <p:txBody>
          <a:bodyPr wrap="square" rtlCol="0">
            <a:spAutoFit/>
          </a:bodyPr>
          <a:lstStyle/>
          <a:p>
            <a:pPr algn="ctr"/>
            <a:r>
              <a:rPr lang="en-US" sz="2400" dirty="0"/>
              <a:t>Generator</a:t>
            </a:r>
          </a:p>
        </p:txBody>
      </p:sp>
      <p:sp>
        <p:nvSpPr>
          <p:cNvPr id="13" name="Rectangle 12">
            <a:extLst>
              <a:ext uri="{FF2B5EF4-FFF2-40B4-BE49-F238E27FC236}">
                <a16:creationId xmlns:a16="http://schemas.microsoft.com/office/drawing/2014/main" id="{2A55C4BA-ED29-45B3-8819-11E6BC9F2835}"/>
              </a:ext>
            </a:extLst>
          </p:cNvPr>
          <p:cNvSpPr/>
          <p:nvPr/>
        </p:nvSpPr>
        <p:spPr>
          <a:xfrm>
            <a:off x="8092631" y="4895400"/>
            <a:ext cx="1546287" cy="724358"/>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Output</a:t>
            </a:r>
          </a:p>
        </p:txBody>
      </p:sp>
      <p:cxnSp>
        <p:nvCxnSpPr>
          <p:cNvPr id="14" name="Straight Arrow Connector 13">
            <a:extLst>
              <a:ext uri="{FF2B5EF4-FFF2-40B4-BE49-F238E27FC236}">
                <a16:creationId xmlns:a16="http://schemas.microsoft.com/office/drawing/2014/main" id="{33B9633B-A229-429A-B72D-AE02FD6B2BFD}"/>
              </a:ext>
            </a:extLst>
          </p:cNvPr>
          <p:cNvCxnSpPr>
            <a:cxnSpLocks/>
            <a:stCxn id="4" idx="2"/>
            <a:endCxn id="13" idx="0"/>
          </p:cNvCxnSpPr>
          <p:nvPr/>
        </p:nvCxnSpPr>
        <p:spPr>
          <a:xfrm flipH="1">
            <a:off x="8865775" y="4362997"/>
            <a:ext cx="1" cy="53240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156EA06C-08CD-4BF8-8AD1-F6B3913201A1}"/>
              </a:ext>
            </a:extLst>
          </p:cNvPr>
          <p:cNvSpPr/>
          <p:nvPr/>
        </p:nvSpPr>
        <p:spPr>
          <a:xfrm>
            <a:off x="6904783" y="2816710"/>
            <a:ext cx="635571" cy="1546287"/>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i="1" dirty="0">
                <a:solidFill>
                  <a:schemeClr val="tx1"/>
                </a:solidFill>
              </a:rPr>
              <a:t>Z</a:t>
            </a:r>
          </a:p>
        </p:txBody>
      </p:sp>
      <p:cxnSp>
        <p:nvCxnSpPr>
          <p:cNvPr id="19" name="Straight Arrow Connector 18">
            <a:extLst>
              <a:ext uri="{FF2B5EF4-FFF2-40B4-BE49-F238E27FC236}">
                <a16:creationId xmlns:a16="http://schemas.microsoft.com/office/drawing/2014/main" id="{66F6CC4F-CA71-4080-8AB2-FC792412188C}"/>
              </a:ext>
            </a:extLst>
          </p:cNvPr>
          <p:cNvCxnSpPr>
            <a:cxnSpLocks/>
            <a:stCxn id="18" idx="3"/>
            <a:endCxn id="4" idx="1"/>
          </p:cNvCxnSpPr>
          <p:nvPr/>
        </p:nvCxnSpPr>
        <p:spPr>
          <a:xfrm>
            <a:off x="7540354" y="3589854"/>
            <a:ext cx="260954"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F8BA9750-DF13-4F4B-9F6F-606BFAA9ACDE}"/>
              </a:ext>
            </a:extLst>
          </p:cNvPr>
          <p:cNvSpPr/>
          <p:nvPr/>
        </p:nvSpPr>
        <p:spPr>
          <a:xfrm>
            <a:off x="10375820" y="2816710"/>
            <a:ext cx="1546287" cy="1546287"/>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Critic</a:t>
            </a:r>
          </a:p>
        </p:txBody>
      </p:sp>
      <p:cxnSp>
        <p:nvCxnSpPr>
          <p:cNvPr id="25" name="Straight Arrow Connector 24">
            <a:extLst>
              <a:ext uri="{FF2B5EF4-FFF2-40B4-BE49-F238E27FC236}">
                <a16:creationId xmlns:a16="http://schemas.microsoft.com/office/drawing/2014/main" id="{7382814A-D94B-4B82-A8F9-A0C066F7B880}"/>
              </a:ext>
            </a:extLst>
          </p:cNvPr>
          <p:cNvCxnSpPr>
            <a:cxnSpLocks/>
            <a:stCxn id="24" idx="1"/>
            <a:endCxn id="4" idx="3"/>
          </p:cNvCxnSpPr>
          <p:nvPr/>
        </p:nvCxnSpPr>
        <p:spPr>
          <a:xfrm flipH="1">
            <a:off x="9930243" y="3589854"/>
            <a:ext cx="445577"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9356026B-91D5-4114-BA95-A10A995EA79A}"/>
              </a:ext>
            </a:extLst>
          </p:cNvPr>
          <p:cNvCxnSpPr>
            <a:cxnSpLocks/>
            <a:endCxn id="24" idx="2"/>
          </p:cNvCxnSpPr>
          <p:nvPr/>
        </p:nvCxnSpPr>
        <p:spPr>
          <a:xfrm flipV="1">
            <a:off x="11148964" y="4362997"/>
            <a:ext cx="0" cy="89458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AF57D89F-A6B0-4569-871C-82738CF3C7D0}"/>
              </a:ext>
            </a:extLst>
          </p:cNvPr>
          <p:cNvCxnSpPr>
            <a:cxnSpLocks/>
            <a:stCxn id="13" idx="3"/>
          </p:cNvCxnSpPr>
          <p:nvPr/>
        </p:nvCxnSpPr>
        <p:spPr>
          <a:xfrm>
            <a:off x="9638918" y="5257579"/>
            <a:ext cx="1510045" cy="0"/>
          </a:xfrm>
          <a:prstGeom prst="straightConnector1">
            <a:avLst/>
          </a:prstGeom>
          <a:ln w="38100">
            <a:tailEnd type="non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BB2DFAF7-8C38-4A78-BDD8-BAFFE305FDD7}"/>
              </a:ext>
            </a:extLst>
          </p:cNvPr>
          <p:cNvCxnSpPr>
            <a:cxnSpLocks/>
            <a:endCxn id="5" idx="3"/>
          </p:cNvCxnSpPr>
          <p:nvPr/>
        </p:nvCxnSpPr>
        <p:spPr>
          <a:xfrm flipH="1">
            <a:off x="9638918" y="1922128"/>
            <a:ext cx="1510045" cy="0"/>
          </a:xfrm>
          <a:prstGeom prst="straightConnector1">
            <a:avLst/>
          </a:prstGeom>
          <a:ln w="38100">
            <a:tailEnd type="non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7C6B76C0-D271-4FCA-B8F9-D29631BD87C3}"/>
              </a:ext>
            </a:extLst>
          </p:cNvPr>
          <p:cNvCxnSpPr>
            <a:cxnSpLocks/>
            <a:endCxn id="24" idx="0"/>
          </p:cNvCxnSpPr>
          <p:nvPr/>
        </p:nvCxnSpPr>
        <p:spPr>
          <a:xfrm flipH="1">
            <a:off x="11148964" y="1922128"/>
            <a:ext cx="36241" cy="89458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39293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3" end="3"/>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8"/>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8" grpId="0" animBg="1"/>
      <p:bldP spid="9" grpId="0"/>
      <p:bldP spid="13" grpId="0" animBg="1"/>
      <p:bldP spid="18" grpId="0" animBg="1"/>
      <p:bldP spid="24"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Example: Colorizing images</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Examples of colorize images: </a:t>
            </a:r>
          </a:p>
        </p:txBody>
      </p:sp>
      <p:pic>
        <p:nvPicPr>
          <p:cNvPr id="11" name="Picture 10">
            <a:extLst>
              <a:ext uri="{FF2B5EF4-FFF2-40B4-BE49-F238E27FC236}">
                <a16:creationId xmlns:a16="http://schemas.microsoft.com/office/drawing/2014/main" id="{31220816-04AF-4471-9DE9-A6E7120BA840}"/>
              </a:ext>
            </a:extLst>
          </p:cNvPr>
          <p:cNvPicPr>
            <a:picLocks noChangeAspect="1"/>
          </p:cNvPicPr>
          <p:nvPr/>
        </p:nvPicPr>
        <p:blipFill>
          <a:blip r:embed="rId3"/>
          <a:stretch>
            <a:fillRect/>
          </a:stretch>
        </p:blipFill>
        <p:spPr>
          <a:xfrm>
            <a:off x="659877" y="1758241"/>
            <a:ext cx="10914280" cy="4984032"/>
          </a:xfrm>
          <a:prstGeom prst="rect">
            <a:avLst/>
          </a:prstGeom>
        </p:spPr>
      </p:pic>
      <p:sp>
        <p:nvSpPr>
          <p:cNvPr id="12" name="TextBox 11">
            <a:extLst>
              <a:ext uri="{FF2B5EF4-FFF2-40B4-BE49-F238E27FC236}">
                <a16:creationId xmlns:a16="http://schemas.microsoft.com/office/drawing/2014/main" id="{B251D531-F618-C585-8186-A82DA3D8796A}"/>
              </a:ext>
            </a:extLst>
          </p:cNvPr>
          <p:cNvSpPr txBox="1"/>
          <p:nvPr/>
        </p:nvSpPr>
        <p:spPr>
          <a:xfrm>
            <a:off x="1875450" y="2847663"/>
            <a:ext cx="2174631" cy="461665"/>
          </a:xfrm>
          <a:prstGeom prst="rect">
            <a:avLst/>
          </a:prstGeom>
          <a:noFill/>
        </p:spPr>
        <p:txBody>
          <a:bodyPr wrap="square" rtlCol="0">
            <a:spAutoFit/>
          </a:bodyPr>
          <a:lstStyle/>
          <a:p>
            <a:pPr algn="ctr"/>
            <a:r>
              <a:rPr lang="en-US" sz="2400" dirty="0"/>
              <a:t>Encoder Layers</a:t>
            </a:r>
          </a:p>
        </p:txBody>
      </p:sp>
      <p:sp>
        <p:nvSpPr>
          <p:cNvPr id="14" name="TextBox 13">
            <a:extLst>
              <a:ext uri="{FF2B5EF4-FFF2-40B4-BE49-F238E27FC236}">
                <a16:creationId xmlns:a16="http://schemas.microsoft.com/office/drawing/2014/main" id="{D4765D09-85D1-8147-8BF4-AA3D0B969A60}"/>
              </a:ext>
            </a:extLst>
          </p:cNvPr>
          <p:cNvSpPr txBox="1"/>
          <p:nvPr/>
        </p:nvSpPr>
        <p:spPr>
          <a:xfrm>
            <a:off x="749432" y="1340945"/>
            <a:ext cx="1588416" cy="461665"/>
          </a:xfrm>
          <a:prstGeom prst="rect">
            <a:avLst/>
          </a:prstGeom>
          <a:noFill/>
        </p:spPr>
        <p:txBody>
          <a:bodyPr wrap="square" rtlCol="0">
            <a:spAutoFit/>
          </a:bodyPr>
          <a:lstStyle/>
          <a:p>
            <a:pPr algn="ctr"/>
            <a:r>
              <a:rPr lang="en-US" sz="2400" dirty="0"/>
              <a:t>Gray-scale</a:t>
            </a:r>
          </a:p>
        </p:txBody>
      </p:sp>
      <p:sp>
        <p:nvSpPr>
          <p:cNvPr id="15" name="TextBox 14">
            <a:extLst>
              <a:ext uri="{FF2B5EF4-FFF2-40B4-BE49-F238E27FC236}">
                <a16:creationId xmlns:a16="http://schemas.microsoft.com/office/drawing/2014/main" id="{CA655251-03F3-3824-49D2-F663F628452E}"/>
              </a:ext>
            </a:extLst>
          </p:cNvPr>
          <p:cNvSpPr txBox="1"/>
          <p:nvPr/>
        </p:nvSpPr>
        <p:spPr>
          <a:xfrm>
            <a:off x="2461665" y="1343284"/>
            <a:ext cx="1588416" cy="461665"/>
          </a:xfrm>
          <a:prstGeom prst="rect">
            <a:avLst/>
          </a:prstGeom>
          <a:noFill/>
        </p:spPr>
        <p:txBody>
          <a:bodyPr wrap="square" rtlCol="0">
            <a:spAutoFit/>
          </a:bodyPr>
          <a:lstStyle/>
          <a:p>
            <a:pPr algn="ctr"/>
            <a:r>
              <a:rPr lang="en-US" sz="2400" dirty="0"/>
              <a:t>Original</a:t>
            </a:r>
          </a:p>
        </p:txBody>
      </p:sp>
      <p:sp>
        <p:nvSpPr>
          <p:cNvPr id="16" name="TextBox 15">
            <a:extLst>
              <a:ext uri="{FF2B5EF4-FFF2-40B4-BE49-F238E27FC236}">
                <a16:creationId xmlns:a16="http://schemas.microsoft.com/office/drawing/2014/main" id="{FC16CA0B-5423-E3B4-5C3F-FD072ACE849B}"/>
              </a:ext>
            </a:extLst>
          </p:cNvPr>
          <p:cNvSpPr txBox="1"/>
          <p:nvPr/>
        </p:nvSpPr>
        <p:spPr>
          <a:xfrm>
            <a:off x="4186759" y="1330527"/>
            <a:ext cx="1588416" cy="461665"/>
          </a:xfrm>
          <a:prstGeom prst="rect">
            <a:avLst/>
          </a:prstGeom>
          <a:noFill/>
        </p:spPr>
        <p:txBody>
          <a:bodyPr wrap="square" rtlCol="0">
            <a:spAutoFit/>
          </a:bodyPr>
          <a:lstStyle/>
          <a:p>
            <a:pPr algn="ctr"/>
            <a:r>
              <a:rPr lang="en-US" sz="2400" dirty="0"/>
              <a:t>Generated</a:t>
            </a:r>
          </a:p>
        </p:txBody>
      </p:sp>
      <p:sp>
        <p:nvSpPr>
          <p:cNvPr id="20" name="TextBox 19">
            <a:extLst>
              <a:ext uri="{FF2B5EF4-FFF2-40B4-BE49-F238E27FC236}">
                <a16:creationId xmlns:a16="http://schemas.microsoft.com/office/drawing/2014/main" id="{DE697871-A129-51A6-4E68-F566F5CEDCF2}"/>
              </a:ext>
            </a:extLst>
          </p:cNvPr>
          <p:cNvSpPr txBox="1"/>
          <p:nvPr/>
        </p:nvSpPr>
        <p:spPr>
          <a:xfrm>
            <a:off x="6327098" y="1294236"/>
            <a:ext cx="1588416" cy="461665"/>
          </a:xfrm>
          <a:prstGeom prst="rect">
            <a:avLst/>
          </a:prstGeom>
          <a:noFill/>
        </p:spPr>
        <p:txBody>
          <a:bodyPr wrap="square" rtlCol="0">
            <a:spAutoFit/>
          </a:bodyPr>
          <a:lstStyle/>
          <a:p>
            <a:pPr algn="ctr"/>
            <a:r>
              <a:rPr lang="en-US" sz="2400" dirty="0"/>
              <a:t>Gray-scale</a:t>
            </a:r>
          </a:p>
        </p:txBody>
      </p:sp>
      <p:sp>
        <p:nvSpPr>
          <p:cNvPr id="21" name="TextBox 20">
            <a:extLst>
              <a:ext uri="{FF2B5EF4-FFF2-40B4-BE49-F238E27FC236}">
                <a16:creationId xmlns:a16="http://schemas.microsoft.com/office/drawing/2014/main" id="{1EE7FFBC-6615-04EB-4636-E5C13332F9A2}"/>
              </a:ext>
            </a:extLst>
          </p:cNvPr>
          <p:cNvSpPr txBox="1"/>
          <p:nvPr/>
        </p:nvSpPr>
        <p:spPr>
          <a:xfrm>
            <a:off x="8039331" y="1296575"/>
            <a:ext cx="1588416" cy="461665"/>
          </a:xfrm>
          <a:prstGeom prst="rect">
            <a:avLst/>
          </a:prstGeom>
          <a:noFill/>
        </p:spPr>
        <p:txBody>
          <a:bodyPr wrap="square" rtlCol="0">
            <a:spAutoFit/>
          </a:bodyPr>
          <a:lstStyle/>
          <a:p>
            <a:pPr algn="ctr"/>
            <a:r>
              <a:rPr lang="en-US" sz="2400" dirty="0"/>
              <a:t>Original</a:t>
            </a:r>
          </a:p>
        </p:txBody>
      </p:sp>
      <p:sp>
        <p:nvSpPr>
          <p:cNvPr id="22" name="TextBox 21">
            <a:extLst>
              <a:ext uri="{FF2B5EF4-FFF2-40B4-BE49-F238E27FC236}">
                <a16:creationId xmlns:a16="http://schemas.microsoft.com/office/drawing/2014/main" id="{5C825DBD-5AB4-3B67-CE4E-C8A578F0665F}"/>
              </a:ext>
            </a:extLst>
          </p:cNvPr>
          <p:cNvSpPr txBox="1"/>
          <p:nvPr/>
        </p:nvSpPr>
        <p:spPr>
          <a:xfrm>
            <a:off x="9764425" y="1283818"/>
            <a:ext cx="1588416" cy="461665"/>
          </a:xfrm>
          <a:prstGeom prst="rect">
            <a:avLst/>
          </a:prstGeom>
          <a:noFill/>
        </p:spPr>
        <p:txBody>
          <a:bodyPr wrap="square" rtlCol="0">
            <a:spAutoFit/>
          </a:bodyPr>
          <a:lstStyle/>
          <a:p>
            <a:pPr algn="ctr"/>
            <a:r>
              <a:rPr lang="en-US" sz="2400" dirty="0"/>
              <a:t>Generated</a:t>
            </a:r>
          </a:p>
        </p:txBody>
      </p:sp>
    </p:spTree>
    <p:extLst>
      <p:ext uri="{BB962C8B-B14F-4D97-AF65-F5344CB8AC3E}">
        <p14:creationId xmlns:p14="http://schemas.microsoft.com/office/powerpoint/2010/main" val="146316143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Example: Colorizing images</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err="1">
                <a:latin typeface="+mn-lt"/>
                <a:cs typeface="Segoe UI" panose="020B0502040204020203" pitchFamily="34" charset="0"/>
                <a:hlinkClick r:id="rId3"/>
              </a:rPr>
              <a:t>Nazieri</a:t>
            </a:r>
            <a:r>
              <a:rPr lang="en-US" sz="2800" dirty="0">
                <a:latin typeface="+mn-lt"/>
                <a:cs typeface="Segoe UI" panose="020B0502040204020203" pitchFamily="34" charset="0"/>
                <a:hlinkClick r:id="rId3"/>
              </a:rPr>
              <a:t>, et. al, 2018</a:t>
            </a:r>
            <a:r>
              <a:rPr lang="en-US" sz="2800" dirty="0">
                <a:latin typeface="+mn-lt"/>
                <a:cs typeface="Segoe UI" panose="020B0502040204020203" pitchFamily="34" charset="0"/>
              </a:rPr>
              <a:t>, used deep convolutional conditional GAN architecture to colorize images </a:t>
            </a:r>
          </a:p>
          <a:p>
            <a:r>
              <a:rPr lang="en-US" sz="2800" dirty="0">
                <a:latin typeface="+mn-lt"/>
                <a:cs typeface="Segoe UI" panose="020B0502040204020203" pitchFamily="34" charset="0"/>
              </a:rPr>
              <a:t>Generator uses deep encoder-decoder architecture</a:t>
            </a:r>
            <a:endParaRPr lang="en-US" sz="2400" dirty="0">
              <a:solidFill>
                <a:schemeClr val="tx2"/>
              </a:solidFill>
              <a:latin typeface="+mn-lt"/>
              <a:cs typeface="Segoe UI" panose="020B0502040204020203" pitchFamily="34" charset="0"/>
            </a:endParaRPr>
          </a:p>
        </p:txBody>
      </p:sp>
      <p:pic>
        <p:nvPicPr>
          <p:cNvPr id="5" name="Picture 4">
            <a:extLst>
              <a:ext uri="{FF2B5EF4-FFF2-40B4-BE49-F238E27FC236}">
                <a16:creationId xmlns:a16="http://schemas.microsoft.com/office/drawing/2014/main" id="{9E49A750-5309-D045-E573-AE42FAE4DF86}"/>
              </a:ext>
            </a:extLst>
          </p:cNvPr>
          <p:cNvPicPr>
            <a:picLocks noChangeAspect="1"/>
          </p:cNvPicPr>
          <p:nvPr/>
        </p:nvPicPr>
        <p:blipFill>
          <a:blip r:embed="rId4"/>
          <a:stretch>
            <a:fillRect/>
          </a:stretch>
        </p:blipFill>
        <p:spPr>
          <a:xfrm>
            <a:off x="379514" y="3824798"/>
            <a:ext cx="11017373" cy="2850986"/>
          </a:xfrm>
          <a:prstGeom prst="rect">
            <a:avLst/>
          </a:prstGeom>
        </p:spPr>
      </p:pic>
      <p:sp>
        <p:nvSpPr>
          <p:cNvPr id="6" name="Left Brace 5">
            <a:extLst>
              <a:ext uri="{FF2B5EF4-FFF2-40B4-BE49-F238E27FC236}">
                <a16:creationId xmlns:a16="http://schemas.microsoft.com/office/drawing/2014/main" id="{8490807A-4E15-CFFB-4FE1-C51C06A970CB}"/>
              </a:ext>
            </a:extLst>
          </p:cNvPr>
          <p:cNvSpPr/>
          <p:nvPr/>
        </p:nvSpPr>
        <p:spPr>
          <a:xfrm rot="5400000">
            <a:off x="2829845" y="1748194"/>
            <a:ext cx="511422" cy="3625874"/>
          </a:xfrm>
          <a:prstGeom prst="leftBrace">
            <a:avLst/>
          </a:prstGeom>
          <a:ln w="317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Left Brace 6">
            <a:extLst>
              <a:ext uri="{FF2B5EF4-FFF2-40B4-BE49-F238E27FC236}">
                <a16:creationId xmlns:a16="http://schemas.microsoft.com/office/drawing/2014/main" id="{0F9AEE8F-FDE2-E40E-DFDF-68C714D7B5FB}"/>
              </a:ext>
            </a:extLst>
          </p:cNvPr>
          <p:cNvSpPr/>
          <p:nvPr/>
        </p:nvSpPr>
        <p:spPr>
          <a:xfrm rot="5400000">
            <a:off x="7355947" y="904065"/>
            <a:ext cx="511422" cy="5298841"/>
          </a:xfrm>
          <a:prstGeom prst="leftBrace">
            <a:avLst>
              <a:gd name="adj1" fmla="val 34121"/>
              <a:gd name="adj2" fmla="val 50000"/>
            </a:avLst>
          </a:prstGeom>
          <a:ln w="317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TextBox 7">
            <a:extLst>
              <a:ext uri="{FF2B5EF4-FFF2-40B4-BE49-F238E27FC236}">
                <a16:creationId xmlns:a16="http://schemas.microsoft.com/office/drawing/2014/main" id="{348C2123-DB35-366A-0CBF-798CCFB0C563}"/>
              </a:ext>
            </a:extLst>
          </p:cNvPr>
          <p:cNvSpPr txBox="1"/>
          <p:nvPr/>
        </p:nvSpPr>
        <p:spPr>
          <a:xfrm>
            <a:off x="6305556" y="2847663"/>
            <a:ext cx="2424479" cy="461665"/>
          </a:xfrm>
          <a:prstGeom prst="rect">
            <a:avLst/>
          </a:prstGeom>
          <a:noFill/>
        </p:spPr>
        <p:txBody>
          <a:bodyPr wrap="square" rtlCol="0">
            <a:spAutoFit/>
          </a:bodyPr>
          <a:lstStyle/>
          <a:p>
            <a:pPr algn="ctr"/>
            <a:r>
              <a:rPr lang="en-US" sz="2400" dirty="0"/>
              <a:t>Decoder Layers</a:t>
            </a:r>
          </a:p>
        </p:txBody>
      </p:sp>
      <p:sp>
        <p:nvSpPr>
          <p:cNvPr id="9" name="TextBox 8">
            <a:extLst>
              <a:ext uri="{FF2B5EF4-FFF2-40B4-BE49-F238E27FC236}">
                <a16:creationId xmlns:a16="http://schemas.microsoft.com/office/drawing/2014/main" id="{03293BAB-17E1-A7FB-EC99-E3403A117F5F}"/>
              </a:ext>
            </a:extLst>
          </p:cNvPr>
          <p:cNvSpPr txBox="1"/>
          <p:nvPr/>
        </p:nvSpPr>
        <p:spPr>
          <a:xfrm>
            <a:off x="1875450" y="2847663"/>
            <a:ext cx="2174631" cy="461665"/>
          </a:xfrm>
          <a:prstGeom prst="rect">
            <a:avLst/>
          </a:prstGeom>
          <a:noFill/>
        </p:spPr>
        <p:txBody>
          <a:bodyPr wrap="square" rtlCol="0">
            <a:spAutoFit/>
          </a:bodyPr>
          <a:lstStyle/>
          <a:p>
            <a:pPr algn="ctr"/>
            <a:r>
              <a:rPr lang="en-US" sz="2400" dirty="0"/>
              <a:t>Encoder Layers</a:t>
            </a:r>
          </a:p>
        </p:txBody>
      </p:sp>
    </p:spTree>
    <p:extLst>
      <p:ext uri="{BB962C8B-B14F-4D97-AF65-F5344CB8AC3E}">
        <p14:creationId xmlns:p14="http://schemas.microsoft.com/office/powerpoint/2010/main" val="356721920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GANs trained with two time scales </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err="1">
                <a:latin typeface="+mn-lt"/>
                <a:cs typeface="Segoe UI" panose="020B0502040204020203" pitchFamily="34" charset="0"/>
                <a:hlinkClick r:id="rId3"/>
              </a:rPr>
              <a:t>Heusel</a:t>
            </a:r>
            <a:r>
              <a:rPr lang="en-US" sz="2800" dirty="0">
                <a:latin typeface="+mn-lt"/>
                <a:cs typeface="Segoe UI" panose="020B0502040204020203" pitchFamily="34" charset="0"/>
                <a:hlinkClick r:id="rId3"/>
              </a:rPr>
              <a:t>, et. al, 2018</a:t>
            </a:r>
            <a:r>
              <a:rPr lang="en-US" sz="2800" dirty="0">
                <a:latin typeface="+mn-lt"/>
                <a:cs typeface="Segoe UI" panose="020B0502040204020203" pitchFamily="34" charset="0"/>
              </a:rPr>
              <a:t>, use </a:t>
            </a:r>
            <a:r>
              <a:rPr lang="en-US" sz="2800" b="1" dirty="0">
                <a:latin typeface="+mn-lt"/>
                <a:cs typeface="Segoe UI" panose="020B0502040204020203" pitchFamily="34" charset="0"/>
              </a:rPr>
              <a:t>two time scale update rule (TTUR)</a:t>
            </a:r>
            <a:r>
              <a:rPr lang="en-US" sz="2800" dirty="0">
                <a:latin typeface="+mn-lt"/>
                <a:cs typeface="Segoe UI" panose="020B0502040204020203" pitchFamily="34" charset="0"/>
              </a:rPr>
              <a:t> train the discriminator and generator    </a:t>
            </a:r>
          </a:p>
          <a:p>
            <a:r>
              <a:rPr lang="en-US" sz="2800" dirty="0">
                <a:latin typeface="+mn-lt"/>
                <a:cs typeface="Segoe UI" panose="020B0502040204020203" pitchFamily="34" charset="0"/>
              </a:rPr>
              <a:t>Observer that simple generator-discriminator training may only converge to a local Nash equilibrium – no global convergence guarantee  </a:t>
            </a:r>
          </a:p>
          <a:p>
            <a:r>
              <a:rPr lang="en-US" sz="2800" dirty="0">
                <a:latin typeface="+mn-lt"/>
                <a:cs typeface="Segoe UI" panose="020B0502040204020203" pitchFamily="34" charset="0"/>
              </a:rPr>
              <a:t>Discriminator learns too fast </a:t>
            </a:r>
          </a:p>
          <a:p>
            <a:pPr lvl="1"/>
            <a:r>
              <a:rPr lang="en-US" sz="2400" dirty="0">
                <a:latin typeface="+mn-lt"/>
                <a:cs typeface="Segoe UI" panose="020B0502040204020203" pitchFamily="34" charset="0"/>
              </a:rPr>
              <a:t>Discriminator learns to tell real from generated data</a:t>
            </a:r>
          </a:p>
          <a:p>
            <a:pPr lvl="1"/>
            <a:r>
              <a:rPr lang="en-US" sz="2400" dirty="0">
                <a:latin typeface="+mn-lt"/>
                <a:cs typeface="Segoe UI" panose="020B0502040204020203" pitchFamily="34" charset="0"/>
              </a:rPr>
              <a:t>Generator is prevented from further learning </a:t>
            </a:r>
          </a:p>
          <a:p>
            <a:r>
              <a:rPr lang="en-US" sz="2800" dirty="0">
                <a:latin typeface="+mn-lt"/>
                <a:cs typeface="Segoe UI" panose="020B0502040204020203" pitchFamily="34" charset="0"/>
              </a:rPr>
              <a:t>Solution, limit learning rates to guarantee convergence toward global Nash equilibrium   </a:t>
            </a:r>
          </a:p>
          <a:p>
            <a:pPr marL="0" indent="0">
              <a:buNone/>
            </a:pPr>
            <a:r>
              <a:rPr lang="en-US" sz="2400" dirty="0" err="1">
                <a:solidFill>
                  <a:schemeClr val="tx2"/>
                </a:solidFill>
                <a:latin typeface="+mn-lt"/>
                <a:cs typeface="Segoe UI" panose="020B0502040204020203" pitchFamily="34" charset="0"/>
                <a:hlinkClick r:id="rId3">
                  <a:extLst>
                    <a:ext uri="{A12FA001-AC4F-418D-AE19-62706E023703}">
                      <ahyp:hlinkClr xmlns:ahyp="http://schemas.microsoft.com/office/drawing/2018/hyperlinkcolor" val="tx"/>
                    </a:ext>
                  </a:extLst>
                </a:hlinkClick>
              </a:rPr>
              <a:t>Heusel</a:t>
            </a:r>
            <a:r>
              <a:rPr lang="en-US" sz="2400" dirty="0">
                <a:solidFill>
                  <a:schemeClr val="tx2"/>
                </a:solidFill>
                <a:latin typeface="+mn-lt"/>
                <a:cs typeface="Segoe UI" panose="020B0502040204020203" pitchFamily="34" charset="0"/>
                <a:hlinkClick r:id="rId3">
                  <a:extLst>
                    <a:ext uri="{A12FA001-AC4F-418D-AE19-62706E023703}">
                      <ahyp:hlinkClr xmlns:ahyp="http://schemas.microsoft.com/office/drawing/2018/hyperlinkcolor" val="tx"/>
                    </a:ext>
                  </a:extLst>
                </a:hlinkClick>
              </a:rPr>
              <a:t>, et. al, 2018</a:t>
            </a:r>
            <a:r>
              <a:rPr lang="en-US" sz="2400" dirty="0">
                <a:solidFill>
                  <a:schemeClr val="tx2"/>
                </a:solidFill>
                <a:latin typeface="+mn-lt"/>
                <a:cs typeface="Segoe UI" panose="020B0502040204020203" pitchFamily="34" charset="0"/>
              </a:rPr>
              <a:t> also introduced the Fr</a:t>
            </a:r>
            <a:r>
              <a:rPr lang="en-US" sz="2400" dirty="0">
                <a:solidFill>
                  <a:schemeClr val="tx2"/>
                </a:solidFill>
                <a:latin typeface="+mn-lt"/>
                <a:ea typeface="Segoe UI Symbol" panose="020B0502040204020203" pitchFamily="34" charset="0"/>
                <a:cs typeface="Segoe UI" panose="020B0502040204020203" pitchFamily="34" charset="0"/>
              </a:rPr>
              <a:t>é</a:t>
            </a:r>
            <a:r>
              <a:rPr lang="en-US" sz="2400" dirty="0">
                <a:solidFill>
                  <a:schemeClr val="tx2"/>
                </a:solidFill>
                <a:latin typeface="+mn-lt"/>
                <a:cs typeface="Segoe UI" panose="020B0502040204020203" pitchFamily="34" charset="0"/>
              </a:rPr>
              <a:t>chet Inception distance</a:t>
            </a:r>
          </a:p>
        </p:txBody>
      </p:sp>
    </p:spTree>
    <p:extLst>
      <p:ext uri="{BB962C8B-B14F-4D97-AF65-F5344CB8AC3E}">
        <p14:creationId xmlns:p14="http://schemas.microsoft.com/office/powerpoint/2010/main" val="3871881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GANs trained with TTUR</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TTUR uses different stochastic learning rates to train the discriminator and generator    </a:t>
                </a:r>
              </a:p>
              <a:p>
                <a:r>
                  <a:rPr lang="en-US" sz="2800" dirty="0">
                    <a:latin typeface="+mn-lt"/>
                    <a:cs typeface="Segoe UI" panose="020B0502040204020203" pitchFamily="34" charset="0"/>
                  </a:rPr>
                  <a:t>Details are quite technical  </a:t>
                </a:r>
              </a:p>
              <a:p>
                <a:r>
                  <a:rPr lang="en-US" sz="2800" dirty="0">
                    <a:latin typeface="+mn-lt"/>
                    <a:cs typeface="Segoe UI" panose="020B0502040204020203" pitchFamily="34" charset="0"/>
                  </a:rPr>
                  <a:t>Solution, limit learning rates to guarantee convergence toward global Nash equilibrium for discriminator, </a:t>
                </a:r>
                <a:r>
                  <a:rPr lang="en-US" sz="2800" i="1" dirty="0">
                    <a:latin typeface="+mn-lt"/>
                  </a:rPr>
                  <a:t>D</a:t>
                </a:r>
                <a:r>
                  <a:rPr lang="en-US" sz="2800" dirty="0">
                    <a:latin typeface="+mn-lt"/>
                  </a:rPr>
                  <a:t>(.;</a:t>
                </a:r>
                <a:r>
                  <a:rPr lang="en-US" sz="2800" i="1" dirty="0">
                    <a:latin typeface="+mn-lt"/>
                  </a:rPr>
                  <a:t> w</a:t>
                </a:r>
                <a:r>
                  <a:rPr lang="en-US" sz="2800" dirty="0">
                    <a:latin typeface="+mn-lt"/>
                  </a:rPr>
                  <a:t>), and generator, </a:t>
                </a:r>
                <a:r>
                  <a:rPr lang="en-US" sz="2800" i="1" dirty="0">
                    <a:latin typeface="+mn-lt"/>
                  </a:rPr>
                  <a:t>G</a:t>
                </a:r>
                <a:r>
                  <a:rPr lang="en-US" sz="2800" dirty="0">
                    <a:latin typeface="+mn-lt"/>
                  </a:rPr>
                  <a:t>(.; θ)</a:t>
                </a:r>
                <a:r>
                  <a:rPr lang="en-US" sz="2800" dirty="0">
                    <a:latin typeface="+mn-lt"/>
                    <a:cs typeface="Segoe UI" panose="020B0502040204020203" pitchFamily="34" charset="0"/>
                  </a:rPr>
                  <a:t>  </a:t>
                </a:r>
              </a:p>
              <a:p>
                <a:r>
                  <a:rPr lang="en-US" sz="2800" dirty="0">
                    <a:latin typeface="+mn-lt"/>
                  </a:rPr>
                  <a:t>TTUR uses learning rates </a:t>
                </a:r>
                <a:r>
                  <a:rPr lang="en-US" sz="2800" i="1" dirty="0">
                    <a:latin typeface="+mn-lt"/>
                  </a:rPr>
                  <a:t>b(n)</a:t>
                </a:r>
                <a:r>
                  <a:rPr lang="en-US" sz="2800" dirty="0">
                    <a:latin typeface="+mn-lt"/>
                  </a:rPr>
                  <a:t> and </a:t>
                </a:r>
                <a:r>
                  <a:rPr lang="en-US" sz="2800" i="1" dirty="0">
                    <a:latin typeface="+mn-lt"/>
                  </a:rPr>
                  <a:t>a(n),</a:t>
                </a:r>
                <a:r>
                  <a:rPr lang="en-US" sz="2800" dirty="0">
                    <a:latin typeface="+mn-lt"/>
                  </a:rPr>
                  <a:t> gradients </a:t>
                </a:r>
                <a14:m>
                  <m:oMath xmlns:m="http://schemas.openxmlformats.org/officeDocument/2006/math">
                    <m:r>
                      <a:rPr lang="en-US" sz="2800" i="1">
                        <a:latin typeface="Cambria Math" panose="02040503050406030204" pitchFamily="18" charset="0"/>
                        <a:cs typeface="Segoe UI" panose="020B0502040204020203" pitchFamily="34" charset="0"/>
                      </a:rPr>
                      <m:t>𝑔</m:t>
                    </m:r>
                    <m:d>
                      <m:dPr>
                        <m:ctrlPr>
                          <a:rPr lang="en-US" sz="2800" i="1">
                            <a:latin typeface="Cambria Math" panose="02040503050406030204" pitchFamily="18" charset="0"/>
                            <a:cs typeface="Segoe UI" panose="020B0502040204020203" pitchFamily="34" charset="0"/>
                          </a:rPr>
                        </m:ctrlPr>
                      </m:dPr>
                      <m:e>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ea typeface="Cambria Math" panose="02040503050406030204" pitchFamily="18" charset="0"/>
                                <a:cs typeface="Segoe UI" panose="020B0502040204020203" pitchFamily="34" charset="0"/>
                              </a:rPr>
                              <m:t>𝜃</m:t>
                            </m:r>
                          </m:e>
                          <m:sub>
                            <m:r>
                              <a:rPr lang="en-US" sz="2800" i="1">
                                <a:latin typeface="Cambria Math" panose="02040503050406030204" pitchFamily="18" charset="0"/>
                                <a:cs typeface="Segoe UI" panose="020B0502040204020203" pitchFamily="34" charset="0"/>
                              </a:rPr>
                              <m:t>𝑛</m:t>
                            </m:r>
                          </m:sub>
                        </m:sSub>
                        <m:r>
                          <a:rPr lang="en-US" sz="2800" i="1">
                            <a:latin typeface="Cambria Math" panose="02040503050406030204" pitchFamily="18" charset="0"/>
                            <a:cs typeface="Segoe UI" panose="020B0502040204020203" pitchFamily="34" charset="0"/>
                          </a:rPr>
                          <m:t>,</m:t>
                        </m:r>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𝑤</m:t>
                            </m:r>
                          </m:e>
                          <m:sub>
                            <m:r>
                              <a:rPr lang="en-US" sz="2800" i="1">
                                <a:latin typeface="Cambria Math" panose="02040503050406030204" pitchFamily="18" charset="0"/>
                                <a:cs typeface="Segoe UI" panose="020B0502040204020203" pitchFamily="34" charset="0"/>
                              </a:rPr>
                              <m:t>𝑛</m:t>
                            </m:r>
                          </m:sub>
                        </m:sSub>
                      </m:e>
                    </m:d>
                  </m:oMath>
                </a14:m>
                <a:r>
                  <a:rPr lang="en-US" sz="2800" dirty="0">
                    <a:latin typeface="+mn-lt"/>
                  </a:rPr>
                  <a:t> and </a:t>
                </a:r>
                <a14:m>
                  <m:oMath xmlns:m="http://schemas.openxmlformats.org/officeDocument/2006/math">
                    <m:r>
                      <a:rPr lang="en-US" sz="2800" i="1">
                        <a:latin typeface="Cambria Math" panose="02040503050406030204" pitchFamily="18" charset="0"/>
                        <a:cs typeface="Segoe UI" panose="020B0502040204020203" pitchFamily="34" charset="0"/>
                      </a:rPr>
                      <m:t>h</m:t>
                    </m:r>
                    <m:d>
                      <m:dPr>
                        <m:ctrlPr>
                          <a:rPr lang="en-US" sz="2800" i="1">
                            <a:latin typeface="Cambria Math" panose="02040503050406030204" pitchFamily="18" charset="0"/>
                            <a:cs typeface="Segoe UI" panose="020B0502040204020203" pitchFamily="34" charset="0"/>
                          </a:rPr>
                        </m:ctrlPr>
                      </m:dPr>
                      <m:e>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ea typeface="Cambria Math" panose="02040503050406030204" pitchFamily="18" charset="0"/>
                                <a:cs typeface="Segoe UI" panose="020B0502040204020203" pitchFamily="34" charset="0"/>
                              </a:rPr>
                              <m:t>𝜃</m:t>
                            </m:r>
                          </m:e>
                          <m:sub>
                            <m:r>
                              <a:rPr lang="en-US" sz="2800" i="1">
                                <a:latin typeface="Cambria Math" panose="02040503050406030204" pitchFamily="18" charset="0"/>
                                <a:cs typeface="Segoe UI" panose="020B0502040204020203" pitchFamily="34" charset="0"/>
                              </a:rPr>
                              <m:t>𝑛</m:t>
                            </m:r>
                          </m:sub>
                        </m:sSub>
                        <m:r>
                          <a:rPr lang="en-US" sz="2800" i="1">
                            <a:latin typeface="Cambria Math" panose="02040503050406030204" pitchFamily="18" charset="0"/>
                            <a:cs typeface="Segoe UI" panose="020B0502040204020203" pitchFamily="34" charset="0"/>
                          </a:rPr>
                          <m:t>,</m:t>
                        </m:r>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𝑤</m:t>
                            </m:r>
                          </m:e>
                          <m:sub>
                            <m:r>
                              <a:rPr lang="en-US" sz="2800" i="1">
                                <a:latin typeface="Cambria Math" panose="02040503050406030204" pitchFamily="18" charset="0"/>
                                <a:cs typeface="Segoe UI" panose="020B0502040204020203" pitchFamily="34" charset="0"/>
                              </a:rPr>
                              <m:t>𝑛</m:t>
                            </m:r>
                          </m:sub>
                        </m:sSub>
                      </m:e>
                    </m:d>
                  </m:oMath>
                </a14:m>
                <a:r>
                  <a:rPr lang="en-US" sz="2800" dirty="0">
                    <a:latin typeface="+mn-lt"/>
                  </a:rPr>
                  <a:t>, and random variables </a:t>
                </a:r>
                <a14:m>
                  <m:oMath xmlns:m="http://schemas.openxmlformats.org/officeDocument/2006/math">
                    <m:sSubSup>
                      <m:sSubSupPr>
                        <m:ctrlPr>
                          <a:rPr lang="en-US" sz="2800" i="1">
                            <a:latin typeface="Cambria Math" panose="02040503050406030204" pitchFamily="18" charset="0"/>
                            <a:cs typeface="Segoe UI" panose="020B0502040204020203" pitchFamily="34" charset="0"/>
                          </a:rPr>
                        </m:ctrlPr>
                      </m:sSubSupPr>
                      <m:e>
                        <m:r>
                          <a:rPr lang="en-US" sz="2800" i="1">
                            <a:latin typeface="Cambria Math" panose="02040503050406030204" pitchFamily="18" charset="0"/>
                            <a:cs typeface="Segoe UI" panose="020B0502040204020203" pitchFamily="34" charset="0"/>
                          </a:rPr>
                          <m:t>𝑀</m:t>
                        </m:r>
                      </m:e>
                      <m:sub>
                        <m:r>
                          <a:rPr lang="en-US" sz="2800" i="1">
                            <a:latin typeface="Cambria Math" panose="02040503050406030204" pitchFamily="18" charset="0"/>
                            <a:cs typeface="Segoe UI" panose="020B0502040204020203" pitchFamily="34" charset="0"/>
                          </a:rPr>
                          <m:t>𝑛</m:t>
                        </m:r>
                      </m:sub>
                      <m:sup>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𝑤</m:t>
                        </m:r>
                        <m:r>
                          <a:rPr lang="en-US" sz="2800" i="1">
                            <a:latin typeface="Cambria Math" panose="02040503050406030204" pitchFamily="18" charset="0"/>
                            <a:cs typeface="Segoe UI" panose="020B0502040204020203" pitchFamily="34" charset="0"/>
                          </a:rPr>
                          <m:t>)</m:t>
                        </m:r>
                      </m:sup>
                    </m:sSubSup>
                  </m:oMath>
                </a14:m>
                <a:r>
                  <a:rPr lang="en-US" sz="2800" dirty="0">
                    <a:latin typeface="+mn-lt"/>
                  </a:rPr>
                  <a:t>and</a:t>
                </a:r>
                <a14:m>
                  <m:oMath xmlns:m="http://schemas.openxmlformats.org/officeDocument/2006/math">
                    <m:sSubSup>
                      <m:sSubSupPr>
                        <m:ctrlPr>
                          <a:rPr lang="en-US" sz="2800" i="1">
                            <a:latin typeface="Cambria Math" panose="02040503050406030204" pitchFamily="18" charset="0"/>
                            <a:cs typeface="Segoe UI" panose="020B0502040204020203" pitchFamily="34" charset="0"/>
                          </a:rPr>
                        </m:ctrlPr>
                      </m:sSubSupPr>
                      <m:e>
                        <m:r>
                          <a:rPr lang="en-US" sz="2800" i="1">
                            <a:latin typeface="Cambria Math" panose="02040503050406030204" pitchFamily="18" charset="0"/>
                            <a:cs typeface="Segoe UI" panose="020B0502040204020203" pitchFamily="34" charset="0"/>
                          </a:rPr>
                          <m:t>𝑀</m:t>
                        </m:r>
                      </m:e>
                      <m:sub>
                        <m:r>
                          <a:rPr lang="en-US" sz="2800" i="1">
                            <a:latin typeface="Cambria Math" panose="02040503050406030204" pitchFamily="18" charset="0"/>
                            <a:cs typeface="Segoe UI" panose="020B0502040204020203" pitchFamily="34" charset="0"/>
                          </a:rPr>
                          <m:t>𝑛</m:t>
                        </m:r>
                      </m:sub>
                      <m:sup>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ea typeface="Cambria Math" panose="02040503050406030204" pitchFamily="18" charset="0"/>
                            <a:cs typeface="Segoe UI" panose="020B0502040204020203" pitchFamily="34" charset="0"/>
                          </a:rPr>
                          <m:t>𝜃</m:t>
                        </m:r>
                        <m:r>
                          <a:rPr lang="en-US" sz="2800" i="1">
                            <a:latin typeface="Cambria Math" panose="02040503050406030204" pitchFamily="18" charset="0"/>
                            <a:cs typeface="Segoe UI" panose="020B0502040204020203" pitchFamily="34" charset="0"/>
                          </a:rPr>
                          <m:t>)</m:t>
                        </m:r>
                      </m:sup>
                    </m:sSubSup>
                  </m:oMath>
                </a14:m>
                <a:r>
                  <a:rPr lang="en-US" sz="2800" dirty="0">
                    <a:latin typeface="+mn-lt"/>
                  </a:rPr>
                  <a:t>, for the discriminator and the generator update:</a:t>
                </a:r>
              </a:p>
              <a:p>
                <a:pPr marL="0" indent="0">
                  <a:buNone/>
                  <a:tabLst>
                    <a:tab pos="9545638" algn="l"/>
                  </a:tabLst>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𝑤</m:t>
                          </m:r>
                        </m:e>
                        <m:sub>
                          <m:r>
                            <a:rPr lang="en-US" sz="2800" b="0" i="1" smtClean="0">
                              <a:latin typeface="Cambria Math" panose="02040503050406030204" pitchFamily="18" charset="0"/>
                              <a:cs typeface="Segoe UI" panose="020B0502040204020203" pitchFamily="34" charset="0"/>
                            </a:rPr>
                            <m:t>𝑛</m:t>
                          </m:r>
                          <m:r>
                            <a:rPr lang="en-US" sz="2800" b="0" i="1" smtClean="0">
                              <a:latin typeface="Cambria Math" panose="02040503050406030204" pitchFamily="18" charset="0"/>
                              <a:cs typeface="Segoe UI" panose="020B0502040204020203" pitchFamily="34" charset="0"/>
                            </a:rPr>
                            <m:t>+1</m:t>
                          </m:r>
                        </m:sub>
                      </m:sSub>
                      <m:r>
                        <a:rPr lang="en-US" sz="2800" b="0" i="1" smtClean="0">
                          <a:latin typeface="Cambria Math" panose="02040503050406030204" pitchFamily="18" charset="0"/>
                          <a:cs typeface="Segoe UI" panose="020B0502040204020203" pitchFamily="34" charset="0"/>
                        </a:rPr>
                        <m:t>=</m:t>
                      </m:r>
                      <m:sSub>
                        <m:sSubPr>
                          <m:ctrlPr>
                            <a:rPr lang="en-US" sz="2800" b="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𝑤</m:t>
                          </m:r>
                        </m:e>
                        <m:sub>
                          <m:r>
                            <a:rPr lang="en-US" sz="2800" b="0" i="1" smtClean="0">
                              <a:latin typeface="Cambria Math" panose="02040503050406030204" pitchFamily="18" charset="0"/>
                              <a:cs typeface="Segoe UI" panose="020B0502040204020203" pitchFamily="34" charset="0"/>
                            </a:rPr>
                            <m:t>𝑛</m:t>
                          </m:r>
                        </m:sub>
                      </m:sSub>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𝑏</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𝑛</m:t>
                      </m:r>
                      <m:r>
                        <a:rPr lang="en-US" sz="2800" b="0" i="1" smtClean="0">
                          <a:latin typeface="Cambria Math" panose="02040503050406030204" pitchFamily="18" charset="0"/>
                          <a:cs typeface="Segoe UI" panose="020B0502040204020203" pitchFamily="34" charset="0"/>
                        </a:rPr>
                        <m:t>)</m:t>
                      </m:r>
                      <m:d>
                        <m:dPr>
                          <m:begChr m:val="["/>
                          <m:endChr m:val="]"/>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𝑔</m:t>
                          </m:r>
                          <m:d>
                            <m:dPr>
                              <m:ctrlPr>
                                <a:rPr lang="en-US" sz="2800" b="0" i="1" smtClean="0">
                                  <a:latin typeface="Cambria Math" panose="02040503050406030204" pitchFamily="18" charset="0"/>
                                  <a:cs typeface="Segoe UI" panose="020B0502040204020203" pitchFamily="34" charset="0"/>
                                </a:rPr>
                              </m:ctrlPr>
                            </m:dPr>
                            <m:e>
                              <m:sSub>
                                <m:sSubPr>
                                  <m:ctrlPr>
                                    <a:rPr lang="en-US" sz="2800" b="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ea typeface="Cambria Math" panose="02040503050406030204" pitchFamily="18" charset="0"/>
                                      <a:cs typeface="Segoe UI" panose="020B0502040204020203" pitchFamily="34" charset="0"/>
                                    </a:rPr>
                                    <m:t>𝜃</m:t>
                                  </m:r>
                                </m:e>
                                <m:sub>
                                  <m:r>
                                    <a:rPr lang="en-US" sz="2800" b="0" i="1" smtClean="0">
                                      <a:latin typeface="Cambria Math" panose="02040503050406030204" pitchFamily="18" charset="0"/>
                                      <a:cs typeface="Segoe UI" panose="020B0502040204020203" pitchFamily="34" charset="0"/>
                                    </a:rPr>
                                    <m:t>𝑛</m:t>
                                  </m:r>
                                </m:sub>
                              </m:sSub>
                              <m:r>
                                <a:rPr lang="en-US" sz="2800" b="0" i="1" smtClean="0">
                                  <a:latin typeface="Cambria Math" panose="02040503050406030204" pitchFamily="18" charset="0"/>
                                  <a:cs typeface="Segoe UI" panose="020B0502040204020203" pitchFamily="34" charset="0"/>
                                </a:rPr>
                                <m:t>,</m:t>
                              </m:r>
                              <m:sSub>
                                <m:sSubPr>
                                  <m:ctrlPr>
                                    <a:rPr lang="en-US" sz="2800" b="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𝑤</m:t>
                                  </m:r>
                                </m:e>
                                <m:sub>
                                  <m:r>
                                    <a:rPr lang="en-US" sz="2800" b="0" i="1" smtClean="0">
                                      <a:latin typeface="Cambria Math" panose="02040503050406030204" pitchFamily="18" charset="0"/>
                                      <a:cs typeface="Segoe UI" panose="020B0502040204020203" pitchFamily="34" charset="0"/>
                                    </a:rPr>
                                    <m:t>𝑛</m:t>
                                  </m:r>
                                </m:sub>
                              </m:sSub>
                            </m:e>
                          </m:d>
                          <m:r>
                            <a:rPr lang="en-US" sz="2800" b="0" i="1" smtClean="0">
                              <a:latin typeface="Cambria Math" panose="02040503050406030204" pitchFamily="18" charset="0"/>
                              <a:cs typeface="Segoe UI" panose="020B0502040204020203" pitchFamily="34" charset="0"/>
                            </a:rPr>
                            <m:t>+</m:t>
                          </m:r>
                          <m:sSubSup>
                            <m:sSubSupPr>
                              <m:ctrlPr>
                                <a:rPr lang="en-US" sz="2800" b="0" i="1" smtClean="0">
                                  <a:latin typeface="Cambria Math" panose="02040503050406030204" pitchFamily="18" charset="0"/>
                                  <a:cs typeface="Segoe UI" panose="020B0502040204020203" pitchFamily="34" charset="0"/>
                                </a:rPr>
                              </m:ctrlPr>
                            </m:sSubSupPr>
                            <m:e>
                              <m:r>
                                <a:rPr lang="en-US" sz="2800" b="0" i="1" smtClean="0">
                                  <a:latin typeface="Cambria Math" panose="02040503050406030204" pitchFamily="18" charset="0"/>
                                  <a:cs typeface="Segoe UI" panose="020B0502040204020203" pitchFamily="34" charset="0"/>
                                </a:rPr>
                                <m:t>𝑀</m:t>
                              </m:r>
                            </m:e>
                            <m:sub>
                              <m:r>
                                <a:rPr lang="en-US" sz="2800" b="0" i="1" smtClean="0">
                                  <a:latin typeface="Cambria Math" panose="02040503050406030204" pitchFamily="18" charset="0"/>
                                  <a:cs typeface="Segoe UI" panose="020B0502040204020203" pitchFamily="34" charset="0"/>
                                </a:rPr>
                                <m:t>𝑛</m:t>
                              </m:r>
                            </m:sub>
                            <m:sup>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𝑤</m:t>
                              </m:r>
                              <m:r>
                                <a:rPr lang="en-US" sz="2800" b="0" i="1" smtClean="0">
                                  <a:latin typeface="Cambria Math" panose="02040503050406030204" pitchFamily="18" charset="0"/>
                                  <a:cs typeface="Segoe UI" panose="020B0502040204020203" pitchFamily="34" charset="0"/>
                                </a:rPr>
                                <m:t>)</m:t>
                              </m:r>
                            </m:sup>
                          </m:sSubSup>
                        </m:e>
                      </m:d>
                    </m:oMath>
                  </m:oMathPara>
                </a14:m>
                <a:endParaRPr lang="en-US" sz="2800" dirty="0">
                  <a:latin typeface="+mn-lt"/>
                  <a:cs typeface="Segoe UI" panose="020B0502040204020203" pitchFamily="34" charset="0"/>
                </a:endParaRPr>
              </a:p>
              <a:p>
                <a:pPr marL="0" indent="0">
                  <a:buNone/>
                  <a:tabLst>
                    <a:tab pos="9545638" algn="l"/>
                  </a:tabLst>
                </a:pPr>
                <a14:m>
                  <m:oMathPara xmlns:m="http://schemas.openxmlformats.org/officeDocument/2006/math">
                    <m:oMathParaPr>
                      <m:jc m:val="centerGroup"/>
                    </m:oMathParaPr>
                    <m:oMath xmlns:m="http://schemas.openxmlformats.org/officeDocument/2006/math">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ea typeface="Cambria Math" panose="02040503050406030204" pitchFamily="18" charset="0"/>
                              <a:cs typeface="Segoe UI" panose="020B0502040204020203" pitchFamily="34" charset="0"/>
                            </a:rPr>
                            <m:t>𝜃</m:t>
                          </m:r>
                        </m:e>
                        <m:sub>
                          <m:r>
                            <a:rPr lang="en-US" sz="2800" i="1">
                              <a:latin typeface="Cambria Math" panose="02040503050406030204" pitchFamily="18" charset="0"/>
                              <a:cs typeface="Segoe UI" panose="020B0502040204020203" pitchFamily="34" charset="0"/>
                            </a:rPr>
                            <m:t>𝑛</m:t>
                          </m:r>
                          <m:r>
                            <a:rPr lang="en-US" sz="2800" i="1">
                              <a:latin typeface="Cambria Math" panose="02040503050406030204" pitchFamily="18" charset="0"/>
                              <a:cs typeface="Segoe UI" panose="020B0502040204020203" pitchFamily="34" charset="0"/>
                            </a:rPr>
                            <m:t>+1</m:t>
                          </m:r>
                        </m:sub>
                      </m:sSub>
                      <m:r>
                        <a:rPr lang="en-US" sz="2800" i="1">
                          <a:latin typeface="Cambria Math" panose="02040503050406030204" pitchFamily="18" charset="0"/>
                          <a:cs typeface="Segoe UI" panose="020B0502040204020203" pitchFamily="34" charset="0"/>
                        </a:rPr>
                        <m:t>=</m:t>
                      </m:r>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ea typeface="Cambria Math" panose="02040503050406030204" pitchFamily="18" charset="0"/>
                              <a:cs typeface="Segoe UI" panose="020B0502040204020203" pitchFamily="34" charset="0"/>
                            </a:rPr>
                            <m:t>𝜃</m:t>
                          </m:r>
                        </m:e>
                        <m:sub>
                          <m:r>
                            <a:rPr lang="en-US" sz="2800" i="1">
                              <a:latin typeface="Cambria Math" panose="02040503050406030204" pitchFamily="18" charset="0"/>
                              <a:cs typeface="Segoe UI" panose="020B0502040204020203" pitchFamily="34" charset="0"/>
                            </a:rPr>
                            <m:t>𝑛</m:t>
                          </m:r>
                        </m:sub>
                      </m:sSub>
                      <m:r>
                        <a:rPr lang="en-US" sz="2800" i="1">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𝑎</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𝑛</m:t>
                      </m:r>
                      <m:r>
                        <a:rPr lang="en-US" sz="2800" i="1">
                          <a:latin typeface="Cambria Math" panose="02040503050406030204" pitchFamily="18" charset="0"/>
                          <a:cs typeface="Segoe UI" panose="020B0502040204020203" pitchFamily="34" charset="0"/>
                        </a:rPr>
                        <m:t>)</m:t>
                      </m:r>
                      <m:d>
                        <m:dPr>
                          <m:begChr m:val="["/>
                          <m:endChr m:val="]"/>
                          <m:ctrlPr>
                            <a:rPr lang="en-US" sz="2800" i="1">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h</m:t>
                          </m:r>
                          <m:d>
                            <m:dPr>
                              <m:ctrlPr>
                                <a:rPr lang="en-US" sz="2800" i="1">
                                  <a:latin typeface="Cambria Math" panose="02040503050406030204" pitchFamily="18" charset="0"/>
                                  <a:cs typeface="Segoe UI" panose="020B0502040204020203" pitchFamily="34" charset="0"/>
                                </a:rPr>
                              </m:ctrlPr>
                            </m:dPr>
                            <m:e>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ea typeface="Cambria Math" panose="02040503050406030204" pitchFamily="18" charset="0"/>
                                      <a:cs typeface="Segoe UI" panose="020B0502040204020203" pitchFamily="34" charset="0"/>
                                    </a:rPr>
                                    <m:t>𝜃</m:t>
                                  </m:r>
                                </m:e>
                                <m:sub>
                                  <m:r>
                                    <a:rPr lang="en-US" sz="2800" i="1">
                                      <a:latin typeface="Cambria Math" panose="02040503050406030204" pitchFamily="18" charset="0"/>
                                      <a:cs typeface="Segoe UI" panose="020B0502040204020203" pitchFamily="34" charset="0"/>
                                    </a:rPr>
                                    <m:t>𝑛</m:t>
                                  </m:r>
                                </m:sub>
                              </m:sSub>
                              <m:r>
                                <a:rPr lang="en-US" sz="2800" i="1">
                                  <a:latin typeface="Cambria Math" panose="02040503050406030204" pitchFamily="18" charset="0"/>
                                  <a:cs typeface="Segoe UI" panose="020B0502040204020203" pitchFamily="34" charset="0"/>
                                </a:rPr>
                                <m:t>,</m:t>
                              </m:r>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𝑤</m:t>
                                  </m:r>
                                </m:e>
                                <m:sub>
                                  <m:r>
                                    <a:rPr lang="en-US" sz="2800" i="1">
                                      <a:latin typeface="Cambria Math" panose="02040503050406030204" pitchFamily="18" charset="0"/>
                                      <a:cs typeface="Segoe UI" panose="020B0502040204020203" pitchFamily="34" charset="0"/>
                                    </a:rPr>
                                    <m:t>𝑛</m:t>
                                  </m:r>
                                </m:sub>
                              </m:sSub>
                            </m:e>
                          </m:d>
                          <m:r>
                            <a:rPr lang="en-US" sz="2800" i="1">
                              <a:latin typeface="Cambria Math" panose="02040503050406030204" pitchFamily="18" charset="0"/>
                              <a:cs typeface="Segoe UI" panose="020B0502040204020203" pitchFamily="34" charset="0"/>
                            </a:rPr>
                            <m:t>+</m:t>
                          </m:r>
                          <m:sSubSup>
                            <m:sSubSupPr>
                              <m:ctrlPr>
                                <a:rPr lang="en-US" sz="2800" i="1">
                                  <a:latin typeface="Cambria Math" panose="02040503050406030204" pitchFamily="18" charset="0"/>
                                  <a:cs typeface="Segoe UI" panose="020B0502040204020203" pitchFamily="34" charset="0"/>
                                </a:rPr>
                              </m:ctrlPr>
                            </m:sSubSupPr>
                            <m:e>
                              <m:r>
                                <a:rPr lang="en-US" sz="2800" i="1">
                                  <a:latin typeface="Cambria Math" panose="02040503050406030204" pitchFamily="18" charset="0"/>
                                  <a:cs typeface="Segoe UI" panose="020B0502040204020203" pitchFamily="34" charset="0"/>
                                </a:rPr>
                                <m:t>𝑀</m:t>
                              </m:r>
                            </m:e>
                            <m:sub>
                              <m:r>
                                <a:rPr lang="en-US" sz="2800" i="1">
                                  <a:latin typeface="Cambria Math" panose="02040503050406030204" pitchFamily="18" charset="0"/>
                                  <a:cs typeface="Segoe UI" panose="020B0502040204020203" pitchFamily="34" charset="0"/>
                                </a:rPr>
                                <m:t>𝑛</m:t>
                              </m:r>
                            </m:sub>
                            <m:sup>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ea typeface="Cambria Math" panose="02040503050406030204" pitchFamily="18" charset="0"/>
                                  <a:cs typeface="Segoe UI" panose="020B0502040204020203" pitchFamily="34" charset="0"/>
                                </a:rPr>
                                <m:t>𝜃</m:t>
                              </m:r>
                              <m:r>
                                <a:rPr lang="en-US" sz="2800" i="1">
                                  <a:latin typeface="Cambria Math" panose="02040503050406030204" pitchFamily="18" charset="0"/>
                                  <a:cs typeface="Segoe UI" panose="020B0502040204020203" pitchFamily="34" charset="0"/>
                                </a:rPr>
                                <m:t>)</m:t>
                              </m:r>
                            </m:sup>
                          </m:sSubSup>
                        </m:e>
                      </m:d>
                    </m:oMath>
                  </m:oMathPara>
                </a14:m>
                <a:endParaRPr lang="en-US" sz="2800" dirty="0">
                  <a:latin typeface="+mn-lt"/>
                  <a:cs typeface="Segoe UI" panose="020B0502040204020203" pitchFamily="34" charset="0"/>
                </a:endParaRPr>
              </a:p>
            </p:txBody>
          </p:sp>
        </mc:Choice>
        <mc:Fallback>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3"/>
                <a:stretch>
                  <a:fillRect l="-1058" t="-1094" r="-264"/>
                </a:stretch>
              </a:blipFill>
            </p:spPr>
            <p:txBody>
              <a:bodyPr/>
              <a:lstStyle/>
              <a:p>
                <a:r>
                  <a:rPr lang="en-US">
                    <a:noFill/>
                  </a:rPr>
                  <a:t> </a:t>
                </a:r>
              </a:p>
            </p:txBody>
          </p:sp>
        </mc:Fallback>
      </mc:AlternateContent>
    </p:spTree>
    <p:extLst>
      <p:ext uri="{BB962C8B-B14F-4D97-AF65-F5344CB8AC3E}">
        <p14:creationId xmlns:p14="http://schemas.microsoft.com/office/powerpoint/2010/main" val="428847565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GANs trained with TTUR</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TTUR uses different stochastic learning rates to train the discriminator and generator    </a:t>
            </a:r>
          </a:p>
        </p:txBody>
      </p:sp>
      <p:pic>
        <p:nvPicPr>
          <p:cNvPr id="5" name="Picture 4">
            <a:extLst>
              <a:ext uri="{FF2B5EF4-FFF2-40B4-BE49-F238E27FC236}">
                <a16:creationId xmlns:a16="http://schemas.microsoft.com/office/drawing/2014/main" id="{C94F2757-692F-46C9-8516-0E2C1377AF87}"/>
              </a:ext>
            </a:extLst>
          </p:cNvPr>
          <p:cNvPicPr>
            <a:picLocks noChangeAspect="1"/>
          </p:cNvPicPr>
          <p:nvPr/>
        </p:nvPicPr>
        <p:blipFill>
          <a:blip r:embed="rId3"/>
          <a:stretch>
            <a:fillRect/>
          </a:stretch>
        </p:blipFill>
        <p:spPr>
          <a:xfrm>
            <a:off x="517812" y="2050382"/>
            <a:ext cx="10971798" cy="4495561"/>
          </a:xfrm>
          <a:prstGeom prst="rect">
            <a:avLst/>
          </a:prstGeom>
        </p:spPr>
      </p:pic>
    </p:spTree>
    <p:extLst>
      <p:ext uri="{BB962C8B-B14F-4D97-AF65-F5344CB8AC3E}">
        <p14:creationId xmlns:p14="http://schemas.microsoft.com/office/powerpoint/2010/main" val="128422960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Spectral normalization of weights</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Many types of regularization have been tried for GANs </a:t>
            </a:r>
          </a:p>
          <a:p>
            <a:r>
              <a:rPr lang="en-US" sz="2800" dirty="0">
                <a:latin typeface="+mn-lt"/>
                <a:cs typeface="Segoe UI" panose="020B0502040204020203" pitchFamily="34" charset="0"/>
              </a:rPr>
              <a:t>Weight clipping, L1 regularization, L2 regularization, batch/weight normalization, dropout regularization   </a:t>
            </a:r>
          </a:p>
          <a:p>
            <a:r>
              <a:rPr lang="en-US" sz="2800" dirty="0">
                <a:latin typeface="+mn-lt"/>
                <a:cs typeface="Segoe UI" panose="020B0502040204020203" pitchFamily="34" charset="0"/>
              </a:rPr>
              <a:t>Regularization often inhibits learning by discriminator   </a:t>
            </a:r>
          </a:p>
          <a:p>
            <a:r>
              <a:rPr lang="en-US" sz="2800" dirty="0" err="1">
                <a:latin typeface="+mn-lt"/>
                <a:cs typeface="Segoe UI" panose="020B0502040204020203" pitchFamily="34" charset="0"/>
                <a:hlinkClick r:id="rId3"/>
              </a:rPr>
              <a:t>Miyato</a:t>
            </a:r>
            <a:r>
              <a:rPr lang="en-US" sz="2800" dirty="0">
                <a:latin typeface="+mn-lt"/>
                <a:cs typeface="Segoe UI" panose="020B0502040204020203" pitchFamily="34" charset="0"/>
                <a:hlinkClick r:id="rId3"/>
              </a:rPr>
              <a:t>, et. al., 2018</a:t>
            </a:r>
            <a:r>
              <a:rPr lang="en-US" sz="2800" dirty="0">
                <a:latin typeface="+mn-lt"/>
                <a:cs typeface="Segoe UI" panose="020B0502040204020203" pitchFamily="34" charset="0"/>
              </a:rPr>
              <a:t>, applied </a:t>
            </a:r>
            <a:r>
              <a:rPr lang="en-US" sz="2800" b="1" dirty="0">
                <a:latin typeface="+mn-lt"/>
                <a:cs typeface="Segoe UI" panose="020B0502040204020203" pitchFamily="34" charset="0"/>
              </a:rPr>
              <a:t>spectral normalization </a:t>
            </a:r>
            <a:r>
              <a:rPr lang="en-US" sz="2800" dirty="0">
                <a:latin typeface="+mn-lt"/>
                <a:cs typeface="Segoe UI" panose="020B0502040204020203" pitchFamily="34" charset="0"/>
              </a:rPr>
              <a:t>to create the </a:t>
            </a:r>
            <a:r>
              <a:rPr lang="en-US" sz="2800" b="1" dirty="0">
                <a:latin typeface="+mn-lt"/>
                <a:cs typeface="Segoe UI" panose="020B0502040204020203" pitchFamily="34" charset="0"/>
              </a:rPr>
              <a:t>SN-GAN algorithm  </a:t>
            </a:r>
            <a:r>
              <a:rPr lang="en-US" sz="2800" dirty="0">
                <a:latin typeface="+mn-lt"/>
                <a:cs typeface="Segoe UI" panose="020B0502040204020203" pitchFamily="34" charset="0"/>
              </a:rPr>
              <a:t>- a quite technical, but interesting, paper</a:t>
            </a:r>
          </a:p>
          <a:p>
            <a:r>
              <a:rPr lang="en-US" sz="2800" dirty="0">
                <a:latin typeface="+mn-lt"/>
                <a:cs typeface="Segoe UI" panose="020B0502040204020203" pitchFamily="34" charset="0"/>
              </a:rPr>
              <a:t>SN-GAN algorithm employs TTUR rule along with spectral normalization for training discriminator and generator </a:t>
            </a:r>
          </a:p>
          <a:p>
            <a:endParaRPr lang="en-US" sz="2800" dirty="0">
              <a:latin typeface="+mn-lt"/>
              <a:cs typeface="Segoe UI" panose="020B0502040204020203" pitchFamily="34" charset="0"/>
            </a:endParaRPr>
          </a:p>
        </p:txBody>
      </p:sp>
    </p:spTree>
    <p:extLst>
      <p:ext uri="{BB962C8B-B14F-4D97-AF65-F5344CB8AC3E}">
        <p14:creationId xmlns:p14="http://schemas.microsoft.com/office/powerpoint/2010/main" val="2613703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Spectral normalization of weights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Spectral normalization attempts to create smooth or bounded gradient    </a:t>
                </a:r>
              </a:p>
              <a:p>
                <a:r>
                  <a:rPr lang="en-US" sz="2800" dirty="0">
                    <a:latin typeface="+mn-lt"/>
                    <a:cs typeface="Segoe UI" panose="020B0502040204020203" pitchFamily="34" charset="0"/>
                  </a:rPr>
                  <a:t>A function, </a:t>
                </a:r>
                <a:r>
                  <a:rPr lang="en-US" sz="2800" i="1" dirty="0">
                    <a:latin typeface="+mn-lt"/>
                    <a:cs typeface="Segoe UI" panose="020B0502040204020203" pitchFamily="34" charset="0"/>
                  </a:rPr>
                  <a:t>f(x)</a:t>
                </a:r>
                <a:r>
                  <a:rPr lang="en-US" sz="2800" dirty="0">
                    <a:latin typeface="+mn-lt"/>
                    <a:cs typeface="Segoe UI" panose="020B0502040204020203" pitchFamily="34" charset="0"/>
                  </a:rPr>
                  <a:t>, is said to have </a:t>
                </a:r>
                <a:r>
                  <a:rPr lang="en-US" sz="2800" b="1" dirty="0">
                    <a:latin typeface="+mn-lt"/>
                    <a:cs typeface="Segoe UI" panose="020B0502040204020203" pitchFamily="34" charset="0"/>
                  </a:rPr>
                  <a:t>K-Lipschitz continuity </a:t>
                </a:r>
                <a:r>
                  <a:rPr lang="en-US" sz="2800" dirty="0">
                    <a:latin typeface="+mn-lt"/>
                    <a:cs typeface="Segoe UI" panose="020B0502040204020203" pitchFamily="34" charset="0"/>
                  </a:rPr>
                  <a:t>for any </a:t>
                </a:r>
                <a:r>
                  <a:rPr lang="en-US" sz="2800" i="1" dirty="0">
                    <a:latin typeface="+mn-lt"/>
                    <a:cs typeface="Segoe UI" panose="020B0502040204020203" pitchFamily="34" charset="0"/>
                  </a:rPr>
                  <a:t>x</a:t>
                </a:r>
                <a:r>
                  <a:rPr lang="en-US" sz="2800" dirty="0">
                    <a:latin typeface="+mn-lt"/>
                    <a:cs typeface="Segoe UI" panose="020B0502040204020203" pitchFamily="34" charset="0"/>
                  </a:rPr>
                  <a:t> and x’, given the Euclidian or L2 norm:   </a:t>
                </a:r>
              </a:p>
              <a:p>
                <a:pPr marL="0" indent="0">
                  <a:buNone/>
                </a:pPr>
                <a14:m>
                  <m:oMathPara xmlns:m="http://schemas.openxmlformats.org/officeDocument/2006/math">
                    <m:oMathParaPr>
                      <m:jc m:val="centerGroup"/>
                    </m:oMathParaPr>
                    <m:oMath xmlns:m="http://schemas.openxmlformats.org/officeDocument/2006/math">
                      <m:f>
                        <m:fPr>
                          <m:ctrlPr>
                            <a:rPr lang="en-US" sz="2800" i="1" smtClean="0">
                              <a:latin typeface="Cambria Math" panose="02040503050406030204" pitchFamily="18" charset="0"/>
                              <a:cs typeface="Segoe UI" panose="020B0502040204020203" pitchFamily="34" charset="0"/>
                            </a:rPr>
                          </m:ctrlPr>
                        </m:fPr>
                        <m:num>
                          <m: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𝑓</m:t>
                          </m:r>
                          <m:d>
                            <m:dPr>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ea typeface="Cambria Math" panose="02040503050406030204" pitchFamily="18" charset="0"/>
                                  <a:cs typeface="Segoe UI" panose="020B0502040204020203" pitchFamily="34" charset="0"/>
                                </a:rPr>
                                <m:t>𝑥</m:t>
                              </m:r>
                            </m:e>
                          </m:d>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𝑓</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p>
                            <m:sSupPr>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sSupPr>
                            <m:e>
                              <m:r>
                                <a:rPr lang="en-US" sz="2800" b="0" i="1" smtClean="0">
                                  <a:latin typeface="Cambria Math" panose="02040503050406030204" pitchFamily="18" charset="0"/>
                                  <a:ea typeface="Cambria Math" panose="02040503050406030204" pitchFamily="18" charset="0"/>
                                  <a:cs typeface="Segoe UI" panose="020B0502040204020203" pitchFamily="34" charset="0"/>
                                </a:rPr>
                                <m:t>𝑥</m:t>
                              </m:r>
                            </m:e>
                            <m:sup>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up>
                          </m:sSup>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i="1">
                              <a:latin typeface="Cambria Math" panose="02040503050406030204" pitchFamily="18" charset="0"/>
                              <a:ea typeface="Cambria Math" panose="02040503050406030204" pitchFamily="18" charset="0"/>
                              <a:cs typeface="Segoe UI" panose="020B0502040204020203" pitchFamily="34" charset="0"/>
                            </a:rPr>
                            <m:t>∥</m:t>
                          </m:r>
                        </m:num>
                        <m:den>
                          <m: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𝑥</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𝑥</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den>
                      </m:f>
                      <m:r>
                        <a:rPr lang="en-US" sz="280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𝐾</m:t>
                      </m:r>
                    </m:oMath>
                  </m:oMathPara>
                </a14:m>
                <a:endParaRPr lang="en-US" sz="2800" dirty="0">
                  <a:latin typeface="+mn-lt"/>
                  <a:cs typeface="Segoe UI" panose="020B0502040204020203" pitchFamily="34" charset="0"/>
                </a:endParaRPr>
              </a:p>
              <a:p>
                <a:r>
                  <a:rPr lang="en-US" sz="2800" dirty="0">
                    <a:latin typeface="+mn-lt"/>
                    <a:cs typeface="Segoe UI" panose="020B0502040204020203" pitchFamily="34" charset="0"/>
                  </a:rPr>
                  <a:t>A function with a discontinuous derivative cannot have K-Lipschitz continuity </a:t>
                </a:r>
              </a:p>
              <a:p>
                <a:r>
                  <a:rPr lang="en-US" sz="2800" dirty="0">
                    <a:latin typeface="+mn-lt"/>
                    <a:cs typeface="Segoe UI" panose="020B0502040204020203" pitchFamily="34" charset="0"/>
                  </a:rPr>
                  <a:t>Requiring a function to have K-Lipschitz continuity is a form of regularization</a:t>
                </a:r>
              </a:p>
              <a:p>
                <a:pPr marL="0" indent="0">
                  <a:buNone/>
                </a:pPr>
                <a:endParaRPr lang="en-US" sz="2800" dirty="0">
                  <a:latin typeface="+mn-lt"/>
                  <a:cs typeface="Segoe UI" panose="020B0502040204020203" pitchFamily="34" charset="0"/>
                </a:endParaRPr>
              </a:p>
              <a:p>
                <a:endParaRPr lang="en-US" sz="2800" dirty="0">
                  <a:latin typeface="+mn-lt"/>
                  <a:cs typeface="Segoe UI" panose="020B0502040204020203" pitchFamily="34" charset="0"/>
                </a:endParaRP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3"/>
                <a:stretch>
                  <a:fillRect l="-1058" t="-1094" r="-106"/>
                </a:stretch>
              </a:blipFill>
            </p:spPr>
            <p:txBody>
              <a:bodyPr/>
              <a:lstStyle/>
              <a:p>
                <a:r>
                  <a:rPr lang="en-US">
                    <a:noFill/>
                  </a:rPr>
                  <a:t> </a:t>
                </a:r>
              </a:p>
            </p:txBody>
          </p:sp>
        </mc:Fallback>
      </mc:AlternateContent>
    </p:spTree>
    <p:extLst>
      <p:ext uri="{BB962C8B-B14F-4D97-AF65-F5344CB8AC3E}">
        <p14:creationId xmlns:p14="http://schemas.microsoft.com/office/powerpoint/2010/main" val="1567732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Spectral normalization of weights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Spectral normalization attempts to create smooth or bounded gradient    </a:t>
                </a:r>
              </a:p>
              <a:p>
                <a:r>
                  <a:rPr lang="en-US" sz="2800" dirty="0">
                    <a:latin typeface="+mn-lt"/>
                    <a:cs typeface="Segoe UI" panose="020B0502040204020203" pitchFamily="34" charset="0"/>
                  </a:rPr>
                  <a:t>A function, </a:t>
                </a:r>
                <a:r>
                  <a:rPr lang="en-US" sz="2800" i="1" dirty="0">
                    <a:latin typeface="+mn-lt"/>
                    <a:cs typeface="Segoe UI" panose="020B0502040204020203" pitchFamily="34" charset="0"/>
                  </a:rPr>
                  <a:t>f(x)</a:t>
                </a:r>
                <a:r>
                  <a:rPr lang="en-US" sz="2800" dirty="0">
                    <a:latin typeface="+mn-lt"/>
                    <a:cs typeface="Segoe UI" panose="020B0502040204020203" pitchFamily="34" charset="0"/>
                  </a:rPr>
                  <a:t>, is said to have </a:t>
                </a:r>
                <a:r>
                  <a:rPr lang="en-US" sz="2800" b="1" dirty="0">
                    <a:latin typeface="+mn-lt"/>
                    <a:cs typeface="Segoe UI" panose="020B0502040204020203" pitchFamily="34" charset="0"/>
                  </a:rPr>
                  <a:t>K-Lipschitz continuity </a:t>
                </a:r>
                <a:r>
                  <a:rPr lang="en-US" sz="2800" dirty="0">
                    <a:latin typeface="+mn-lt"/>
                    <a:cs typeface="Segoe UI" panose="020B0502040204020203" pitchFamily="34" charset="0"/>
                  </a:rPr>
                  <a:t>for any </a:t>
                </a:r>
                <a:r>
                  <a:rPr lang="en-US" sz="2800" i="1" dirty="0">
                    <a:latin typeface="+mn-lt"/>
                    <a:cs typeface="Segoe UI" panose="020B0502040204020203" pitchFamily="34" charset="0"/>
                  </a:rPr>
                  <a:t>x</a:t>
                </a:r>
                <a:r>
                  <a:rPr lang="en-US" sz="2800" dirty="0">
                    <a:latin typeface="+mn-lt"/>
                    <a:cs typeface="Segoe UI" panose="020B0502040204020203" pitchFamily="34" charset="0"/>
                  </a:rPr>
                  <a:t> and x’, given the Euclidian or L2 norm:   </a:t>
                </a:r>
              </a:p>
              <a:p>
                <a:pPr marL="0" indent="0">
                  <a:buNone/>
                </a:pPr>
                <a14:m>
                  <m:oMathPara xmlns:m="http://schemas.openxmlformats.org/officeDocument/2006/math">
                    <m:oMathParaPr>
                      <m:jc m:val="centerGroup"/>
                    </m:oMathParaPr>
                    <m:oMath xmlns:m="http://schemas.openxmlformats.org/officeDocument/2006/math">
                      <m:f>
                        <m:fPr>
                          <m:ctrlPr>
                            <a:rPr lang="en-US" sz="2800" i="1" smtClean="0">
                              <a:latin typeface="Cambria Math" panose="02040503050406030204" pitchFamily="18" charset="0"/>
                              <a:cs typeface="Segoe UI" panose="020B0502040204020203" pitchFamily="34" charset="0"/>
                            </a:rPr>
                          </m:ctrlPr>
                        </m:fPr>
                        <m:num>
                          <m: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𝑓</m:t>
                          </m:r>
                          <m:d>
                            <m:dPr>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ea typeface="Cambria Math" panose="02040503050406030204" pitchFamily="18" charset="0"/>
                                  <a:cs typeface="Segoe UI" panose="020B0502040204020203" pitchFamily="34" charset="0"/>
                                </a:rPr>
                                <m:t>𝑥</m:t>
                              </m:r>
                            </m:e>
                          </m:d>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𝑓</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p>
                            <m:sSupPr>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sSupPr>
                            <m:e>
                              <m:r>
                                <a:rPr lang="en-US" sz="2800" b="0" i="1" smtClean="0">
                                  <a:latin typeface="Cambria Math" panose="02040503050406030204" pitchFamily="18" charset="0"/>
                                  <a:ea typeface="Cambria Math" panose="02040503050406030204" pitchFamily="18" charset="0"/>
                                  <a:cs typeface="Segoe UI" panose="020B0502040204020203" pitchFamily="34" charset="0"/>
                                </a:rPr>
                                <m:t>𝑥</m:t>
                              </m:r>
                            </m:e>
                            <m:sup>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up>
                          </m:sSup>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i="1">
                              <a:latin typeface="Cambria Math" panose="02040503050406030204" pitchFamily="18" charset="0"/>
                              <a:ea typeface="Cambria Math" panose="02040503050406030204" pitchFamily="18" charset="0"/>
                              <a:cs typeface="Segoe UI" panose="020B0502040204020203" pitchFamily="34" charset="0"/>
                            </a:rPr>
                            <m:t>∥</m:t>
                          </m:r>
                        </m:num>
                        <m:den>
                          <m: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𝑥</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𝑥</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den>
                      </m:f>
                      <m:r>
                        <a:rPr lang="en-US" sz="280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𝐾</m:t>
                      </m:r>
                    </m:oMath>
                  </m:oMathPara>
                </a14:m>
                <a:endParaRPr lang="en-US" sz="2800" dirty="0">
                  <a:latin typeface="+mn-lt"/>
                  <a:cs typeface="Segoe UI" panose="020B0502040204020203" pitchFamily="34" charset="0"/>
                </a:endParaRPr>
              </a:p>
              <a:p>
                <a:r>
                  <a:rPr lang="en-US" sz="2800" dirty="0">
                    <a:latin typeface="+mn-lt"/>
                    <a:cs typeface="Segoe UI" panose="020B0502040204020203" pitchFamily="34" charset="0"/>
                  </a:rPr>
                  <a:t>We can express the 1-Lipschitz continuity for a NN weight matrix, </a:t>
                </a:r>
                <a:r>
                  <a:rPr lang="en-US" sz="2800" i="1" dirty="0">
                    <a:latin typeface="+mn-lt"/>
                    <a:cs typeface="Segoe UI" panose="020B0502040204020203" pitchFamily="34" charset="0"/>
                  </a:rPr>
                  <a:t>W,</a:t>
                </a:r>
                <a:r>
                  <a:rPr lang="en-US" sz="2800" dirty="0">
                    <a:latin typeface="+mn-lt"/>
                    <a:cs typeface="Segoe UI" panose="020B0502040204020203" pitchFamily="34" charset="0"/>
                  </a:rPr>
                  <a:t> in terms of its </a:t>
                </a:r>
                <a:r>
                  <a:rPr lang="en-US" sz="2800" b="1" dirty="0">
                    <a:latin typeface="+mn-lt"/>
                    <a:cs typeface="Segoe UI" panose="020B0502040204020203" pitchFamily="34" charset="0"/>
                  </a:rPr>
                  <a:t>spectral norm</a:t>
                </a:r>
                <a:r>
                  <a:rPr lang="en-US" sz="2800" dirty="0">
                    <a:latin typeface="+mn-lt"/>
                    <a:cs typeface="Segoe UI" panose="020B0502040204020203" pitchFamily="34" charset="0"/>
                  </a:rPr>
                  <a:t>, </a:t>
                </a:r>
                <a14:m>
                  <m:oMath xmlns:m="http://schemas.openxmlformats.org/officeDocument/2006/math">
                    <m:r>
                      <a:rPr lang="en-US" sz="2800" i="1">
                        <a:latin typeface="Cambria Math" panose="02040503050406030204" pitchFamily="18" charset="0"/>
                        <a:ea typeface="Cambria Math" panose="02040503050406030204" pitchFamily="18" charset="0"/>
                        <a:cs typeface="Segoe UI" panose="020B0502040204020203" pitchFamily="34" charset="0"/>
                      </a:rPr>
                      <m:t>𝜎</m:t>
                    </m:r>
                    <m:d>
                      <m:dPr>
                        <m:ctrlPr>
                          <a:rPr lang="en-US" sz="2800" i="1">
                            <a:latin typeface="Cambria Math" panose="02040503050406030204" pitchFamily="18" charset="0"/>
                            <a:ea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ea typeface="Cambria Math" panose="02040503050406030204" pitchFamily="18" charset="0"/>
                            <a:cs typeface="Segoe UI" panose="020B0502040204020203" pitchFamily="34" charset="0"/>
                          </a:rPr>
                          <m:t>𝑊</m:t>
                        </m:r>
                      </m:e>
                    </m:d>
                  </m:oMath>
                </a14:m>
                <a:r>
                  <a:rPr lang="en-US" sz="2800" dirty="0">
                    <a:latin typeface="+mn-lt"/>
                    <a:cs typeface="Segoe UI" panose="020B0502040204020203" pitchFamily="34" charset="0"/>
                  </a:rPr>
                  <a:t>: </a:t>
                </a:r>
              </a:p>
              <a:p>
                <a:pPr marL="0" indent="0">
                  <a:buNone/>
                </a:pPr>
                <a14:m>
                  <m:oMathPara xmlns:m="http://schemas.openxmlformats.org/officeDocument/2006/math">
                    <m:oMathParaPr>
                      <m:jc m:val="centerGroup"/>
                    </m:oMathParaPr>
                    <m:oMath xmlns:m="http://schemas.openxmlformats.org/officeDocument/2006/math">
                      <m:func>
                        <m:funcPr>
                          <m:ctrlPr>
                            <a:rPr lang="en-US" sz="2800" i="1">
                              <a:latin typeface="Cambria Math" panose="02040503050406030204" pitchFamily="18" charset="0"/>
                              <a:cs typeface="Segoe UI" panose="020B0502040204020203" pitchFamily="34" charset="0"/>
                            </a:rPr>
                          </m:ctrlPr>
                        </m:funcPr>
                        <m:fName>
                          <m:r>
                            <a:rPr lang="en-US" sz="2800" i="1">
                              <a:latin typeface="Cambria Math" panose="02040503050406030204" pitchFamily="18" charset="0"/>
                              <a:ea typeface="Cambria Math" panose="02040503050406030204" pitchFamily="18" charset="0"/>
                              <a:cs typeface="Segoe UI" panose="020B0502040204020203" pitchFamily="34" charset="0"/>
                            </a:rPr>
                            <m:t>𝜎</m:t>
                          </m:r>
                          <m:d>
                            <m:dPr>
                              <m:ctrlPr>
                                <a:rPr lang="en-US" sz="2800" i="1">
                                  <a:latin typeface="Cambria Math" panose="02040503050406030204" pitchFamily="18" charset="0"/>
                                  <a:ea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ea typeface="Cambria Math" panose="02040503050406030204" pitchFamily="18" charset="0"/>
                                  <a:cs typeface="Segoe UI" panose="020B0502040204020203" pitchFamily="34" charset="0"/>
                                </a:rPr>
                                <m:t>𝑊</m:t>
                              </m:r>
                            </m:e>
                          </m:d>
                          <m:r>
                            <a:rPr lang="en-US" sz="2800" b="0" i="1" smtClean="0">
                              <a:latin typeface="Cambria Math" panose="02040503050406030204" pitchFamily="18" charset="0"/>
                              <a:ea typeface="Cambria Math" panose="02040503050406030204" pitchFamily="18" charset="0"/>
                              <a:cs typeface="Segoe UI" panose="020B0502040204020203" pitchFamily="34" charset="0"/>
                            </a:rPr>
                            <m:t>=</m:t>
                          </m:r>
                          <m:limLow>
                            <m:limLowPr>
                              <m:ctrlPr>
                                <a:rPr lang="en-US" sz="2800" i="1">
                                  <a:latin typeface="Cambria Math" panose="02040503050406030204" pitchFamily="18" charset="0"/>
                                  <a:cs typeface="Segoe UI" panose="020B0502040204020203" pitchFamily="34" charset="0"/>
                                </a:rPr>
                              </m:ctrlPr>
                            </m:limLowPr>
                            <m:e>
                              <m:r>
                                <m:rPr>
                                  <m:sty m:val="p"/>
                                </m:rPr>
                                <a:rPr lang="en-US" sz="2800" b="0" i="0" smtClean="0">
                                  <a:latin typeface="Cambria Math" panose="02040503050406030204" pitchFamily="18" charset="0"/>
                                  <a:cs typeface="Segoe UI" panose="020B0502040204020203" pitchFamily="34" charset="0"/>
                                </a:rPr>
                                <m:t>max</m:t>
                              </m:r>
                            </m:e>
                            <m:lim>
                              <m:r>
                                <a:rPr lang="en-US" sz="2800" i="1">
                                  <a:latin typeface="Cambria Math" panose="02040503050406030204" pitchFamily="18" charset="0"/>
                                  <a:cs typeface="Segoe UI" panose="020B0502040204020203" pitchFamily="34" charset="0"/>
                                </a:rPr>
                                <m:t>h</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h</m:t>
                              </m:r>
                              <m:r>
                                <a:rPr lang="en-US" sz="2800" b="0" i="1" smtClean="0">
                                  <a:latin typeface="Cambria Math" panose="02040503050406030204" pitchFamily="18" charset="0"/>
                                  <a:ea typeface="Cambria Math" panose="02040503050406030204" pitchFamily="18" charset="0"/>
                                  <a:cs typeface="Segoe UI" panose="020B0502040204020203" pitchFamily="34" charset="0"/>
                                </a:rPr>
                                <m:t>≠0</m:t>
                              </m:r>
                            </m:lim>
                          </m:limLow>
                        </m:fName>
                        <m:e>
                          <m:r>
                            <a:rPr lang="en-US" sz="2800" i="1">
                              <a:latin typeface="Cambria Math" panose="02040503050406030204" pitchFamily="18" charset="0"/>
                              <a:ea typeface="Cambria Math" panose="02040503050406030204" pitchFamily="18" charset="0"/>
                              <a:cs typeface="Segoe UI" panose="020B0502040204020203" pitchFamily="34" charset="0"/>
                            </a:rPr>
                            <m:t>𝜎</m:t>
                          </m:r>
                          <m:d>
                            <m:dPr>
                              <m:ctrlPr>
                                <a:rPr lang="en-US" sz="2800" i="1" smtClean="0">
                                  <a:latin typeface="Cambria Math" panose="02040503050406030204" pitchFamily="18" charset="0"/>
                                  <a:ea typeface="Cambria Math" panose="02040503050406030204" pitchFamily="18" charset="0"/>
                                  <a:cs typeface="Segoe UI" panose="020B0502040204020203" pitchFamily="34" charset="0"/>
                                </a:rPr>
                              </m:ctrlPr>
                            </m:dPr>
                            <m:e>
                              <m:f>
                                <m:fPr>
                                  <m:ctrlPr>
                                    <a:rPr lang="en-US" sz="2800" i="1">
                                      <a:latin typeface="Cambria Math" panose="02040503050406030204" pitchFamily="18" charset="0"/>
                                      <a:cs typeface="Segoe UI" panose="020B0502040204020203" pitchFamily="34" charset="0"/>
                                    </a:rPr>
                                  </m:ctrlPr>
                                </m:fPr>
                                <m:num>
                                  <m: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𝑊h</m:t>
                                  </m:r>
                                  <m:r>
                                    <a:rPr lang="en-US" sz="2800" i="1">
                                      <a:latin typeface="Cambria Math" panose="02040503050406030204" pitchFamily="18" charset="0"/>
                                      <a:ea typeface="Cambria Math" panose="02040503050406030204" pitchFamily="18" charset="0"/>
                                      <a:cs typeface="Segoe UI" panose="020B0502040204020203" pitchFamily="34" charset="0"/>
                                    </a:rPr>
                                    <m:t>∥</m:t>
                                  </m:r>
                                </m:num>
                                <m:den>
                                  <m: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h</m:t>
                                  </m:r>
                                  <m:r>
                                    <a:rPr lang="en-US" sz="2800" i="1">
                                      <a:latin typeface="Cambria Math" panose="02040503050406030204" pitchFamily="18" charset="0"/>
                                      <a:ea typeface="Cambria Math" panose="02040503050406030204" pitchFamily="18" charset="0"/>
                                      <a:cs typeface="Segoe UI" panose="020B0502040204020203" pitchFamily="34" charset="0"/>
                                    </a:rPr>
                                    <m:t>∥</m:t>
                                  </m:r>
                                </m:den>
                              </m:f>
                            </m:e>
                          </m:d>
                        </m:e>
                      </m:func>
                      <m:r>
                        <a:rPr lang="en-US" sz="2800" b="0" i="1" smtClean="0">
                          <a:latin typeface="Cambria Math" panose="02040503050406030204" pitchFamily="18" charset="0"/>
                          <a:ea typeface="Cambria Math" panose="02040503050406030204" pitchFamily="18" charset="0"/>
                          <a:cs typeface="Segoe UI" panose="020B0502040204020203" pitchFamily="34" charset="0"/>
                        </a:rPr>
                        <m:t>=</m:t>
                      </m:r>
                      <m:func>
                        <m:funcPr>
                          <m:ctrlPr>
                            <a:rPr lang="en-US" sz="2800" i="1">
                              <a:latin typeface="Cambria Math" panose="02040503050406030204" pitchFamily="18" charset="0"/>
                              <a:cs typeface="Segoe UI" panose="020B0502040204020203" pitchFamily="34" charset="0"/>
                            </a:rPr>
                          </m:ctrlPr>
                        </m:funcPr>
                        <m:fName>
                          <m:limLow>
                            <m:limLowPr>
                              <m:ctrlPr>
                                <a:rPr lang="en-US" sz="2800" i="1">
                                  <a:latin typeface="Cambria Math" panose="02040503050406030204" pitchFamily="18" charset="0"/>
                                  <a:cs typeface="Segoe UI" panose="020B0502040204020203" pitchFamily="34" charset="0"/>
                                </a:rPr>
                              </m:ctrlPr>
                            </m:limLowPr>
                            <m:e>
                              <m:r>
                                <m:rPr>
                                  <m:sty m:val="p"/>
                                </m:rPr>
                                <a:rPr lang="en-US" sz="2800">
                                  <a:latin typeface="Cambria Math" panose="02040503050406030204" pitchFamily="18" charset="0"/>
                                  <a:cs typeface="Segoe UI" panose="020B0502040204020203" pitchFamily="34" charset="0"/>
                                </a:rPr>
                                <m:t>max</m:t>
                              </m:r>
                            </m:e>
                            <m:lim>
                              <m: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i="1">
                                  <a:latin typeface="Cambria Math" panose="02040503050406030204" pitchFamily="18" charset="0"/>
                                  <a:ea typeface="Cambria Math" panose="02040503050406030204" pitchFamily="18" charset="0"/>
                                  <a:cs typeface="Segoe UI" panose="020B0502040204020203" pitchFamily="34" charset="0"/>
                                </a:rPr>
                                <m:t>h</m:t>
                              </m:r>
                              <m:r>
                                <a:rPr lang="en-US" sz="2800" i="1">
                                  <a:latin typeface="Cambria Math" panose="02040503050406030204" pitchFamily="18" charset="0"/>
                                  <a:ea typeface="Cambria Math" panose="02040503050406030204" pitchFamily="18" charset="0"/>
                                  <a:cs typeface="Segoe UI" panose="020B0502040204020203" pitchFamily="34" charset="0"/>
                                </a:rPr>
                                <m:t>∥≤1</m:t>
                              </m:r>
                            </m:lim>
                          </m:limLow>
                        </m:fName>
                        <m:e>
                          <m:r>
                            <a:rPr lang="en-US" sz="2800" i="1">
                              <a:latin typeface="Cambria Math" panose="02040503050406030204" pitchFamily="18" charset="0"/>
                              <a:ea typeface="Cambria Math" panose="02040503050406030204" pitchFamily="18" charset="0"/>
                              <a:cs typeface="Segoe UI" panose="020B0502040204020203" pitchFamily="34" charset="0"/>
                            </a:rPr>
                            <m:t>𝜎</m:t>
                          </m:r>
                          <m:d>
                            <m:dPr>
                              <m:ctrlPr>
                                <a:rPr lang="en-US" sz="2800" i="1">
                                  <a:latin typeface="Cambria Math" panose="02040503050406030204" pitchFamily="18" charset="0"/>
                                  <a:ea typeface="Cambria Math" panose="02040503050406030204" pitchFamily="18" charset="0"/>
                                  <a:cs typeface="Segoe UI" panose="020B0502040204020203" pitchFamily="34" charset="0"/>
                                </a:rPr>
                              </m:ctrlPr>
                            </m:dPr>
                            <m:e>
                              <m: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𝑊</m:t>
                              </m:r>
                              <m:r>
                                <a:rPr lang="en-US" sz="2800" i="1">
                                  <a:latin typeface="Cambria Math" panose="02040503050406030204" pitchFamily="18" charset="0"/>
                                  <a:ea typeface="Cambria Math" panose="02040503050406030204" pitchFamily="18" charset="0"/>
                                  <a:cs typeface="Segoe UI" panose="020B0502040204020203" pitchFamily="34" charset="0"/>
                                </a:rPr>
                                <m:t>h</m:t>
                              </m:r>
                              <m:r>
                                <a:rPr lang="en-US" sz="2800" i="1">
                                  <a:latin typeface="Cambria Math" panose="02040503050406030204" pitchFamily="18" charset="0"/>
                                  <a:ea typeface="Cambria Math" panose="02040503050406030204" pitchFamily="18" charset="0"/>
                                  <a:cs typeface="Segoe UI" panose="020B0502040204020203" pitchFamily="34" charset="0"/>
                                </a:rPr>
                                <m:t>∥</m:t>
                              </m:r>
                            </m:e>
                          </m:d>
                        </m:e>
                      </m:func>
                    </m:oMath>
                  </m:oMathPara>
                </a14:m>
                <a:endParaRPr lang="en-US" sz="2800" dirty="0">
                  <a:latin typeface="+mn-lt"/>
                  <a:cs typeface="Segoe UI" panose="020B0502040204020203" pitchFamily="34" charset="0"/>
                </a:endParaRPr>
              </a:p>
              <a:p>
                <a:pPr marL="0" indent="0">
                  <a:buNone/>
                </a:pPr>
                <a:endParaRPr lang="en-US" sz="2800" dirty="0">
                  <a:latin typeface="+mn-lt"/>
                  <a:cs typeface="Segoe UI" panose="020B0502040204020203" pitchFamily="34" charset="0"/>
                </a:endParaRPr>
              </a:p>
              <a:p>
                <a:pPr marL="0" indent="0">
                  <a:buNone/>
                </a:pPr>
                <a:endParaRPr lang="en-US" sz="2800" dirty="0">
                  <a:latin typeface="+mn-lt"/>
                  <a:cs typeface="Segoe UI" panose="020B0502040204020203" pitchFamily="34" charset="0"/>
                </a:endParaRPr>
              </a:p>
              <a:p>
                <a:pPr marL="0" indent="0">
                  <a:buNone/>
                </a:pPr>
                <a:endParaRPr lang="en-US" sz="2800" dirty="0">
                  <a:latin typeface="+mn-lt"/>
                  <a:cs typeface="Segoe UI" panose="020B0502040204020203" pitchFamily="34" charset="0"/>
                </a:endParaRPr>
              </a:p>
              <a:p>
                <a:endParaRPr lang="en-US" sz="2800" dirty="0">
                  <a:latin typeface="+mn-lt"/>
                  <a:cs typeface="Segoe UI" panose="020B0502040204020203" pitchFamily="34" charset="0"/>
                </a:endParaRP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3"/>
                <a:stretch>
                  <a:fillRect l="-1058" t="-1094" r="-106"/>
                </a:stretch>
              </a:blipFill>
            </p:spPr>
            <p:txBody>
              <a:bodyPr/>
              <a:lstStyle/>
              <a:p>
                <a:r>
                  <a:rPr lang="en-US">
                    <a:noFill/>
                  </a:rPr>
                  <a:t> </a:t>
                </a:r>
              </a:p>
            </p:txBody>
          </p:sp>
        </mc:Fallback>
      </mc:AlternateContent>
    </p:spTree>
    <p:extLst>
      <p:ext uri="{BB962C8B-B14F-4D97-AF65-F5344CB8AC3E}">
        <p14:creationId xmlns:p14="http://schemas.microsoft.com/office/powerpoint/2010/main" val="183973680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Spectral normalization of weights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Spectral normalization attempts to create smooth or bounded gradient    </a:t>
                </a:r>
              </a:p>
              <a:p>
                <a:r>
                  <a:rPr lang="en-US" sz="2800" dirty="0">
                    <a:latin typeface="+mn-lt"/>
                    <a:cs typeface="Segoe UI" panose="020B0502040204020203" pitchFamily="34" charset="0"/>
                  </a:rPr>
                  <a:t>The spectral norm of a weight matrix </a:t>
                </a:r>
                <a:r>
                  <a:rPr lang="en-US" sz="2800" i="1" dirty="0">
                    <a:latin typeface="+mn-lt"/>
                    <a:cs typeface="Segoe UI" panose="020B0502040204020203" pitchFamily="34" charset="0"/>
                  </a:rPr>
                  <a:t>W</a:t>
                </a:r>
                <a:r>
                  <a:rPr lang="en-US" sz="2800" dirty="0">
                    <a:latin typeface="+mn-lt"/>
                    <a:cs typeface="Segoe UI" panose="020B0502040204020203" pitchFamily="34" charset="0"/>
                  </a:rPr>
                  <a:t>, </a:t>
                </a:r>
                <a14:m>
                  <m:oMath xmlns:m="http://schemas.openxmlformats.org/officeDocument/2006/math">
                    <m:r>
                      <a:rPr lang="en-US" sz="2800" i="1">
                        <a:latin typeface="Cambria Math" panose="02040503050406030204" pitchFamily="18" charset="0"/>
                        <a:ea typeface="Cambria Math" panose="02040503050406030204" pitchFamily="18" charset="0"/>
                        <a:cs typeface="Segoe UI" panose="020B0502040204020203" pitchFamily="34" charset="0"/>
                      </a:rPr>
                      <m:t>𝜎</m:t>
                    </m:r>
                    <m:d>
                      <m:dPr>
                        <m:ctrlPr>
                          <a:rPr lang="en-US" sz="2800" i="1">
                            <a:latin typeface="Cambria Math" panose="02040503050406030204" pitchFamily="18" charset="0"/>
                            <a:ea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ea typeface="Cambria Math" panose="02040503050406030204" pitchFamily="18" charset="0"/>
                            <a:cs typeface="Segoe UI" panose="020B0502040204020203" pitchFamily="34" charset="0"/>
                          </a:rPr>
                          <m:t>𝑊</m:t>
                        </m:r>
                      </m:e>
                    </m:d>
                  </m:oMath>
                </a14:m>
                <a:r>
                  <a:rPr lang="en-US" sz="2800" dirty="0">
                    <a:latin typeface="+mn-lt"/>
                    <a:cs typeface="Segoe UI" panose="020B0502040204020203" pitchFamily="34" charset="0"/>
                  </a:rPr>
                  <a:t>, is the magnitude of its largest </a:t>
                </a:r>
                <a:r>
                  <a:rPr lang="en-US" sz="2800" b="1" dirty="0">
                    <a:latin typeface="+mn-lt"/>
                    <a:cs typeface="Segoe UI" panose="020B0502040204020203" pitchFamily="34" charset="0"/>
                  </a:rPr>
                  <a:t>singular value</a:t>
                </a:r>
                <a:r>
                  <a:rPr lang="en-US" sz="2800" dirty="0">
                    <a:latin typeface="+mn-lt"/>
                    <a:cs typeface="Segoe UI" panose="020B0502040204020203" pitchFamily="34" charset="0"/>
                  </a:rPr>
                  <a:t>, for the </a:t>
                </a:r>
                <a:r>
                  <a:rPr lang="en-US" sz="2800" b="1" dirty="0">
                    <a:latin typeface="+mn-lt"/>
                    <a:cs typeface="Segoe UI" panose="020B0502040204020203" pitchFamily="34" charset="0"/>
                  </a:rPr>
                  <a:t>singular value decomposition </a:t>
                </a:r>
                <a:r>
                  <a:rPr lang="en-US" sz="2800" dirty="0">
                    <a:latin typeface="+mn-lt"/>
                    <a:cs typeface="Segoe UI" panose="020B0502040204020203" pitchFamily="34" charset="0"/>
                  </a:rPr>
                  <a:t>(SVD): </a:t>
                </a:r>
              </a:p>
              <a:p>
                <a:pPr marL="0" indent="0">
                  <a:buNone/>
                </a:pPr>
                <a:r>
                  <a:rPr lang="en-US" sz="2800" i="1" dirty="0">
                    <a:latin typeface="+mn-lt"/>
                    <a:cs typeface="Segoe UI" panose="020B0502040204020203" pitchFamily="34" charset="0"/>
                  </a:rPr>
                  <a:t>					W</a:t>
                </a:r>
                <a14:m>
                  <m:oMath xmlns:m="http://schemas.openxmlformats.org/officeDocument/2006/math">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𝑈</m:t>
                    </m:r>
                    <m:r>
                      <m:rPr>
                        <m:sty m:val="p"/>
                      </m:rPr>
                      <a:rPr lang="el-GR" sz="2800" b="0" i="1" smtClean="0">
                        <a:latin typeface="Cambria Math" panose="02040503050406030204" pitchFamily="18" charset="0"/>
                        <a:ea typeface="Cambria Math" panose="02040503050406030204" pitchFamily="18" charset="0"/>
                        <a:cs typeface="Segoe UI" panose="020B0502040204020203" pitchFamily="34" charset="0"/>
                      </a:rPr>
                      <m:t>Σ</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𝑉</m:t>
                    </m:r>
                  </m:oMath>
                </a14:m>
                <a:r>
                  <a:rPr lang="en-US" sz="2800" dirty="0">
                    <a:latin typeface="+mn-lt"/>
                    <a:cs typeface="Segoe UI" panose="020B0502040204020203" pitchFamily="34" charset="0"/>
                  </a:rPr>
                  <a:t> </a:t>
                </a:r>
              </a:p>
              <a:p>
                <a:r>
                  <a:rPr lang="en-US" sz="2800" dirty="0">
                    <a:latin typeface="+mn-lt"/>
                    <a:cs typeface="Segoe UI" panose="020B0502040204020203" pitchFamily="34" charset="0"/>
                  </a:rPr>
                  <a:t>Using the first left and right singular vectors, </a:t>
                </a:r>
                <a14:m>
                  <m:oMath xmlns:m="http://schemas.openxmlformats.org/officeDocument/2006/math">
                    <m:sSub>
                      <m:sSubPr>
                        <m:ctrlPr>
                          <a:rPr lang="en-US" sz="2800" b="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𝑢</m:t>
                        </m:r>
                      </m:e>
                      <m:sub>
                        <m:r>
                          <a:rPr lang="en-US" sz="2800" b="0" i="1" smtClean="0">
                            <a:latin typeface="Cambria Math" panose="02040503050406030204" pitchFamily="18" charset="0"/>
                            <a:cs typeface="Segoe UI" panose="020B0502040204020203" pitchFamily="34" charset="0"/>
                          </a:rPr>
                          <m:t>1</m:t>
                        </m:r>
                      </m:sub>
                    </m:sSub>
                  </m:oMath>
                </a14:m>
                <a:r>
                  <a:rPr lang="en-US" sz="2800" dirty="0">
                    <a:latin typeface="+mn-lt"/>
                    <a:cs typeface="Segoe UI" panose="020B0502040204020203" pitchFamily="34" charset="0"/>
                  </a:rPr>
                  <a:t> and </a:t>
                </a:r>
                <a14:m>
                  <m:oMath xmlns:m="http://schemas.openxmlformats.org/officeDocument/2006/math">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𝑣</m:t>
                        </m:r>
                      </m:e>
                      <m:sub>
                        <m:r>
                          <a:rPr lang="en-US" sz="2800" i="1">
                            <a:latin typeface="Cambria Math" panose="02040503050406030204" pitchFamily="18" charset="0"/>
                            <a:cs typeface="Segoe UI" panose="020B0502040204020203" pitchFamily="34" charset="0"/>
                          </a:rPr>
                          <m:t>1</m:t>
                        </m:r>
                      </m:sub>
                    </m:sSub>
                  </m:oMath>
                </a14:m>
                <a:r>
                  <a:rPr lang="en-US" sz="2800" dirty="0">
                    <a:latin typeface="+mn-lt"/>
                    <a:cs typeface="Segoe UI" panose="020B0502040204020203" pitchFamily="34" charset="0"/>
                  </a:rPr>
                  <a:t>, we can compute the largest singular value of </a:t>
                </a:r>
                <a:r>
                  <a:rPr lang="en-US" sz="2800" i="1" dirty="0">
                    <a:latin typeface="+mn-lt"/>
                    <a:cs typeface="Segoe UI" panose="020B0502040204020203" pitchFamily="34" charset="0"/>
                  </a:rPr>
                  <a:t>W, </a:t>
                </a:r>
                <a:r>
                  <a:rPr lang="en-US" sz="2800" dirty="0">
                    <a:latin typeface="+mn-lt"/>
                    <a:cs typeface="Segoe UI" panose="020B0502040204020203" pitchFamily="34" charset="0"/>
                  </a:rPr>
                  <a:t>and hence spectral (matrix) norm  </a:t>
                </a:r>
              </a:p>
              <a:p>
                <a:pPr marL="0" indent="0">
                  <a:buNone/>
                </a:pPr>
                <a14:m>
                  <m:oMathPara xmlns:m="http://schemas.openxmlformats.org/officeDocument/2006/math">
                    <m:oMathParaPr>
                      <m:jc m:val="centerGroup"/>
                    </m:oMathParaPr>
                    <m:oMath xmlns:m="http://schemas.openxmlformats.org/officeDocument/2006/math">
                      <m:func>
                        <m:funcPr>
                          <m:ctrlPr>
                            <a:rPr lang="en-US" sz="2800" i="1" smtClean="0">
                              <a:latin typeface="Cambria Math" panose="02040503050406030204" pitchFamily="18" charset="0"/>
                              <a:cs typeface="Segoe UI" panose="020B0502040204020203" pitchFamily="34" charset="0"/>
                            </a:rPr>
                          </m:ctrlPr>
                        </m:funcPr>
                        <m:fName>
                          <m:r>
                            <a:rPr lang="en-US" sz="2800" i="1">
                              <a:latin typeface="Cambria Math" panose="02040503050406030204" pitchFamily="18" charset="0"/>
                              <a:ea typeface="Cambria Math" panose="02040503050406030204" pitchFamily="18" charset="0"/>
                              <a:cs typeface="Segoe UI" panose="020B0502040204020203" pitchFamily="34" charset="0"/>
                            </a:rPr>
                            <m:t>𝜎</m:t>
                          </m:r>
                          <m:d>
                            <m:dPr>
                              <m:ctrlPr>
                                <a:rPr lang="en-US" sz="2800" i="1">
                                  <a:latin typeface="Cambria Math" panose="02040503050406030204" pitchFamily="18" charset="0"/>
                                  <a:ea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ea typeface="Cambria Math" panose="02040503050406030204" pitchFamily="18" charset="0"/>
                                  <a:cs typeface="Segoe UI" panose="020B0502040204020203" pitchFamily="34" charset="0"/>
                                </a:rPr>
                                <m:t>𝑊</m:t>
                              </m:r>
                            </m:e>
                          </m:d>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Sup>
                            <m:sSubSupPr>
                              <m:ctrlPr>
                                <a:rPr lang="en-US" sz="2800" i="1">
                                  <a:latin typeface="Cambria Math" panose="02040503050406030204" pitchFamily="18" charset="0"/>
                                  <a:cs typeface="Segoe UI" panose="020B0502040204020203" pitchFamily="34" charset="0"/>
                                </a:rPr>
                              </m:ctrlPr>
                            </m:sSubSupPr>
                            <m:e>
                              <m:r>
                                <a:rPr lang="en-US" sz="2800" b="0" i="1" smtClean="0">
                                  <a:latin typeface="Cambria Math" panose="02040503050406030204" pitchFamily="18" charset="0"/>
                                  <a:cs typeface="Segoe UI" panose="020B0502040204020203" pitchFamily="34" charset="0"/>
                                </a:rPr>
                                <m:t>𝑢</m:t>
                              </m:r>
                            </m:e>
                            <m:sub>
                              <m:r>
                                <a:rPr lang="en-US" sz="2800" b="0" i="1" smtClean="0">
                                  <a:latin typeface="Cambria Math" panose="02040503050406030204" pitchFamily="18" charset="0"/>
                                  <a:cs typeface="Segoe UI" panose="020B0502040204020203" pitchFamily="34" charset="0"/>
                                </a:rPr>
                                <m:t>1</m:t>
                              </m:r>
                            </m:sub>
                            <m:sup>
                              <m:r>
                                <a:rPr lang="en-US" sz="2800" b="0" i="1" smtClean="0">
                                  <a:latin typeface="Cambria Math" panose="02040503050406030204" pitchFamily="18" charset="0"/>
                                  <a:cs typeface="Segoe UI" panose="020B0502040204020203" pitchFamily="34" charset="0"/>
                                </a:rPr>
                                <m:t>𝑇</m:t>
                              </m:r>
                            </m:sup>
                          </m:sSubSup>
                          <m:r>
                            <a:rPr lang="en-US" sz="2800" b="0" i="1" smtClean="0">
                              <a:latin typeface="Cambria Math" panose="02040503050406030204" pitchFamily="18" charset="0"/>
                              <a:cs typeface="Segoe UI" panose="020B0502040204020203" pitchFamily="34" charset="0"/>
                            </a:rPr>
                            <m:t>𝑊</m:t>
                          </m:r>
                          <m:sSub>
                            <m:sSubPr>
                              <m:ctrlPr>
                                <a:rPr lang="en-US" sz="2800" b="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𝑣</m:t>
                              </m:r>
                            </m:e>
                            <m:sub>
                              <m:r>
                                <a:rPr lang="en-US" sz="2800" b="0" i="1" smtClean="0">
                                  <a:latin typeface="Cambria Math" panose="02040503050406030204" pitchFamily="18" charset="0"/>
                                  <a:cs typeface="Segoe UI" panose="020B0502040204020203" pitchFamily="34" charset="0"/>
                                </a:rPr>
                                <m:t>1</m:t>
                              </m:r>
                            </m:sub>
                          </m:sSub>
                        </m:fName>
                        <m:e>
                          <m:r>
                            <a:rPr lang="en-US" sz="2800" b="0" i="1" smtClean="0">
                              <a:latin typeface="Cambria Math" panose="02040503050406030204" pitchFamily="18" charset="0"/>
                              <a:ea typeface="Cambria Math" panose="02040503050406030204" pitchFamily="18" charset="0"/>
                              <a:cs typeface="Segoe UI" panose="020B0502040204020203" pitchFamily="34" charset="0"/>
                            </a:rPr>
                            <m:t> </m:t>
                          </m:r>
                        </m:e>
                      </m:func>
                    </m:oMath>
                  </m:oMathPara>
                </a14:m>
                <a:endParaRPr lang="en-US" sz="2800" dirty="0">
                  <a:latin typeface="+mn-lt"/>
                  <a:cs typeface="Segoe UI" panose="020B0502040204020203" pitchFamily="34" charset="0"/>
                </a:endParaRPr>
              </a:p>
              <a:p>
                <a:r>
                  <a:rPr lang="en-US" sz="2800" dirty="0">
                    <a:latin typeface="+mn-lt"/>
                    <a:cs typeface="Segoe UI" panose="020B0502040204020203" pitchFamily="34" charset="0"/>
                  </a:rPr>
                  <a:t>We can efficiently compute the first singular values by the </a:t>
                </a:r>
                <a:r>
                  <a:rPr lang="en-US" sz="2800" b="1" dirty="0">
                    <a:latin typeface="+mn-lt"/>
                    <a:cs typeface="Segoe UI" panose="020B0502040204020203" pitchFamily="34" charset="0"/>
                  </a:rPr>
                  <a:t>power iteration algorithm</a:t>
                </a:r>
                <a:r>
                  <a:rPr lang="en-US" sz="2800" dirty="0">
                    <a:latin typeface="+mn-lt"/>
                    <a:cs typeface="Segoe UI" panose="020B0502040204020203" pitchFamily="34" charset="0"/>
                  </a:rPr>
                  <a:t> </a:t>
                </a:r>
              </a:p>
              <a:p>
                <a:pPr lvl="1"/>
                <a:r>
                  <a:rPr lang="en-US" sz="2400" dirty="0">
                    <a:latin typeface="+mn-lt"/>
                    <a:cs typeface="Segoe UI" panose="020B0502040204020203" pitchFamily="34" charset="0"/>
                  </a:rPr>
                  <a:t>For details see, for example, Section 11.1 of </a:t>
                </a:r>
                <a:r>
                  <a:rPr lang="en-US" sz="2400" dirty="0">
                    <a:latin typeface="+mn-lt"/>
                    <a:cs typeface="Segoe UI" panose="020B0502040204020203" pitchFamily="34" charset="0"/>
                    <a:hlinkClick r:id="rId3" action="ppaction://hlinkfile"/>
                  </a:rPr>
                  <a:t>Mining Massive Datasets, </a:t>
                </a:r>
                <a:r>
                  <a:rPr lang="en-US" sz="2400" dirty="0" err="1">
                    <a:latin typeface="+mn-lt"/>
                    <a:cs typeface="Segoe UI" panose="020B0502040204020203" pitchFamily="34" charset="0"/>
                    <a:hlinkClick r:id="rId3" action="ppaction://hlinkfile"/>
                  </a:rPr>
                  <a:t>Leskovec</a:t>
                </a:r>
                <a:r>
                  <a:rPr lang="en-US" sz="2400" dirty="0">
                    <a:latin typeface="+mn-lt"/>
                    <a:cs typeface="Segoe UI" panose="020B0502040204020203" pitchFamily="34" charset="0"/>
                    <a:hlinkClick r:id="rId3" action="ppaction://hlinkfile"/>
                  </a:rPr>
                  <a:t>, et.al., 2020</a:t>
                </a:r>
                <a:r>
                  <a:rPr lang="en-US" sz="2400" dirty="0">
                    <a:latin typeface="+mn-lt"/>
                    <a:cs typeface="Segoe UI" panose="020B0502040204020203" pitchFamily="34" charset="0"/>
                  </a:rPr>
                  <a:t> </a:t>
                </a:r>
                <a:endParaRPr lang="en-US" sz="2400" b="1" dirty="0">
                  <a:latin typeface="+mn-lt"/>
                  <a:cs typeface="Segoe UI" panose="020B0502040204020203" pitchFamily="34" charset="0"/>
                </a:endParaRPr>
              </a:p>
              <a:p>
                <a:pPr marL="0" indent="0">
                  <a:buNone/>
                </a:pPr>
                <a:endParaRPr lang="en-US" sz="2800" dirty="0">
                  <a:latin typeface="+mn-lt"/>
                  <a:cs typeface="Segoe UI" panose="020B0502040204020203" pitchFamily="34" charset="0"/>
                </a:endParaRPr>
              </a:p>
              <a:p>
                <a:pPr marL="0" indent="0">
                  <a:buNone/>
                </a:pPr>
                <a:endParaRPr lang="en-US" sz="2800" dirty="0">
                  <a:latin typeface="+mn-lt"/>
                  <a:cs typeface="Segoe UI" panose="020B0502040204020203" pitchFamily="34" charset="0"/>
                </a:endParaRPr>
              </a:p>
              <a:p>
                <a:endParaRPr lang="en-US" sz="2800" dirty="0">
                  <a:latin typeface="+mn-lt"/>
                  <a:cs typeface="Segoe UI" panose="020B0502040204020203" pitchFamily="34" charset="0"/>
                </a:endParaRP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4"/>
                <a:stretch>
                  <a:fillRect l="-1058" t="-1094"/>
                </a:stretch>
              </a:blipFill>
            </p:spPr>
            <p:txBody>
              <a:bodyPr/>
              <a:lstStyle/>
              <a:p>
                <a:r>
                  <a:rPr lang="en-US">
                    <a:noFill/>
                  </a:rPr>
                  <a:t> </a:t>
                </a:r>
              </a:p>
            </p:txBody>
          </p:sp>
        </mc:Fallback>
      </mc:AlternateContent>
    </p:spTree>
    <p:extLst>
      <p:ext uri="{BB962C8B-B14F-4D97-AF65-F5344CB8AC3E}">
        <p14:creationId xmlns:p14="http://schemas.microsoft.com/office/powerpoint/2010/main" val="387499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Spectral normalization of weights</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The </a:t>
            </a:r>
            <a:r>
              <a:rPr lang="en-US" sz="2800" b="1" dirty="0">
                <a:latin typeface="+mn-lt"/>
                <a:cs typeface="Segoe UI" panose="020B0502040204020203" pitchFamily="34" charset="0"/>
              </a:rPr>
              <a:t>stochastic gradient descent (SGD) </a:t>
            </a:r>
            <a:r>
              <a:rPr lang="en-US" sz="2800" dirty="0">
                <a:latin typeface="+mn-lt"/>
                <a:cs typeface="Segoe UI" panose="020B0502040204020203" pitchFamily="34" charset="0"/>
              </a:rPr>
              <a:t>algorithm for SN-GAN is straight forward</a:t>
            </a:r>
          </a:p>
          <a:p>
            <a:pPr marL="0" indent="0">
              <a:buNone/>
            </a:pPr>
            <a:endParaRPr lang="en-US" sz="2800" dirty="0">
              <a:latin typeface="+mn-lt"/>
              <a:cs typeface="Segoe UI" panose="020B0502040204020203" pitchFamily="34" charset="0"/>
            </a:endParaRPr>
          </a:p>
        </p:txBody>
      </p:sp>
      <p:pic>
        <p:nvPicPr>
          <p:cNvPr id="5" name="Picture 4">
            <a:extLst>
              <a:ext uri="{FF2B5EF4-FFF2-40B4-BE49-F238E27FC236}">
                <a16:creationId xmlns:a16="http://schemas.microsoft.com/office/drawing/2014/main" id="{ECAD03D1-56D5-4E1B-833B-D47009EB8B77}"/>
              </a:ext>
            </a:extLst>
          </p:cNvPr>
          <p:cNvPicPr>
            <a:picLocks noChangeAspect="1"/>
          </p:cNvPicPr>
          <p:nvPr/>
        </p:nvPicPr>
        <p:blipFill>
          <a:blip r:embed="rId3"/>
          <a:stretch>
            <a:fillRect/>
          </a:stretch>
        </p:blipFill>
        <p:spPr>
          <a:xfrm>
            <a:off x="646391" y="1965880"/>
            <a:ext cx="9479741" cy="4605656"/>
          </a:xfrm>
          <a:prstGeom prst="rect">
            <a:avLst/>
          </a:prstGeom>
        </p:spPr>
      </p:pic>
    </p:spTree>
    <p:extLst>
      <p:ext uri="{BB962C8B-B14F-4D97-AF65-F5344CB8AC3E}">
        <p14:creationId xmlns:p14="http://schemas.microsoft.com/office/powerpoint/2010/main" val="5717799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Introduction to GANs </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9"/>
            <a:ext cx="10515600" cy="5593468"/>
          </a:xfrm>
        </p:spPr>
        <p:txBody>
          <a:bodyPr/>
          <a:lstStyle/>
          <a:p>
            <a:pPr marL="0" indent="0">
              <a:buNone/>
            </a:pPr>
            <a:r>
              <a:rPr lang="en-US" b="1" dirty="0"/>
              <a:t>Generative adversarial networks (GANs</a:t>
            </a:r>
            <a:r>
              <a:rPr lang="en-US" dirty="0"/>
              <a:t>) comprise two models which work in opposition to each other  </a:t>
            </a:r>
          </a:p>
          <a:p>
            <a:r>
              <a:rPr lang="en-US" dirty="0"/>
              <a:t>A </a:t>
            </a:r>
            <a:r>
              <a:rPr lang="en-US" b="1" dirty="0"/>
              <a:t>generator </a:t>
            </a:r>
            <a:r>
              <a:rPr lang="en-US" dirty="0"/>
              <a:t>that creates new data instances starting from random noise</a:t>
            </a:r>
          </a:p>
          <a:p>
            <a:r>
              <a:rPr lang="en-US" dirty="0"/>
              <a:t>A discriminator that attempts to differentiate between actual data instances and generated data   </a:t>
            </a:r>
          </a:p>
          <a:p>
            <a:r>
              <a:rPr lang="en-US" dirty="0"/>
              <a:t>The generator and discriminator engage in a </a:t>
            </a:r>
            <a:r>
              <a:rPr lang="en-US" b="1" dirty="0"/>
              <a:t>two player non-cooperative zero sum game</a:t>
            </a:r>
          </a:p>
          <a:p>
            <a:r>
              <a:rPr lang="en-US" dirty="0"/>
              <a:t>The generator attempts to fool the discriminator and the discriminator attempts to identify the output of the generator</a:t>
            </a:r>
          </a:p>
        </p:txBody>
      </p:sp>
    </p:spTree>
    <p:extLst>
      <p:ext uri="{BB962C8B-B14F-4D97-AF65-F5344CB8AC3E}">
        <p14:creationId xmlns:p14="http://schemas.microsoft.com/office/powerpoint/2010/main" val="3002081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Spectral normalization of weights</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Comparing inception scores of GAN models for different ADAM optimizer hyperparameters</a:t>
            </a:r>
          </a:p>
          <a:p>
            <a:pPr marL="0" indent="0">
              <a:buNone/>
            </a:pPr>
            <a:endParaRPr lang="en-US" sz="2800" dirty="0">
              <a:latin typeface="+mn-lt"/>
              <a:cs typeface="Segoe UI" panose="020B0502040204020203" pitchFamily="34" charset="0"/>
            </a:endParaRPr>
          </a:p>
        </p:txBody>
      </p:sp>
      <p:pic>
        <p:nvPicPr>
          <p:cNvPr id="6" name="Picture 5">
            <a:extLst>
              <a:ext uri="{FF2B5EF4-FFF2-40B4-BE49-F238E27FC236}">
                <a16:creationId xmlns:a16="http://schemas.microsoft.com/office/drawing/2014/main" id="{BDAC3916-B4DB-408A-831D-28A19613D36B}"/>
              </a:ext>
            </a:extLst>
          </p:cNvPr>
          <p:cNvPicPr>
            <a:picLocks noChangeAspect="1"/>
          </p:cNvPicPr>
          <p:nvPr/>
        </p:nvPicPr>
        <p:blipFill>
          <a:blip r:embed="rId3"/>
          <a:stretch>
            <a:fillRect/>
          </a:stretch>
        </p:blipFill>
        <p:spPr>
          <a:xfrm>
            <a:off x="3181739" y="1332373"/>
            <a:ext cx="8465850" cy="5445499"/>
          </a:xfrm>
          <a:prstGeom prst="rect">
            <a:avLst/>
          </a:prstGeom>
        </p:spPr>
      </p:pic>
    </p:spTree>
    <p:extLst>
      <p:ext uri="{BB962C8B-B14F-4D97-AF65-F5344CB8AC3E}">
        <p14:creationId xmlns:p14="http://schemas.microsoft.com/office/powerpoint/2010/main" val="222458062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Spectral normalization of weights</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Comparison of squared largest singular values for several regularization methods</a:t>
            </a:r>
          </a:p>
          <a:p>
            <a:pPr marL="0" indent="0">
              <a:buNone/>
            </a:pPr>
            <a:endParaRPr lang="en-US" sz="2800" dirty="0">
              <a:latin typeface="+mn-lt"/>
              <a:cs typeface="Segoe UI" panose="020B0502040204020203" pitchFamily="34" charset="0"/>
            </a:endParaRPr>
          </a:p>
        </p:txBody>
      </p:sp>
      <p:pic>
        <p:nvPicPr>
          <p:cNvPr id="6" name="Picture 5">
            <a:extLst>
              <a:ext uri="{FF2B5EF4-FFF2-40B4-BE49-F238E27FC236}">
                <a16:creationId xmlns:a16="http://schemas.microsoft.com/office/drawing/2014/main" id="{F6349E05-C35B-406A-8BE2-E912468E90AC}"/>
              </a:ext>
            </a:extLst>
          </p:cNvPr>
          <p:cNvPicPr>
            <a:picLocks noChangeAspect="1"/>
          </p:cNvPicPr>
          <p:nvPr/>
        </p:nvPicPr>
        <p:blipFill>
          <a:blip r:embed="rId3"/>
          <a:stretch>
            <a:fillRect/>
          </a:stretch>
        </p:blipFill>
        <p:spPr>
          <a:xfrm>
            <a:off x="1851633" y="1296721"/>
            <a:ext cx="8860580" cy="5415164"/>
          </a:xfrm>
          <a:prstGeom prst="rect">
            <a:avLst/>
          </a:prstGeom>
        </p:spPr>
      </p:pic>
    </p:spTree>
    <p:extLst>
      <p:ext uri="{BB962C8B-B14F-4D97-AF65-F5344CB8AC3E}">
        <p14:creationId xmlns:p14="http://schemas.microsoft.com/office/powerpoint/2010/main" val="5752650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Self-attention GAN</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Images of real-world scenes have a significant spatial extent</a:t>
            </a:r>
          </a:p>
          <a:p>
            <a:r>
              <a:rPr lang="en-US" sz="2800" dirty="0">
                <a:latin typeface="+mn-lt"/>
                <a:cs typeface="Segoe UI" panose="020B0502040204020203" pitchFamily="34" charset="0"/>
              </a:rPr>
              <a:t>Convolutional operators used to create an embedding (latent) space have a small spatial extent – receptive field</a:t>
            </a:r>
          </a:p>
          <a:p>
            <a:r>
              <a:rPr lang="en-US" sz="2800" dirty="0">
                <a:latin typeface="+mn-lt"/>
                <a:cs typeface="Segoe UI" panose="020B0502040204020203" pitchFamily="34" charset="0"/>
              </a:rPr>
              <a:t>As a result of only local sensitivity, convolutional GANs are poor at creating many types of scenes </a:t>
            </a:r>
          </a:p>
          <a:p>
            <a:r>
              <a:rPr lang="en-US" sz="2800" dirty="0">
                <a:latin typeface="+mn-lt"/>
                <a:cs typeface="Segoe UI" panose="020B0502040204020203" pitchFamily="34" charset="0"/>
                <a:hlinkClick r:id="rId3"/>
              </a:rPr>
              <a:t>Wang, et. al., 2017</a:t>
            </a:r>
            <a:r>
              <a:rPr lang="en-US" sz="2800" dirty="0">
                <a:latin typeface="+mn-lt"/>
                <a:cs typeface="Segoe UI" panose="020B0502040204020203" pitchFamily="34" charset="0"/>
              </a:rPr>
              <a:t>, develop a non-local neural network algorithm using a </a:t>
            </a:r>
            <a:r>
              <a:rPr lang="en-US" sz="2800" b="1" dirty="0">
                <a:latin typeface="+mn-lt"/>
                <a:cs typeface="Segoe UI" panose="020B0502040204020203" pitchFamily="34" charset="0"/>
              </a:rPr>
              <a:t>self-attention mechanism </a:t>
            </a:r>
            <a:r>
              <a:rPr lang="en-US" sz="2800" dirty="0">
                <a:latin typeface="+mn-lt"/>
                <a:cs typeface="Segoe UI" panose="020B0502040204020203" pitchFamily="34" charset="0"/>
              </a:rPr>
              <a:t>which gives superior performance for several tasks</a:t>
            </a:r>
          </a:p>
          <a:p>
            <a:r>
              <a:rPr lang="en-US" sz="2800" dirty="0">
                <a:latin typeface="+mn-lt"/>
                <a:cs typeface="Segoe UI" panose="020B0502040204020203" pitchFamily="34" charset="0"/>
                <a:hlinkClick r:id="rId4"/>
              </a:rPr>
              <a:t>Zhang, et. al., 2019</a:t>
            </a:r>
            <a:r>
              <a:rPr lang="en-US" sz="2800" dirty="0">
                <a:latin typeface="+mn-lt"/>
                <a:cs typeface="Segoe UI" panose="020B0502040204020203" pitchFamily="34" charset="0"/>
              </a:rPr>
              <a:t>, applied non-local self-attention to training GANs  </a:t>
            </a:r>
          </a:p>
        </p:txBody>
      </p:sp>
    </p:spTree>
    <p:extLst>
      <p:ext uri="{BB962C8B-B14F-4D97-AF65-F5344CB8AC3E}">
        <p14:creationId xmlns:p14="http://schemas.microsoft.com/office/powerpoint/2010/main" val="7379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Self-attention GAN</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Architecture of SA-GAN</a:t>
            </a:r>
          </a:p>
        </p:txBody>
      </p:sp>
      <p:pic>
        <p:nvPicPr>
          <p:cNvPr id="5" name="Picture 4">
            <a:extLst>
              <a:ext uri="{FF2B5EF4-FFF2-40B4-BE49-F238E27FC236}">
                <a16:creationId xmlns:a16="http://schemas.microsoft.com/office/drawing/2014/main" id="{4463E1D3-7321-42D8-ADD4-ED19BF54730A}"/>
              </a:ext>
            </a:extLst>
          </p:cNvPr>
          <p:cNvPicPr>
            <a:picLocks noChangeAspect="1"/>
          </p:cNvPicPr>
          <p:nvPr/>
        </p:nvPicPr>
        <p:blipFill>
          <a:blip r:embed="rId3"/>
          <a:stretch>
            <a:fillRect/>
          </a:stretch>
        </p:blipFill>
        <p:spPr>
          <a:xfrm>
            <a:off x="859063" y="1533675"/>
            <a:ext cx="11180049" cy="4097867"/>
          </a:xfrm>
          <a:prstGeom prst="rect">
            <a:avLst/>
          </a:prstGeom>
        </p:spPr>
      </p:pic>
    </p:spTree>
    <p:extLst>
      <p:ext uri="{BB962C8B-B14F-4D97-AF65-F5344CB8AC3E}">
        <p14:creationId xmlns:p14="http://schemas.microsoft.com/office/powerpoint/2010/main" val="359147661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Self-attention GAN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Images of real-world scenes have a significant spatial extent</a:t>
                </a:r>
              </a:p>
              <a:p>
                <a:r>
                  <a:rPr lang="en-US" sz="2800" dirty="0">
                    <a:latin typeface="+mn-lt"/>
                    <a:cs typeface="Segoe UI" panose="020B0502040204020203" pitchFamily="34" charset="0"/>
                  </a:rPr>
                  <a:t>Non-local self-attention adds non-local behavior to GAN training   </a:t>
                </a:r>
              </a:p>
              <a:p>
                <a:r>
                  <a:rPr lang="en-US" sz="2800" dirty="0">
                    <a:latin typeface="+mn-lt"/>
                    <a:cs typeface="Segoe UI" panose="020B0502040204020203" pitchFamily="34" charset="0"/>
                  </a:rPr>
                  <a:t>Non-local self-attention applied to both discriminator and generator</a:t>
                </a:r>
              </a:p>
              <a:p>
                <a:r>
                  <a:rPr lang="en-US" sz="2800" dirty="0">
                    <a:latin typeface="+mn-lt"/>
                    <a:cs typeface="Segoe UI" panose="020B0502040204020203" pitchFamily="34" charset="0"/>
                  </a:rPr>
                  <a:t>Start with two latent feature spaces,  </a:t>
                </a:r>
                <a14:m>
                  <m:oMath xmlns:m="http://schemas.openxmlformats.org/officeDocument/2006/math">
                    <m:r>
                      <a:rPr lang="en-US" sz="2800" b="0" i="1" smtClean="0">
                        <a:latin typeface="Cambria Math" panose="02040503050406030204" pitchFamily="18" charset="0"/>
                        <a:cs typeface="Segoe UI" panose="020B0502040204020203" pitchFamily="34" charset="0"/>
                      </a:rPr>
                      <m:t>𝑓</m:t>
                    </m:r>
                    <m:d>
                      <m:dPr>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𝑥</m:t>
                        </m:r>
                      </m:e>
                    </m:d>
                    <m:r>
                      <a:rPr lang="en-US" sz="2800" b="0" i="1" smtClean="0">
                        <a:latin typeface="Cambria Math" panose="02040503050406030204" pitchFamily="18" charset="0"/>
                        <a:cs typeface="Segoe UI" panose="020B0502040204020203" pitchFamily="34" charset="0"/>
                      </a:rPr>
                      <m:t>=</m:t>
                    </m:r>
                    <m:sSub>
                      <m:sSubPr>
                        <m:ctrlPr>
                          <a:rPr lang="en-US" sz="2800" b="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𝑊</m:t>
                        </m:r>
                      </m:e>
                      <m:sub>
                        <m:r>
                          <a:rPr lang="en-US" sz="2800" b="0" i="1" smtClean="0">
                            <a:latin typeface="Cambria Math" panose="02040503050406030204" pitchFamily="18" charset="0"/>
                            <a:cs typeface="Segoe UI" panose="020B0502040204020203" pitchFamily="34" charset="0"/>
                          </a:rPr>
                          <m:t>𝑓</m:t>
                        </m:r>
                      </m:sub>
                    </m:sSub>
                    <m:r>
                      <a:rPr lang="en-US" sz="2800" b="0" i="1" smtClean="0">
                        <a:latin typeface="Cambria Math" panose="02040503050406030204" pitchFamily="18" charset="0"/>
                        <a:cs typeface="Segoe UI" panose="020B0502040204020203" pitchFamily="34" charset="0"/>
                      </a:rPr>
                      <m:t>𝑥</m:t>
                    </m:r>
                  </m:oMath>
                </a14:m>
                <a:r>
                  <a:rPr lang="en-US" sz="2800" dirty="0">
                    <a:latin typeface="+mn-lt"/>
                    <a:cs typeface="Segoe UI" panose="020B0502040204020203" pitchFamily="34" charset="0"/>
                  </a:rPr>
                  <a:t> and g</a:t>
                </a:r>
                <a14:m>
                  <m:oMath xmlns:m="http://schemas.openxmlformats.org/officeDocument/2006/math">
                    <m:d>
                      <m:dPr>
                        <m:ctrlPr>
                          <a:rPr lang="en-US" sz="2800" i="1">
                            <a:latin typeface="Cambria Math" panose="02040503050406030204" pitchFamily="18" charset="0"/>
                            <a:cs typeface="Segoe UI" panose="020B0502040204020203" pitchFamily="34" charset="0"/>
                          </a:rPr>
                        </m:ctrlPr>
                      </m:dPr>
                      <m:e>
                        <m:r>
                          <a:rPr lang="en-US" sz="2800" i="1">
                            <a:latin typeface="Cambria Math" panose="02040503050406030204" pitchFamily="18" charset="0"/>
                            <a:cs typeface="Segoe UI" panose="020B0502040204020203" pitchFamily="34" charset="0"/>
                          </a:rPr>
                          <m:t>𝑥</m:t>
                        </m:r>
                      </m:e>
                    </m:d>
                    <m:r>
                      <a:rPr lang="en-US" sz="2800" i="1">
                        <a:latin typeface="Cambria Math" panose="02040503050406030204" pitchFamily="18" charset="0"/>
                        <a:cs typeface="Segoe UI" panose="020B0502040204020203" pitchFamily="34" charset="0"/>
                      </a:rPr>
                      <m:t>=</m:t>
                    </m:r>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𝑊</m:t>
                        </m:r>
                      </m:e>
                      <m:sub>
                        <m:r>
                          <a:rPr lang="en-US" sz="2800" b="0" i="1" smtClean="0">
                            <a:latin typeface="Cambria Math" panose="02040503050406030204" pitchFamily="18" charset="0"/>
                            <a:cs typeface="Segoe UI" panose="020B0502040204020203" pitchFamily="34" charset="0"/>
                          </a:rPr>
                          <m:t>𝑔</m:t>
                        </m:r>
                      </m:sub>
                    </m:sSub>
                    <m:r>
                      <a:rPr lang="en-US" sz="2800" i="1">
                        <a:latin typeface="Cambria Math" panose="02040503050406030204" pitchFamily="18" charset="0"/>
                        <a:cs typeface="Segoe UI" panose="020B0502040204020203" pitchFamily="34" charset="0"/>
                      </a:rPr>
                      <m:t>𝑥</m:t>
                    </m:r>
                  </m:oMath>
                </a14:m>
                <a:r>
                  <a:rPr lang="en-US" sz="2800" dirty="0">
                    <a:latin typeface="+mn-lt"/>
                    <a:cs typeface="Segoe UI" panose="020B0502040204020203" pitchFamily="34" charset="0"/>
                  </a:rPr>
                  <a:t> </a:t>
                </a:r>
                <a:r>
                  <a:rPr lang="en-US" sz="2800" dirty="0">
                    <a:latin typeface="+mn-lt"/>
                    <a:cs typeface="Segoe UI Semilight" panose="020B0402040204020203" pitchFamily="34" charset="0"/>
                  </a:rPr>
                  <a:t>for hidden layer activation </a:t>
                </a:r>
                <a:r>
                  <a:rPr lang="en-US" sz="2800" i="1" dirty="0">
                    <a:latin typeface="+mn-lt"/>
                    <a:cs typeface="Segoe UI Semilight" panose="020B0402040204020203" pitchFamily="34" charset="0"/>
                  </a:rPr>
                  <a:t>x</a:t>
                </a:r>
              </a:p>
              <a:p>
                <a14:m>
                  <m:oMath xmlns:m="http://schemas.openxmlformats.org/officeDocument/2006/math">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𝑊</m:t>
                        </m:r>
                      </m:e>
                      <m:sub>
                        <m:r>
                          <a:rPr lang="en-US" sz="2800" i="1">
                            <a:latin typeface="Cambria Math" panose="02040503050406030204" pitchFamily="18" charset="0"/>
                            <a:cs typeface="Segoe UI" panose="020B0502040204020203" pitchFamily="34" charset="0"/>
                          </a:rPr>
                          <m:t>𝑓</m:t>
                        </m:r>
                      </m:sub>
                    </m:sSub>
                  </m:oMath>
                </a14:m>
                <a:r>
                  <a:rPr lang="en-US" sz="2800" dirty="0">
                    <a:cs typeface="Segoe UI" panose="020B0502040204020203" pitchFamily="34" charset="0"/>
                  </a:rPr>
                  <a:t> </a:t>
                </a:r>
                <a:r>
                  <a:rPr lang="en-US" sz="2800" dirty="0">
                    <a:latin typeface="+mn-lt"/>
                    <a:cs typeface="Segoe UI" panose="020B0502040204020203" pitchFamily="34" charset="0"/>
                  </a:rPr>
                  <a:t>and </a:t>
                </a:r>
                <a14:m>
                  <m:oMath xmlns:m="http://schemas.openxmlformats.org/officeDocument/2006/math">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𝑊</m:t>
                        </m:r>
                      </m:e>
                      <m:sub>
                        <m:r>
                          <a:rPr lang="en-US" sz="2800" i="1">
                            <a:latin typeface="Cambria Math" panose="02040503050406030204" pitchFamily="18" charset="0"/>
                            <a:cs typeface="Segoe UI" panose="020B0502040204020203" pitchFamily="34" charset="0"/>
                          </a:rPr>
                          <m:t>𝑔</m:t>
                        </m:r>
                      </m:sub>
                    </m:sSub>
                  </m:oMath>
                </a14:m>
                <a:r>
                  <a:rPr lang="en-US" sz="2800" dirty="0">
                    <a:latin typeface="+mn-lt"/>
                    <a:cs typeface="Segoe UI" panose="020B0502040204020203" pitchFamily="34" charset="0"/>
                  </a:rPr>
                  <a:t> and learnable weight tensors   </a:t>
                </a:r>
              </a:p>
              <a:p>
                <a:r>
                  <a:rPr lang="en-US" sz="2800" dirty="0">
                    <a:latin typeface="+mn-lt"/>
                    <a:cs typeface="Segoe UI" panose="020B0502040204020203" pitchFamily="34" charset="0"/>
                  </a:rPr>
                  <a:t>Interaction between the latent spaces computed as the inner product    </a:t>
                </a:r>
              </a:p>
              <a:p>
                <a:pPr marL="0" indent="0">
                  <a:buNone/>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𝑠</m:t>
                          </m:r>
                        </m:e>
                        <m:sub>
                          <m:r>
                            <a:rPr lang="en-US" sz="2800" b="0" i="1" smtClean="0">
                              <a:latin typeface="Cambria Math" panose="02040503050406030204" pitchFamily="18" charset="0"/>
                              <a:cs typeface="Segoe UI" panose="020B0502040204020203" pitchFamily="34" charset="0"/>
                            </a:rPr>
                            <m:t>𝑖</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𝑗</m:t>
                          </m:r>
                        </m:sub>
                      </m:sSub>
                      <m:r>
                        <a:rPr lang="en-US" sz="2800" b="0" i="1" smtClean="0">
                          <a:latin typeface="Cambria Math" panose="02040503050406030204" pitchFamily="18" charset="0"/>
                          <a:cs typeface="Segoe UI" panose="020B0502040204020203" pitchFamily="34" charset="0"/>
                        </a:rPr>
                        <m:t>=</m:t>
                      </m:r>
                      <m:sSup>
                        <m:sSupPr>
                          <m:ctrlPr>
                            <a:rPr lang="en-US" sz="2800" b="0" i="1" smtClean="0">
                              <a:latin typeface="Cambria Math" panose="02040503050406030204" pitchFamily="18" charset="0"/>
                              <a:cs typeface="Segoe UI" panose="020B0502040204020203" pitchFamily="34" charset="0"/>
                            </a:rPr>
                          </m:ctrlPr>
                        </m:sSupPr>
                        <m:e>
                          <m:r>
                            <a:rPr lang="en-US" sz="2800" b="0" i="1" smtClean="0">
                              <a:latin typeface="Cambria Math" panose="02040503050406030204" pitchFamily="18" charset="0"/>
                              <a:cs typeface="Segoe UI" panose="020B0502040204020203" pitchFamily="34" charset="0"/>
                            </a:rPr>
                            <m:t>𝑓</m:t>
                          </m:r>
                          <m:d>
                            <m:dPr>
                              <m:ctrlPr>
                                <a:rPr lang="en-US" sz="2800" b="0" i="1" smtClean="0">
                                  <a:latin typeface="Cambria Math" panose="02040503050406030204" pitchFamily="18" charset="0"/>
                                  <a:cs typeface="Segoe UI" panose="020B0502040204020203" pitchFamily="34" charset="0"/>
                                </a:rPr>
                              </m:ctrlPr>
                            </m:dPr>
                            <m:e>
                              <m:sSub>
                                <m:sSubPr>
                                  <m:ctrlPr>
                                    <a:rPr lang="en-US" sz="2800" b="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𝑥</m:t>
                                  </m:r>
                                </m:e>
                                <m:sub>
                                  <m:r>
                                    <a:rPr lang="en-US" sz="2800" b="0" i="1" smtClean="0">
                                      <a:latin typeface="Cambria Math" panose="02040503050406030204" pitchFamily="18" charset="0"/>
                                      <a:cs typeface="Segoe UI" panose="020B0502040204020203" pitchFamily="34" charset="0"/>
                                    </a:rPr>
                                    <m:t>𝑖</m:t>
                                  </m:r>
                                </m:sub>
                              </m:sSub>
                            </m:e>
                          </m:d>
                        </m:e>
                        <m:sup>
                          <m:r>
                            <a:rPr lang="en-US" sz="2800" b="0" i="1" smtClean="0">
                              <a:latin typeface="Cambria Math" panose="02040503050406030204" pitchFamily="18" charset="0"/>
                              <a:cs typeface="Segoe UI" panose="020B0502040204020203" pitchFamily="34" charset="0"/>
                            </a:rPr>
                            <m:t>𝑇</m:t>
                          </m:r>
                        </m:sup>
                      </m:sSup>
                      <m:r>
                        <a:rPr lang="en-US" sz="2800" b="0" i="1" smtClean="0">
                          <a:latin typeface="Cambria Math" panose="02040503050406030204" pitchFamily="18" charset="0"/>
                          <a:cs typeface="Segoe UI" panose="020B0502040204020203" pitchFamily="34" charset="0"/>
                        </a:rPr>
                        <m:t>𝑔</m:t>
                      </m:r>
                      <m:d>
                        <m:dPr>
                          <m:ctrlPr>
                            <a:rPr lang="en-US" sz="2800" i="1">
                              <a:latin typeface="Cambria Math" panose="02040503050406030204" pitchFamily="18" charset="0"/>
                              <a:cs typeface="Segoe UI" panose="020B0502040204020203" pitchFamily="34" charset="0"/>
                            </a:rPr>
                          </m:ctrlPr>
                        </m:dPr>
                        <m:e>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𝑥</m:t>
                              </m:r>
                            </m:e>
                            <m:sub>
                              <m:r>
                                <a:rPr lang="en-US" sz="2800" i="1">
                                  <a:latin typeface="Cambria Math" panose="02040503050406030204" pitchFamily="18" charset="0"/>
                                  <a:cs typeface="Segoe UI" panose="020B0502040204020203" pitchFamily="34" charset="0"/>
                                </a:rPr>
                                <m:t>𝑖</m:t>
                              </m:r>
                            </m:sub>
                          </m:sSub>
                        </m:e>
                      </m:d>
                    </m:oMath>
                  </m:oMathPara>
                </a14:m>
                <a:endParaRPr lang="en-US" sz="2800" dirty="0">
                  <a:latin typeface="+mn-lt"/>
                  <a:cs typeface="Segoe UI" panose="020B0502040204020203" pitchFamily="34" charset="0"/>
                </a:endParaRPr>
              </a:p>
              <a:p>
                <a:endParaRPr lang="en-US" sz="2800" dirty="0">
                  <a:latin typeface="+mn-lt"/>
                  <a:cs typeface="Segoe UI" panose="020B0502040204020203" pitchFamily="34" charset="0"/>
                </a:endParaRP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3"/>
                <a:stretch>
                  <a:fillRect l="-1058" t="-1094"/>
                </a:stretch>
              </a:blipFill>
            </p:spPr>
            <p:txBody>
              <a:bodyPr/>
              <a:lstStyle/>
              <a:p>
                <a:r>
                  <a:rPr lang="en-US">
                    <a:noFill/>
                  </a:rPr>
                  <a:t> </a:t>
                </a:r>
              </a:p>
            </p:txBody>
          </p:sp>
        </mc:Fallback>
      </mc:AlternateContent>
    </p:spTree>
    <p:extLst>
      <p:ext uri="{BB962C8B-B14F-4D97-AF65-F5344CB8AC3E}">
        <p14:creationId xmlns:p14="http://schemas.microsoft.com/office/powerpoint/2010/main" val="1511195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Self-attention GAN</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Images of real-world scenes have a significant spatial extent</a:t>
                </a:r>
              </a:p>
              <a:p>
                <a:r>
                  <a:rPr lang="en-US" sz="2800" dirty="0">
                    <a:latin typeface="+mn-lt"/>
                    <a:cs typeface="Segoe UI" panose="020B0502040204020203" pitchFamily="34" charset="0"/>
                  </a:rPr>
                  <a:t>Interaction between the latent spaces computed as the inner product    </a:t>
                </a:r>
              </a:p>
              <a:p>
                <a:pPr marL="0" indent="0">
                  <a:buNone/>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𝑠</m:t>
                          </m:r>
                        </m:e>
                        <m:sub>
                          <m:r>
                            <a:rPr lang="en-US" sz="2800" b="0" i="1" smtClean="0">
                              <a:latin typeface="Cambria Math" panose="02040503050406030204" pitchFamily="18" charset="0"/>
                              <a:cs typeface="Segoe UI" panose="020B0502040204020203" pitchFamily="34" charset="0"/>
                            </a:rPr>
                            <m:t>𝑖</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𝑗</m:t>
                          </m:r>
                        </m:sub>
                      </m:sSub>
                      <m:r>
                        <a:rPr lang="en-US" sz="2800" b="0" i="1" smtClean="0">
                          <a:latin typeface="Cambria Math" panose="02040503050406030204" pitchFamily="18" charset="0"/>
                          <a:cs typeface="Segoe UI" panose="020B0502040204020203" pitchFamily="34" charset="0"/>
                        </a:rPr>
                        <m:t>=</m:t>
                      </m:r>
                      <m:sSup>
                        <m:sSupPr>
                          <m:ctrlPr>
                            <a:rPr lang="en-US" sz="2800" b="0" i="1" smtClean="0">
                              <a:latin typeface="Cambria Math" panose="02040503050406030204" pitchFamily="18" charset="0"/>
                              <a:cs typeface="Segoe UI" panose="020B0502040204020203" pitchFamily="34" charset="0"/>
                            </a:rPr>
                          </m:ctrlPr>
                        </m:sSupPr>
                        <m:e>
                          <m:r>
                            <a:rPr lang="en-US" sz="2800" b="0" i="1" smtClean="0">
                              <a:latin typeface="Cambria Math" panose="02040503050406030204" pitchFamily="18" charset="0"/>
                              <a:cs typeface="Segoe UI" panose="020B0502040204020203" pitchFamily="34" charset="0"/>
                            </a:rPr>
                            <m:t>𝑓</m:t>
                          </m:r>
                          <m:d>
                            <m:dPr>
                              <m:ctrlPr>
                                <a:rPr lang="en-US" sz="2800" b="0" i="1" smtClean="0">
                                  <a:latin typeface="Cambria Math" panose="02040503050406030204" pitchFamily="18" charset="0"/>
                                  <a:cs typeface="Segoe UI" panose="020B0502040204020203" pitchFamily="34" charset="0"/>
                                </a:rPr>
                              </m:ctrlPr>
                            </m:dPr>
                            <m:e>
                              <m:sSub>
                                <m:sSubPr>
                                  <m:ctrlPr>
                                    <a:rPr lang="en-US" sz="2800" b="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𝑥</m:t>
                                  </m:r>
                                </m:e>
                                <m:sub>
                                  <m:r>
                                    <a:rPr lang="en-US" sz="2800" b="0" i="1" smtClean="0">
                                      <a:latin typeface="Cambria Math" panose="02040503050406030204" pitchFamily="18" charset="0"/>
                                      <a:cs typeface="Segoe UI" panose="020B0502040204020203" pitchFamily="34" charset="0"/>
                                    </a:rPr>
                                    <m:t>𝑖</m:t>
                                  </m:r>
                                </m:sub>
                              </m:sSub>
                            </m:e>
                          </m:d>
                        </m:e>
                        <m:sup>
                          <m:r>
                            <a:rPr lang="en-US" sz="2800" b="0" i="1" smtClean="0">
                              <a:latin typeface="Cambria Math" panose="02040503050406030204" pitchFamily="18" charset="0"/>
                              <a:cs typeface="Segoe UI" panose="020B0502040204020203" pitchFamily="34" charset="0"/>
                            </a:rPr>
                            <m:t>𝑇</m:t>
                          </m:r>
                        </m:sup>
                      </m:sSup>
                      <m:r>
                        <a:rPr lang="en-US" sz="2800" b="0" i="1" smtClean="0">
                          <a:latin typeface="Cambria Math" panose="02040503050406030204" pitchFamily="18" charset="0"/>
                          <a:cs typeface="Segoe UI" panose="020B0502040204020203" pitchFamily="34" charset="0"/>
                        </a:rPr>
                        <m:t>𝑔</m:t>
                      </m:r>
                      <m:d>
                        <m:dPr>
                          <m:ctrlPr>
                            <a:rPr lang="en-US" sz="2800" i="1">
                              <a:latin typeface="Cambria Math" panose="02040503050406030204" pitchFamily="18" charset="0"/>
                              <a:cs typeface="Segoe UI" panose="020B0502040204020203" pitchFamily="34" charset="0"/>
                            </a:rPr>
                          </m:ctrlPr>
                        </m:dPr>
                        <m:e>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𝑥</m:t>
                              </m:r>
                            </m:e>
                            <m:sub>
                              <m:r>
                                <a:rPr lang="en-US" sz="2800" i="1">
                                  <a:latin typeface="Cambria Math" panose="02040503050406030204" pitchFamily="18" charset="0"/>
                                  <a:cs typeface="Segoe UI" panose="020B0502040204020203" pitchFamily="34" charset="0"/>
                                </a:rPr>
                                <m:t>𝑖</m:t>
                              </m:r>
                            </m:sub>
                          </m:sSub>
                        </m:e>
                      </m:d>
                    </m:oMath>
                  </m:oMathPara>
                </a14:m>
                <a:endParaRPr lang="en-US" sz="2800" dirty="0">
                  <a:latin typeface="+mn-lt"/>
                  <a:cs typeface="Segoe UI" panose="020B0502040204020203" pitchFamily="34" charset="0"/>
                </a:endParaRPr>
              </a:p>
              <a:p>
                <a:r>
                  <a:rPr lang="en-US" sz="2800" dirty="0">
                    <a:latin typeface="+mn-lt"/>
                    <a:cs typeface="Segoe UI" panose="020B0502040204020203" pitchFamily="34" charset="0"/>
                  </a:rPr>
                  <a:t>The extent the model attends to location </a:t>
                </a:r>
                <a:r>
                  <a:rPr lang="en-US" sz="2800" i="1" dirty="0" err="1">
                    <a:latin typeface="+mn-lt"/>
                    <a:cs typeface="Segoe UI" panose="020B0502040204020203" pitchFamily="34" charset="0"/>
                  </a:rPr>
                  <a:t>i</a:t>
                </a:r>
                <a:r>
                  <a:rPr lang="en-US" sz="2800" dirty="0">
                    <a:latin typeface="+mn-lt"/>
                    <a:cs typeface="Segoe UI" panose="020B0502040204020203" pitchFamily="34" charset="0"/>
                  </a:rPr>
                  <a:t> when synthesizing location </a:t>
                </a:r>
                <a:r>
                  <a:rPr lang="en-US" sz="2800" i="1" dirty="0">
                    <a:latin typeface="+mn-lt"/>
                    <a:cs typeface="Segoe UI" panose="020B0502040204020203" pitchFamily="34" charset="0"/>
                  </a:rPr>
                  <a:t>j</a:t>
                </a:r>
                <a:r>
                  <a:rPr lang="en-US" sz="2800" dirty="0">
                    <a:latin typeface="+mn-lt"/>
                    <a:cs typeface="Segoe UI" panose="020B0502040204020203" pitchFamily="34" charset="0"/>
                  </a:rPr>
                  <a:t> is then:   </a:t>
                </a:r>
              </a:p>
              <a:p>
                <a:pPr marL="0" indent="0">
                  <a:buNone/>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r>
                            <a:rPr lang="en-US" sz="2800" i="1" smtClean="0">
                              <a:latin typeface="Cambria Math" panose="02040503050406030204" pitchFamily="18" charset="0"/>
                              <a:ea typeface="Cambria Math" panose="02040503050406030204" pitchFamily="18" charset="0"/>
                              <a:cs typeface="Segoe UI" panose="020B0502040204020203" pitchFamily="34" charset="0"/>
                            </a:rPr>
                            <m:t>𝛽</m:t>
                          </m:r>
                        </m:e>
                        <m:sub>
                          <m:r>
                            <a:rPr lang="en-US" sz="2800" b="0" i="1" smtClean="0">
                              <a:latin typeface="Cambria Math" panose="02040503050406030204" pitchFamily="18" charset="0"/>
                              <a:cs typeface="Segoe UI" panose="020B0502040204020203" pitchFamily="34" charset="0"/>
                            </a:rPr>
                            <m:t>𝑖</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𝑗</m:t>
                          </m:r>
                        </m:sub>
                      </m:sSub>
                      <m:r>
                        <a:rPr lang="en-US" sz="2800" b="0" i="1" smtClean="0">
                          <a:latin typeface="Cambria Math" panose="02040503050406030204" pitchFamily="18" charset="0"/>
                          <a:cs typeface="Segoe UI" panose="020B0502040204020203" pitchFamily="34" charset="0"/>
                        </a:rPr>
                        <m:t>=</m:t>
                      </m:r>
                      <m:f>
                        <m:fPr>
                          <m:ctrlPr>
                            <a:rPr lang="en-US" sz="2800" i="1" smtClean="0">
                              <a:latin typeface="Cambria Math" panose="02040503050406030204" pitchFamily="18" charset="0"/>
                              <a:cs typeface="Segoe UI" panose="020B0502040204020203" pitchFamily="34" charset="0"/>
                            </a:rPr>
                          </m:ctrlPr>
                        </m:fPr>
                        <m:num>
                          <m:r>
                            <a:rPr lang="en-US" sz="2800" b="0" i="1" smtClean="0">
                              <a:latin typeface="Cambria Math" panose="02040503050406030204" pitchFamily="18" charset="0"/>
                              <a:cs typeface="Segoe UI" panose="020B0502040204020203" pitchFamily="34" charset="0"/>
                            </a:rPr>
                            <m:t>𝑒𝑥𝑝</m:t>
                          </m:r>
                          <m:d>
                            <m:dPr>
                              <m:ctrlPr>
                                <a:rPr lang="en-US" sz="2800" b="0" i="1" smtClean="0">
                                  <a:latin typeface="Cambria Math" panose="02040503050406030204" pitchFamily="18" charset="0"/>
                                  <a:cs typeface="Segoe UI" panose="020B0502040204020203" pitchFamily="34" charset="0"/>
                                </a:rPr>
                              </m:ctrlPr>
                            </m:dPr>
                            <m:e>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𝑠</m:t>
                                  </m:r>
                                </m:e>
                                <m:sub>
                                  <m:r>
                                    <a:rPr lang="en-US" sz="2800" i="1">
                                      <a:latin typeface="Cambria Math" panose="02040503050406030204" pitchFamily="18" charset="0"/>
                                      <a:cs typeface="Segoe UI" panose="020B0502040204020203" pitchFamily="34" charset="0"/>
                                    </a:rPr>
                                    <m:t>𝑖</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𝑗</m:t>
                                  </m:r>
                                </m:sub>
                              </m:sSub>
                            </m:e>
                          </m:d>
                        </m:num>
                        <m:den>
                          <m:nary>
                            <m:naryPr>
                              <m:chr m:val="∑"/>
                              <m:limLoc m:val="subSup"/>
                              <m:supHide m:val="on"/>
                              <m:ctrlPr>
                                <a:rPr lang="en-US" sz="2800" i="1" smtClean="0">
                                  <a:latin typeface="Cambria Math" panose="02040503050406030204" pitchFamily="18" charset="0"/>
                                  <a:cs typeface="Segoe UI" panose="020B0502040204020203" pitchFamily="34" charset="0"/>
                                </a:rPr>
                              </m:ctrlPr>
                            </m:naryPr>
                            <m:sub>
                              <m:r>
                                <m:rPr>
                                  <m:brk m:alnAt="9"/>
                                </m:rPr>
                                <a:rPr lang="en-US" sz="2800" b="0" i="1" smtClean="0">
                                  <a:latin typeface="Cambria Math" panose="02040503050406030204" pitchFamily="18" charset="0"/>
                                  <a:cs typeface="Segoe UI" panose="020B0502040204020203" pitchFamily="34" charset="0"/>
                                </a:rPr>
                                <m:t>𝑖</m:t>
                              </m:r>
                            </m:sub>
                            <m:sup/>
                            <m:e>
                              <m:r>
                                <a:rPr lang="en-US" sz="2800" i="1">
                                  <a:latin typeface="Cambria Math" panose="02040503050406030204" pitchFamily="18" charset="0"/>
                                  <a:cs typeface="Segoe UI" panose="020B0502040204020203" pitchFamily="34" charset="0"/>
                                </a:rPr>
                                <m:t>𝑒𝑥𝑝</m:t>
                              </m:r>
                              <m:d>
                                <m:dPr>
                                  <m:ctrlPr>
                                    <a:rPr lang="en-US" sz="2800" i="1">
                                      <a:latin typeface="Cambria Math" panose="02040503050406030204" pitchFamily="18" charset="0"/>
                                      <a:cs typeface="Segoe UI" panose="020B0502040204020203" pitchFamily="34" charset="0"/>
                                    </a:rPr>
                                  </m:ctrlPr>
                                </m:dPr>
                                <m:e>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𝑠</m:t>
                                      </m:r>
                                    </m:e>
                                    <m:sub>
                                      <m:r>
                                        <a:rPr lang="en-US" sz="2800" i="1">
                                          <a:latin typeface="Cambria Math" panose="02040503050406030204" pitchFamily="18" charset="0"/>
                                          <a:cs typeface="Segoe UI" panose="020B0502040204020203" pitchFamily="34" charset="0"/>
                                        </a:rPr>
                                        <m:t>𝑖</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𝑗</m:t>
                                      </m:r>
                                    </m:sub>
                                  </m:sSub>
                                </m:e>
                              </m:d>
                            </m:e>
                          </m:nary>
                        </m:den>
                      </m:f>
                    </m:oMath>
                  </m:oMathPara>
                </a14:m>
                <a:endParaRPr lang="en-US" sz="2800" dirty="0">
                  <a:latin typeface="+mn-lt"/>
                  <a:cs typeface="Segoe UI" panose="020B0502040204020203" pitchFamily="34" charset="0"/>
                </a:endParaRPr>
              </a:p>
              <a:p>
                <a:r>
                  <a:rPr lang="en-US" sz="2800" dirty="0">
                    <a:latin typeface="+mn-lt"/>
                    <a:cs typeface="Segoe UI" panose="020B0502040204020203" pitchFamily="34" charset="0"/>
                  </a:rPr>
                  <a:t>Attention probability is determined by the </a:t>
                </a:r>
                <a:r>
                  <a:rPr lang="en-US" sz="2800" b="1" dirty="0" err="1">
                    <a:latin typeface="+mn-lt"/>
                    <a:cs typeface="Segoe UI" panose="020B0502040204020203" pitchFamily="34" charset="0"/>
                  </a:rPr>
                  <a:t>softmax</a:t>
                </a:r>
                <a:r>
                  <a:rPr lang="en-US" sz="2800" b="1" dirty="0">
                    <a:latin typeface="+mn-lt"/>
                    <a:cs typeface="Segoe UI" panose="020B0502040204020203" pitchFamily="34" charset="0"/>
                  </a:rPr>
                  <a:t> activation </a:t>
                </a:r>
                <a14:m>
                  <m:oMath xmlns:m="http://schemas.openxmlformats.org/officeDocument/2006/math">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ea typeface="Cambria Math" panose="02040503050406030204" pitchFamily="18" charset="0"/>
                            <a:cs typeface="Segoe UI" panose="020B0502040204020203" pitchFamily="34" charset="0"/>
                          </a:rPr>
                          <m:t>𝛽</m:t>
                        </m:r>
                      </m:e>
                      <m:sub>
                        <m:r>
                          <a:rPr lang="en-US" sz="2800" i="1">
                            <a:latin typeface="Cambria Math" panose="02040503050406030204" pitchFamily="18" charset="0"/>
                            <a:cs typeface="Segoe UI" panose="020B0502040204020203" pitchFamily="34" charset="0"/>
                          </a:rPr>
                          <m:t>𝑖</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𝑗</m:t>
                        </m:r>
                      </m:sub>
                    </m:sSub>
                  </m:oMath>
                </a14:m>
                <a:endParaRPr lang="en-US" sz="2800" dirty="0">
                  <a:latin typeface="+mn-lt"/>
                  <a:cs typeface="Segoe UI" panose="020B0502040204020203" pitchFamily="34" charset="0"/>
                </a:endParaRPr>
              </a:p>
              <a:p>
                <a:endParaRPr lang="en-US" sz="2800" dirty="0">
                  <a:latin typeface="+mn-lt"/>
                  <a:cs typeface="Segoe UI" panose="020B0502040204020203" pitchFamily="34" charset="0"/>
                </a:endParaRPr>
              </a:p>
            </p:txBody>
          </p:sp>
        </mc:Choice>
        <mc:Fallback>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3"/>
                <a:stretch>
                  <a:fillRect l="-1058" t="-1094"/>
                </a:stretch>
              </a:blipFill>
            </p:spPr>
            <p:txBody>
              <a:bodyPr/>
              <a:lstStyle/>
              <a:p>
                <a:r>
                  <a:rPr lang="en-US">
                    <a:noFill/>
                  </a:rPr>
                  <a:t> </a:t>
                </a:r>
              </a:p>
            </p:txBody>
          </p:sp>
        </mc:Fallback>
      </mc:AlternateContent>
    </p:spTree>
    <p:extLst>
      <p:ext uri="{BB962C8B-B14F-4D97-AF65-F5344CB8AC3E}">
        <p14:creationId xmlns:p14="http://schemas.microsoft.com/office/powerpoint/2010/main" val="3997163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Self-attention GAN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Images of real-world scenes have a significant spatial extent</a:t>
                </a:r>
              </a:p>
              <a:p>
                <a:r>
                  <a:rPr lang="en-US" sz="2800" dirty="0">
                    <a:latin typeface="+mn-lt"/>
                    <a:cs typeface="Segoe UI" panose="020B0502040204020203" pitchFamily="34" charset="0"/>
                  </a:rPr>
                  <a:t>The extent the model attends to location </a:t>
                </a:r>
                <a:r>
                  <a:rPr lang="en-US" sz="2800" i="1" dirty="0" err="1">
                    <a:latin typeface="+mn-lt"/>
                    <a:cs typeface="Segoe UI" panose="020B0502040204020203" pitchFamily="34" charset="0"/>
                  </a:rPr>
                  <a:t>i</a:t>
                </a:r>
                <a:r>
                  <a:rPr lang="en-US" sz="2800" dirty="0">
                    <a:latin typeface="+mn-lt"/>
                    <a:cs typeface="Segoe UI" panose="020B0502040204020203" pitchFamily="34" charset="0"/>
                  </a:rPr>
                  <a:t> when synthesizing location </a:t>
                </a:r>
                <a:r>
                  <a:rPr lang="en-US" sz="2800" i="1" dirty="0">
                    <a:latin typeface="+mn-lt"/>
                    <a:cs typeface="Segoe UI" panose="020B0502040204020203" pitchFamily="34" charset="0"/>
                  </a:rPr>
                  <a:t>j</a:t>
                </a:r>
                <a:r>
                  <a:rPr lang="en-US" sz="2800" dirty="0">
                    <a:latin typeface="+mn-lt"/>
                    <a:cs typeface="Segoe UI" panose="020B0502040204020203" pitchFamily="34" charset="0"/>
                  </a:rPr>
                  <a:t>, </a:t>
                </a:r>
                <a14:m>
                  <m:oMath xmlns:m="http://schemas.openxmlformats.org/officeDocument/2006/math">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ea typeface="Cambria Math" panose="02040503050406030204" pitchFamily="18" charset="0"/>
                            <a:cs typeface="Segoe UI" panose="020B0502040204020203" pitchFamily="34" charset="0"/>
                          </a:rPr>
                          <m:t>𝛽</m:t>
                        </m:r>
                      </m:e>
                      <m:sub>
                        <m:r>
                          <a:rPr lang="en-US" sz="2800" i="1">
                            <a:latin typeface="Cambria Math" panose="02040503050406030204" pitchFamily="18" charset="0"/>
                            <a:cs typeface="Segoe UI" panose="020B0502040204020203" pitchFamily="34" charset="0"/>
                          </a:rPr>
                          <m:t>𝑖</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𝑗</m:t>
                        </m:r>
                      </m:sub>
                    </m:sSub>
                  </m:oMath>
                </a14:m>
                <a:endParaRPr lang="en-US" sz="2800" dirty="0">
                  <a:latin typeface="+mn-lt"/>
                  <a:cs typeface="Segoe UI" panose="020B0502040204020203" pitchFamily="34" charset="0"/>
                </a:endParaRPr>
              </a:p>
              <a:p>
                <a:r>
                  <a:rPr lang="en-US" sz="2800" dirty="0">
                    <a:latin typeface="+mn-lt"/>
                    <a:cs typeface="Segoe UI" panose="020B0502040204020203" pitchFamily="34" charset="0"/>
                  </a:rPr>
                  <a:t>Output of attention layers is </a:t>
                </a:r>
                <a14:m>
                  <m:oMath xmlns:m="http://schemas.openxmlformats.org/officeDocument/2006/math">
                    <m:r>
                      <a:rPr lang="en-US" sz="2800" b="1" i="1" dirty="0" smtClean="0">
                        <a:latin typeface="Cambria Math" panose="02040503050406030204" pitchFamily="18" charset="0"/>
                        <a:ea typeface="Cambria Math" panose="02040503050406030204" pitchFamily="18" charset="0"/>
                        <a:cs typeface="Segoe UI" panose="020B0502040204020203" pitchFamily="34" charset="0"/>
                      </a:rPr>
                      <m:t>𝒐</m:t>
                    </m:r>
                    <m:r>
                      <a:rPr lang="en-US" sz="2800" b="0" i="1" dirty="0" smtClean="0">
                        <a:latin typeface="Cambria Math" panose="02040503050406030204" pitchFamily="18" charset="0"/>
                        <a:ea typeface="Cambria Math" panose="02040503050406030204" pitchFamily="18" charset="0"/>
                        <a:cs typeface="Segoe UI" panose="020B0502040204020203" pitchFamily="34" charset="0"/>
                      </a:rPr>
                      <m:t>=</m:t>
                    </m:r>
                    <m:d>
                      <m:dPr>
                        <m:ctrlPr>
                          <a:rPr lang="en-US" sz="2800" b="0" i="1" dirty="0" smtClean="0">
                            <a:latin typeface="Cambria Math" panose="02040503050406030204" pitchFamily="18" charset="0"/>
                            <a:ea typeface="Cambria Math" panose="02040503050406030204" pitchFamily="18" charset="0"/>
                            <a:cs typeface="Segoe UI" panose="020B0502040204020203" pitchFamily="34" charset="0"/>
                          </a:rPr>
                        </m:ctrlPr>
                      </m:dPr>
                      <m:e>
                        <m:sSub>
                          <m:sSubPr>
                            <m:ctrlPr>
                              <a:rPr lang="en-US" sz="2800" b="0" i="1" dirty="0" smtClean="0">
                                <a:latin typeface="Cambria Math" panose="02040503050406030204" pitchFamily="18" charset="0"/>
                                <a:ea typeface="Cambria Math" panose="02040503050406030204" pitchFamily="18" charset="0"/>
                                <a:cs typeface="Segoe UI" panose="020B0502040204020203" pitchFamily="34" charset="0"/>
                              </a:rPr>
                            </m:ctrlPr>
                          </m:sSubPr>
                          <m:e>
                            <m:r>
                              <a:rPr lang="en-US" sz="2800" b="0" i="1" dirty="0" smtClean="0">
                                <a:latin typeface="Cambria Math" panose="02040503050406030204" pitchFamily="18" charset="0"/>
                                <a:ea typeface="Cambria Math" panose="02040503050406030204" pitchFamily="18" charset="0"/>
                                <a:cs typeface="Segoe UI" panose="020B0502040204020203" pitchFamily="34" charset="0"/>
                              </a:rPr>
                              <m:t>𝑜</m:t>
                            </m:r>
                          </m:e>
                          <m:sub>
                            <m:r>
                              <a:rPr lang="en-US" sz="2800" b="0" i="1" dirty="0" smtClean="0">
                                <a:latin typeface="Cambria Math" panose="02040503050406030204" pitchFamily="18" charset="0"/>
                                <a:ea typeface="Cambria Math" panose="02040503050406030204" pitchFamily="18" charset="0"/>
                                <a:cs typeface="Segoe UI" panose="020B0502040204020203" pitchFamily="34" charset="0"/>
                              </a:rPr>
                              <m:t>1</m:t>
                            </m:r>
                          </m:sub>
                        </m:sSub>
                        <m:r>
                          <a:rPr lang="en-US" sz="2800" b="0" i="1" dirty="0"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i="1" dirty="0">
                                <a:latin typeface="Cambria Math" panose="02040503050406030204" pitchFamily="18" charset="0"/>
                                <a:ea typeface="Cambria Math" panose="02040503050406030204" pitchFamily="18" charset="0"/>
                                <a:cs typeface="Segoe UI" panose="020B0502040204020203" pitchFamily="34" charset="0"/>
                              </a:rPr>
                            </m:ctrlPr>
                          </m:sSubPr>
                          <m:e>
                            <m:r>
                              <a:rPr lang="en-US" sz="2800" i="1" dirty="0">
                                <a:latin typeface="Cambria Math" panose="02040503050406030204" pitchFamily="18" charset="0"/>
                                <a:ea typeface="Cambria Math" panose="02040503050406030204" pitchFamily="18" charset="0"/>
                                <a:cs typeface="Segoe UI" panose="020B0502040204020203" pitchFamily="34" charset="0"/>
                              </a:rPr>
                              <m:t>𝑜</m:t>
                            </m:r>
                          </m:e>
                          <m:sub>
                            <m:r>
                              <a:rPr lang="en-US" sz="2800" b="0" i="1" dirty="0" smtClean="0">
                                <a:latin typeface="Cambria Math" panose="02040503050406030204" pitchFamily="18" charset="0"/>
                                <a:ea typeface="Cambria Math" panose="02040503050406030204" pitchFamily="18" charset="0"/>
                                <a:cs typeface="Segoe UI" panose="020B0502040204020203" pitchFamily="34" charset="0"/>
                              </a:rPr>
                              <m:t>2,</m:t>
                            </m:r>
                          </m:sub>
                        </m:sSub>
                        <m:r>
                          <a:rPr lang="en-US" sz="2800" b="0" i="1" dirty="0"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i="1" dirty="0">
                                <a:latin typeface="Cambria Math" panose="02040503050406030204" pitchFamily="18" charset="0"/>
                                <a:ea typeface="Cambria Math" panose="02040503050406030204" pitchFamily="18" charset="0"/>
                                <a:cs typeface="Segoe UI" panose="020B0502040204020203" pitchFamily="34" charset="0"/>
                              </a:rPr>
                            </m:ctrlPr>
                          </m:sSubPr>
                          <m:e>
                            <m:r>
                              <a:rPr lang="en-US" sz="2800" i="1" dirty="0">
                                <a:latin typeface="Cambria Math" panose="02040503050406030204" pitchFamily="18" charset="0"/>
                                <a:ea typeface="Cambria Math" panose="02040503050406030204" pitchFamily="18" charset="0"/>
                                <a:cs typeface="Segoe UI" panose="020B0502040204020203" pitchFamily="34" charset="0"/>
                              </a:rPr>
                              <m:t>𝑜</m:t>
                            </m:r>
                          </m:e>
                          <m:sub>
                            <m:r>
                              <a:rPr lang="en-US" sz="2800" b="0" i="1" dirty="0" smtClean="0">
                                <a:latin typeface="Cambria Math" panose="02040503050406030204" pitchFamily="18" charset="0"/>
                                <a:ea typeface="Cambria Math" panose="02040503050406030204" pitchFamily="18" charset="0"/>
                                <a:cs typeface="Segoe UI" panose="020B0502040204020203" pitchFamily="34" charset="0"/>
                              </a:rPr>
                              <m:t>𝑛</m:t>
                            </m:r>
                          </m:sub>
                        </m:sSub>
                      </m:e>
                    </m:d>
                  </m:oMath>
                </a14:m>
                <a:r>
                  <a:rPr lang="en-US" sz="2800" dirty="0">
                    <a:latin typeface="+mn-lt"/>
                    <a:cs typeface="Segoe UI" panose="020B0502040204020203" pitchFamily="34" charset="0"/>
                  </a:rPr>
                  <a:t>, with learnable weight tensors, </a:t>
                </a:r>
                <a14:m>
                  <m:oMath xmlns:m="http://schemas.openxmlformats.org/officeDocument/2006/math">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𝑊</m:t>
                        </m:r>
                      </m:e>
                      <m:sub>
                        <m:r>
                          <a:rPr lang="en-US" sz="2800" i="1">
                            <a:latin typeface="Cambria Math" panose="02040503050406030204" pitchFamily="18" charset="0"/>
                            <a:ea typeface="Cambria Math" panose="02040503050406030204" pitchFamily="18" charset="0"/>
                            <a:cs typeface="Segoe UI" panose="020B0502040204020203" pitchFamily="34" charset="0"/>
                          </a:rPr>
                          <m:t>𝜈</m:t>
                        </m:r>
                      </m:sub>
                    </m:sSub>
                  </m:oMath>
                </a14:m>
                <a:r>
                  <a:rPr lang="en-US" sz="2800" dirty="0">
                    <a:latin typeface="+mn-lt"/>
                    <a:cs typeface="Segoe UI" panose="020B0502040204020203" pitchFamily="34" charset="0"/>
                  </a:rPr>
                  <a:t> and </a:t>
                </a:r>
                <a14:m>
                  <m:oMath xmlns:m="http://schemas.openxmlformats.org/officeDocument/2006/math">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𝑊</m:t>
                        </m:r>
                      </m:e>
                      <m:sub>
                        <m:r>
                          <a:rPr lang="en-US" sz="2800" b="0" i="1" smtClean="0">
                            <a:latin typeface="Cambria Math" panose="02040503050406030204" pitchFamily="18" charset="0"/>
                            <a:cs typeface="Segoe UI" panose="020B0502040204020203" pitchFamily="34" charset="0"/>
                          </a:rPr>
                          <m:t>h</m:t>
                        </m:r>
                      </m:sub>
                    </m:sSub>
                  </m:oMath>
                </a14:m>
                <a:r>
                  <a:rPr lang="en-US" sz="2800" dirty="0">
                    <a:latin typeface="+mn-lt"/>
                    <a:cs typeface="Segoe UI" panose="020B0502040204020203" pitchFamily="34" charset="0"/>
                  </a:rPr>
                  <a:t>:</a:t>
                </a:r>
              </a:p>
              <a:p>
                <a:pPr marL="0" indent="0">
                  <a:buNone/>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𝑜</m:t>
                          </m:r>
                        </m:e>
                        <m:sub>
                          <m:r>
                            <a:rPr lang="en-US" sz="2800" b="0" i="1" smtClean="0">
                              <a:latin typeface="Cambria Math" panose="02040503050406030204" pitchFamily="18" charset="0"/>
                              <a:cs typeface="Segoe UI" panose="020B0502040204020203" pitchFamily="34" charset="0"/>
                            </a:rPr>
                            <m:t>𝑗</m:t>
                          </m:r>
                        </m:sub>
                      </m:sSub>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𝜈</m:t>
                      </m:r>
                      <m:nary>
                        <m:naryPr>
                          <m:chr m:val="∑"/>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naryPr>
                        <m:sub>
                          <m:r>
                            <m:rPr>
                              <m:brk m:alnAt="23"/>
                            </m:rPr>
                            <a:rPr lang="en-US" sz="2800" b="0" i="1" smtClean="0">
                              <a:latin typeface="Cambria Math" panose="02040503050406030204" pitchFamily="18" charset="0"/>
                              <a:ea typeface="Cambria Math" panose="02040503050406030204" pitchFamily="18" charset="0"/>
                              <a:cs typeface="Segoe UI" panose="020B0502040204020203" pitchFamily="34" charset="0"/>
                            </a:rPr>
                            <m:t>𝑖</m:t>
                          </m:r>
                          <m:r>
                            <a:rPr lang="en-US" sz="2800" b="0" i="1" smtClean="0">
                              <a:latin typeface="Cambria Math" panose="02040503050406030204" pitchFamily="18" charset="0"/>
                              <a:ea typeface="Cambria Math" panose="02040503050406030204" pitchFamily="18" charset="0"/>
                              <a:cs typeface="Segoe UI" panose="020B0502040204020203" pitchFamily="34" charset="0"/>
                            </a:rPr>
                            <m:t>=1</m:t>
                          </m:r>
                        </m:sub>
                        <m:sup>
                          <m:r>
                            <a:rPr lang="en-US" sz="2800" b="0" i="1" smtClean="0">
                              <a:latin typeface="Cambria Math" panose="02040503050406030204" pitchFamily="18" charset="0"/>
                              <a:ea typeface="Cambria Math" panose="02040503050406030204" pitchFamily="18" charset="0"/>
                              <a:cs typeface="Segoe UI" panose="020B0502040204020203" pitchFamily="34" charset="0"/>
                            </a:rPr>
                            <m:t>𝑛</m:t>
                          </m:r>
                        </m:sup>
                        <m:e>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ea typeface="Cambria Math" panose="02040503050406030204" pitchFamily="18" charset="0"/>
                                  <a:cs typeface="Segoe UI" panose="020B0502040204020203" pitchFamily="34" charset="0"/>
                                </a:rPr>
                                <m:t>𝛽</m:t>
                              </m:r>
                            </m:e>
                            <m:sub>
                              <m:r>
                                <a:rPr lang="en-US" sz="2800" i="1">
                                  <a:latin typeface="Cambria Math" panose="02040503050406030204" pitchFamily="18" charset="0"/>
                                  <a:cs typeface="Segoe UI" panose="020B0502040204020203" pitchFamily="34" charset="0"/>
                                </a:rPr>
                                <m:t>𝑖</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𝑗</m:t>
                              </m:r>
                            </m:sub>
                          </m:sSub>
                          <m:r>
                            <a:rPr lang="en-US" sz="2800" b="0" i="1" smtClean="0">
                              <a:latin typeface="Cambria Math" panose="02040503050406030204" pitchFamily="18" charset="0"/>
                              <a:ea typeface="Cambria Math" panose="02040503050406030204" pitchFamily="18" charset="0"/>
                              <a:cs typeface="Segoe UI" panose="020B0502040204020203" pitchFamily="34" charset="0"/>
                            </a:rPr>
                            <m:t>h</m:t>
                          </m:r>
                          <m:d>
                            <m:dPr>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dPr>
                            <m:e>
                              <m:sSub>
                                <m:sSubPr>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ea typeface="Cambria Math" panose="02040503050406030204" pitchFamily="18" charset="0"/>
                                      <a:cs typeface="Segoe UI" panose="020B0502040204020203" pitchFamily="34" charset="0"/>
                                    </a:rPr>
                                    <m:t>𝑥</m:t>
                                  </m:r>
                                </m:e>
                                <m:sub>
                                  <m:r>
                                    <a:rPr lang="en-US" sz="2800" b="0" i="1" smtClean="0">
                                      <a:latin typeface="Cambria Math" panose="02040503050406030204" pitchFamily="18" charset="0"/>
                                      <a:ea typeface="Cambria Math" panose="02040503050406030204" pitchFamily="18" charset="0"/>
                                      <a:cs typeface="Segoe UI" panose="020B0502040204020203" pitchFamily="34" charset="0"/>
                                    </a:rPr>
                                    <m:t>𝑖</m:t>
                                  </m:r>
                                </m:sub>
                              </m:sSub>
                            </m:e>
                          </m:d>
                        </m:e>
                      </m:nary>
                      <m: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  </m:t>
                      </m:r>
                      <m:r>
                        <a:rPr lang="en-US" sz="2800" i="1">
                          <a:latin typeface="Cambria Math" panose="02040503050406030204" pitchFamily="18" charset="0"/>
                          <a:ea typeface="Cambria Math" panose="02040503050406030204" pitchFamily="18" charset="0"/>
                          <a:cs typeface="Segoe UI" panose="020B0502040204020203" pitchFamily="34" charset="0"/>
                        </a:rPr>
                        <m:t>𝜈</m:t>
                      </m:r>
                      <m:d>
                        <m:dPr>
                          <m:ctrlPr>
                            <a:rPr lang="en-US" sz="2800" i="1">
                              <a:latin typeface="Cambria Math" panose="02040503050406030204" pitchFamily="18" charset="0"/>
                              <a:ea typeface="Cambria Math" panose="02040503050406030204" pitchFamily="18" charset="0"/>
                              <a:cs typeface="Segoe UI" panose="020B0502040204020203" pitchFamily="34" charset="0"/>
                            </a:rPr>
                          </m:ctrlPr>
                        </m:dPr>
                        <m:e>
                          <m:sSub>
                            <m:sSubPr>
                              <m:ctrlPr>
                                <a:rPr lang="en-US" sz="2800" i="1">
                                  <a:latin typeface="Cambria Math" panose="02040503050406030204" pitchFamily="18" charset="0"/>
                                  <a:ea typeface="Cambria Math" panose="02040503050406030204" pitchFamily="18" charset="0"/>
                                  <a:cs typeface="Segoe UI" panose="020B0502040204020203" pitchFamily="34" charset="0"/>
                                </a:rPr>
                              </m:ctrlPr>
                            </m:sSubPr>
                            <m:e>
                              <m:r>
                                <a:rPr lang="en-US" sz="2800" i="1">
                                  <a:latin typeface="Cambria Math" panose="02040503050406030204" pitchFamily="18" charset="0"/>
                                  <a:ea typeface="Cambria Math" panose="02040503050406030204" pitchFamily="18" charset="0"/>
                                  <a:cs typeface="Segoe UI" panose="020B0502040204020203" pitchFamily="34" charset="0"/>
                                </a:rPr>
                                <m:t>𝑥</m:t>
                              </m:r>
                            </m:e>
                            <m:sub>
                              <m:r>
                                <a:rPr lang="en-US" sz="2800" i="1">
                                  <a:latin typeface="Cambria Math" panose="02040503050406030204" pitchFamily="18" charset="0"/>
                                  <a:ea typeface="Cambria Math" panose="02040503050406030204" pitchFamily="18" charset="0"/>
                                  <a:cs typeface="Segoe UI" panose="020B0502040204020203" pitchFamily="34" charset="0"/>
                                </a:rPr>
                                <m:t>𝑖</m:t>
                              </m:r>
                            </m:sub>
                          </m:sSub>
                        </m:e>
                      </m:d>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𝑊</m:t>
                          </m:r>
                        </m:e>
                        <m:sub>
                          <m:r>
                            <a:rPr lang="en-US" sz="2800" i="1">
                              <a:latin typeface="Cambria Math" panose="02040503050406030204" pitchFamily="18" charset="0"/>
                              <a:ea typeface="Cambria Math" panose="02040503050406030204" pitchFamily="18" charset="0"/>
                              <a:cs typeface="Segoe UI" panose="020B0502040204020203" pitchFamily="34" charset="0"/>
                            </a:rPr>
                            <m:t>𝜈</m:t>
                          </m:r>
                        </m:sub>
                      </m:sSub>
                      <m:sSub>
                        <m:sSubPr>
                          <m:ctrlPr>
                            <a:rPr lang="en-US" sz="2800" i="1">
                              <a:latin typeface="Cambria Math" panose="02040503050406030204" pitchFamily="18" charset="0"/>
                              <a:ea typeface="Cambria Math" panose="02040503050406030204" pitchFamily="18" charset="0"/>
                              <a:cs typeface="Segoe UI" panose="020B0502040204020203" pitchFamily="34" charset="0"/>
                            </a:rPr>
                          </m:ctrlPr>
                        </m:sSubPr>
                        <m:e>
                          <m:r>
                            <a:rPr lang="en-US" sz="2800" i="1">
                              <a:latin typeface="Cambria Math" panose="02040503050406030204" pitchFamily="18" charset="0"/>
                              <a:ea typeface="Cambria Math" panose="02040503050406030204" pitchFamily="18" charset="0"/>
                              <a:cs typeface="Segoe UI" panose="020B0502040204020203" pitchFamily="34" charset="0"/>
                            </a:rPr>
                            <m:t>𝑥</m:t>
                          </m:r>
                        </m:e>
                        <m:sub>
                          <m:r>
                            <a:rPr lang="en-US" sz="2800" i="1">
                              <a:latin typeface="Cambria Math" panose="02040503050406030204" pitchFamily="18" charset="0"/>
                              <a:ea typeface="Cambria Math" panose="02040503050406030204" pitchFamily="18" charset="0"/>
                              <a:cs typeface="Segoe UI" panose="020B0502040204020203" pitchFamily="34" charset="0"/>
                            </a:rPr>
                            <m:t>𝑖</m:t>
                          </m:r>
                        </m:sub>
                      </m:sSub>
                      <m:r>
                        <a:rPr lang="en-US" sz="2800" i="1">
                          <a:latin typeface="Cambria Math" panose="02040503050406030204" pitchFamily="18" charset="0"/>
                          <a:ea typeface="Cambria Math" panose="02040503050406030204" pitchFamily="18" charset="0"/>
                          <a:cs typeface="Segoe UI" panose="020B0502040204020203" pitchFamily="34" charset="0"/>
                        </a:rPr>
                        <m:t>,  </m:t>
                      </m:r>
                      <m:r>
                        <a:rPr lang="en-US" sz="2800" b="0" i="1" smtClean="0">
                          <a:latin typeface="Cambria Math" panose="02040503050406030204" pitchFamily="18" charset="0"/>
                          <a:ea typeface="Cambria Math" panose="02040503050406030204" pitchFamily="18" charset="0"/>
                          <a:cs typeface="Segoe UI" panose="020B0502040204020203" pitchFamily="34" charset="0"/>
                        </a:rPr>
                        <m:t>h</m:t>
                      </m:r>
                      <m:d>
                        <m:dPr>
                          <m:ctrlPr>
                            <a:rPr lang="en-US" sz="2800" i="1">
                              <a:latin typeface="Cambria Math" panose="02040503050406030204" pitchFamily="18" charset="0"/>
                              <a:ea typeface="Cambria Math" panose="02040503050406030204" pitchFamily="18" charset="0"/>
                              <a:cs typeface="Segoe UI" panose="020B0502040204020203" pitchFamily="34" charset="0"/>
                            </a:rPr>
                          </m:ctrlPr>
                        </m:dPr>
                        <m:e>
                          <m:sSub>
                            <m:sSubPr>
                              <m:ctrlPr>
                                <a:rPr lang="en-US" sz="2800" i="1">
                                  <a:latin typeface="Cambria Math" panose="02040503050406030204" pitchFamily="18" charset="0"/>
                                  <a:ea typeface="Cambria Math" panose="02040503050406030204" pitchFamily="18" charset="0"/>
                                  <a:cs typeface="Segoe UI" panose="020B0502040204020203" pitchFamily="34" charset="0"/>
                                </a:rPr>
                              </m:ctrlPr>
                            </m:sSubPr>
                            <m:e>
                              <m:r>
                                <a:rPr lang="en-US" sz="2800" i="1">
                                  <a:latin typeface="Cambria Math" panose="02040503050406030204" pitchFamily="18" charset="0"/>
                                  <a:ea typeface="Cambria Math" panose="02040503050406030204" pitchFamily="18" charset="0"/>
                                  <a:cs typeface="Segoe UI" panose="020B0502040204020203" pitchFamily="34" charset="0"/>
                                </a:rPr>
                                <m:t>𝑥</m:t>
                              </m:r>
                            </m:e>
                            <m:sub>
                              <m:r>
                                <a:rPr lang="en-US" sz="2800" i="1">
                                  <a:latin typeface="Cambria Math" panose="02040503050406030204" pitchFamily="18" charset="0"/>
                                  <a:ea typeface="Cambria Math" panose="02040503050406030204" pitchFamily="18" charset="0"/>
                                  <a:cs typeface="Segoe UI" panose="020B0502040204020203" pitchFamily="34" charset="0"/>
                                </a:rPr>
                                <m:t>𝑖</m:t>
                              </m:r>
                            </m:sub>
                          </m:sSub>
                        </m:e>
                      </m:d>
                      <m:r>
                        <a:rPr lang="en-US" sz="2800" i="1">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𝑊</m:t>
                          </m:r>
                        </m:e>
                        <m:sub>
                          <m:r>
                            <a:rPr lang="en-US" sz="2800" b="0" i="1" smtClean="0">
                              <a:latin typeface="Cambria Math" panose="02040503050406030204" pitchFamily="18" charset="0"/>
                              <a:cs typeface="Segoe UI" panose="020B0502040204020203" pitchFamily="34" charset="0"/>
                            </a:rPr>
                            <m:t>h</m:t>
                          </m:r>
                        </m:sub>
                      </m:sSub>
                      <m:sSub>
                        <m:sSubPr>
                          <m:ctrlPr>
                            <a:rPr lang="en-US" sz="2800" i="1">
                              <a:latin typeface="Cambria Math" panose="02040503050406030204" pitchFamily="18" charset="0"/>
                              <a:ea typeface="Cambria Math" panose="02040503050406030204" pitchFamily="18" charset="0"/>
                              <a:cs typeface="Segoe UI" panose="020B0502040204020203" pitchFamily="34" charset="0"/>
                            </a:rPr>
                          </m:ctrlPr>
                        </m:sSubPr>
                        <m:e>
                          <m:r>
                            <a:rPr lang="en-US" sz="2800" i="1">
                              <a:latin typeface="Cambria Math" panose="02040503050406030204" pitchFamily="18" charset="0"/>
                              <a:ea typeface="Cambria Math" panose="02040503050406030204" pitchFamily="18" charset="0"/>
                              <a:cs typeface="Segoe UI" panose="020B0502040204020203" pitchFamily="34" charset="0"/>
                            </a:rPr>
                            <m:t>𝑥</m:t>
                          </m:r>
                        </m:e>
                        <m:sub>
                          <m:r>
                            <a:rPr lang="en-US" sz="2800" i="1">
                              <a:latin typeface="Cambria Math" panose="02040503050406030204" pitchFamily="18" charset="0"/>
                              <a:ea typeface="Cambria Math" panose="02040503050406030204" pitchFamily="18" charset="0"/>
                              <a:cs typeface="Segoe UI" panose="020B0502040204020203" pitchFamily="34" charset="0"/>
                            </a:rPr>
                            <m:t>𝑖</m:t>
                          </m:r>
                        </m:sub>
                      </m:sSub>
                    </m:oMath>
                  </m:oMathPara>
                </a14:m>
                <a:endParaRPr lang="en-US" sz="2800" dirty="0">
                  <a:latin typeface="+mn-lt"/>
                  <a:cs typeface="Segoe UI" panose="020B0502040204020203" pitchFamily="34" charset="0"/>
                </a:endParaRPr>
              </a:p>
              <a:p>
                <a:r>
                  <a:rPr lang="en-US" sz="2800" dirty="0">
                    <a:latin typeface="+mn-lt"/>
                    <a:cs typeface="Segoe UI" panose="020B0502040204020203" pitchFamily="34" charset="0"/>
                  </a:rPr>
                  <a:t>And the output of the GAN, , given learnable parameter, </a:t>
                </a:r>
                <a14:m>
                  <m:oMath xmlns:m="http://schemas.openxmlformats.org/officeDocument/2006/math">
                    <m:r>
                      <a:rPr lang="en-US" sz="2800" i="1" smtClean="0">
                        <a:latin typeface="Cambria Math" panose="02040503050406030204" pitchFamily="18" charset="0"/>
                        <a:ea typeface="Cambria Math" panose="02040503050406030204" pitchFamily="18" charset="0"/>
                        <a:cs typeface="Segoe UI" panose="020B0502040204020203" pitchFamily="34" charset="0"/>
                      </a:rPr>
                      <m:t>𝛾</m:t>
                    </m:r>
                  </m:oMath>
                </a14:m>
                <a:r>
                  <a:rPr lang="en-US" sz="2800" dirty="0">
                    <a:latin typeface="+mn-lt"/>
                    <a:cs typeface="Segoe UI" panose="020B0502040204020203" pitchFamily="34" charset="0"/>
                  </a:rPr>
                  <a:t>, is:</a:t>
                </a:r>
              </a:p>
              <a:p>
                <a:pPr marL="0" indent="0">
                  <a:buNone/>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𝑦</m:t>
                          </m:r>
                        </m:e>
                        <m:sub>
                          <m:r>
                            <a:rPr lang="en-US" sz="2800" b="0" i="1" smtClean="0">
                              <a:latin typeface="Cambria Math" panose="02040503050406030204" pitchFamily="18" charset="0"/>
                              <a:cs typeface="Segoe UI" panose="020B0502040204020203" pitchFamily="34" charset="0"/>
                            </a:rPr>
                            <m:t>𝑖</m:t>
                          </m:r>
                        </m:sub>
                      </m:sSub>
                      <m:r>
                        <a:rPr lang="en-US" sz="2800" b="0" i="1" smtClean="0">
                          <a:latin typeface="Cambria Math" panose="02040503050406030204" pitchFamily="18" charset="0"/>
                          <a:cs typeface="Segoe UI" panose="020B0502040204020203" pitchFamily="34" charset="0"/>
                        </a:rPr>
                        <m:t>=</m:t>
                      </m:r>
                      <m:r>
                        <a:rPr lang="en-US" sz="2800" i="1">
                          <a:latin typeface="Cambria Math" panose="02040503050406030204" pitchFamily="18" charset="0"/>
                          <a:ea typeface="Cambria Math" panose="02040503050406030204" pitchFamily="18" charset="0"/>
                          <a:cs typeface="Segoe UI" panose="020B0502040204020203" pitchFamily="34" charset="0"/>
                        </a:rPr>
                        <m:t>𝛾</m:t>
                      </m:r>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𝑜</m:t>
                          </m:r>
                        </m:e>
                        <m:sub>
                          <m:r>
                            <a:rPr lang="en-US" sz="2800" i="1">
                              <a:latin typeface="Cambria Math" panose="02040503050406030204" pitchFamily="18" charset="0"/>
                              <a:cs typeface="Segoe UI" panose="020B0502040204020203" pitchFamily="34" charset="0"/>
                            </a:rPr>
                            <m:t>𝑗</m:t>
                          </m:r>
                        </m:sub>
                      </m:sSub>
                      <m:r>
                        <a:rPr lang="en-US" sz="2800" b="0" i="1" smtClean="0">
                          <a:latin typeface="Cambria Math" panose="02040503050406030204" pitchFamily="18" charset="0"/>
                          <a:cs typeface="Segoe UI" panose="020B0502040204020203" pitchFamily="34" charset="0"/>
                        </a:rPr>
                        <m:t>+</m:t>
                      </m:r>
                      <m:sSub>
                        <m:sSubPr>
                          <m:ctrlPr>
                            <a:rPr lang="en-US" sz="2800" i="1">
                              <a:latin typeface="Cambria Math" panose="02040503050406030204" pitchFamily="18" charset="0"/>
                              <a:ea typeface="Cambria Math" panose="02040503050406030204" pitchFamily="18" charset="0"/>
                              <a:cs typeface="Segoe UI" panose="020B0502040204020203" pitchFamily="34" charset="0"/>
                            </a:rPr>
                          </m:ctrlPr>
                        </m:sSubPr>
                        <m:e>
                          <m:r>
                            <a:rPr lang="en-US" sz="2800" i="1">
                              <a:latin typeface="Cambria Math" panose="02040503050406030204" pitchFamily="18" charset="0"/>
                              <a:ea typeface="Cambria Math" panose="02040503050406030204" pitchFamily="18" charset="0"/>
                              <a:cs typeface="Segoe UI" panose="020B0502040204020203" pitchFamily="34" charset="0"/>
                            </a:rPr>
                            <m:t>𝑥</m:t>
                          </m:r>
                        </m:e>
                        <m:sub>
                          <m:r>
                            <a:rPr lang="en-US" sz="2800" i="1">
                              <a:latin typeface="Cambria Math" panose="02040503050406030204" pitchFamily="18" charset="0"/>
                              <a:ea typeface="Cambria Math" panose="02040503050406030204" pitchFamily="18" charset="0"/>
                              <a:cs typeface="Segoe UI" panose="020B0502040204020203" pitchFamily="34" charset="0"/>
                            </a:rPr>
                            <m:t>𝑖</m:t>
                          </m:r>
                        </m:sub>
                      </m:sSub>
                    </m:oMath>
                  </m:oMathPara>
                </a14:m>
                <a:endParaRPr lang="en-US" sz="2800" dirty="0">
                  <a:latin typeface="+mn-lt"/>
                  <a:cs typeface="Segoe UI" panose="020B0502040204020203" pitchFamily="34" charset="0"/>
                </a:endParaRPr>
              </a:p>
              <a:p>
                <a:endParaRPr lang="en-US" sz="2800" dirty="0">
                  <a:latin typeface="+mn-lt"/>
                  <a:cs typeface="Segoe UI" panose="020B0502040204020203" pitchFamily="34" charset="0"/>
                </a:endParaRP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3"/>
                <a:stretch>
                  <a:fillRect l="-1058" t="-1094"/>
                </a:stretch>
              </a:blipFill>
            </p:spPr>
            <p:txBody>
              <a:bodyPr/>
              <a:lstStyle/>
              <a:p>
                <a:r>
                  <a:rPr lang="en-US">
                    <a:noFill/>
                  </a:rPr>
                  <a:t> </a:t>
                </a:r>
              </a:p>
            </p:txBody>
          </p:sp>
        </mc:Fallback>
      </mc:AlternateContent>
    </p:spTree>
    <p:extLst>
      <p:ext uri="{BB962C8B-B14F-4D97-AF65-F5344CB8AC3E}">
        <p14:creationId xmlns:p14="http://schemas.microsoft.com/office/powerpoint/2010/main" val="3940409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Self-attention GAN</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Architecture of SA-GAN</a:t>
            </a:r>
          </a:p>
        </p:txBody>
      </p:sp>
      <p:pic>
        <p:nvPicPr>
          <p:cNvPr id="5" name="Picture 4">
            <a:extLst>
              <a:ext uri="{FF2B5EF4-FFF2-40B4-BE49-F238E27FC236}">
                <a16:creationId xmlns:a16="http://schemas.microsoft.com/office/drawing/2014/main" id="{4463E1D3-7321-42D8-ADD4-ED19BF54730A}"/>
              </a:ext>
            </a:extLst>
          </p:cNvPr>
          <p:cNvPicPr>
            <a:picLocks noChangeAspect="1"/>
          </p:cNvPicPr>
          <p:nvPr/>
        </p:nvPicPr>
        <p:blipFill>
          <a:blip r:embed="rId3"/>
          <a:stretch>
            <a:fillRect/>
          </a:stretch>
        </p:blipFill>
        <p:spPr>
          <a:xfrm>
            <a:off x="859063" y="1533675"/>
            <a:ext cx="11180049" cy="4097867"/>
          </a:xfrm>
          <a:prstGeom prst="rect">
            <a:avLst/>
          </a:prstGeom>
        </p:spPr>
      </p:pic>
    </p:spTree>
    <p:extLst>
      <p:ext uri="{BB962C8B-B14F-4D97-AF65-F5344CB8AC3E}">
        <p14:creationId xmlns:p14="http://schemas.microsoft.com/office/powerpoint/2010/main" val="413508615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Self-attention GAN</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Convergence properties of SA-GANs</a:t>
            </a:r>
          </a:p>
        </p:txBody>
      </p:sp>
      <p:pic>
        <p:nvPicPr>
          <p:cNvPr id="6" name="Picture 5">
            <a:extLst>
              <a:ext uri="{FF2B5EF4-FFF2-40B4-BE49-F238E27FC236}">
                <a16:creationId xmlns:a16="http://schemas.microsoft.com/office/drawing/2014/main" id="{182F118F-52E1-4528-BD69-113A0E50CC9C}"/>
              </a:ext>
            </a:extLst>
          </p:cNvPr>
          <p:cNvPicPr>
            <a:picLocks noChangeAspect="1"/>
          </p:cNvPicPr>
          <p:nvPr/>
        </p:nvPicPr>
        <p:blipFill>
          <a:blip r:embed="rId3"/>
          <a:stretch>
            <a:fillRect/>
          </a:stretch>
        </p:blipFill>
        <p:spPr>
          <a:xfrm>
            <a:off x="1548498" y="1348025"/>
            <a:ext cx="8659883" cy="5366463"/>
          </a:xfrm>
          <a:prstGeom prst="rect">
            <a:avLst/>
          </a:prstGeom>
        </p:spPr>
      </p:pic>
    </p:spTree>
    <p:extLst>
      <p:ext uri="{BB962C8B-B14F-4D97-AF65-F5344CB8AC3E}">
        <p14:creationId xmlns:p14="http://schemas.microsoft.com/office/powerpoint/2010/main" val="329444783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Self-attention GAN</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128x128 images generated by SA-GAN – FID of SA-GAN and SN-GAN shown</a:t>
            </a:r>
          </a:p>
        </p:txBody>
      </p:sp>
      <p:pic>
        <p:nvPicPr>
          <p:cNvPr id="8" name="Picture 7">
            <a:extLst>
              <a:ext uri="{FF2B5EF4-FFF2-40B4-BE49-F238E27FC236}">
                <a16:creationId xmlns:a16="http://schemas.microsoft.com/office/drawing/2014/main" id="{15274E71-871F-44DD-8B6B-0B16828F2847}"/>
              </a:ext>
            </a:extLst>
          </p:cNvPr>
          <p:cNvPicPr>
            <a:picLocks noChangeAspect="1"/>
          </p:cNvPicPr>
          <p:nvPr/>
        </p:nvPicPr>
        <p:blipFill>
          <a:blip r:embed="rId3"/>
          <a:stretch>
            <a:fillRect/>
          </a:stretch>
        </p:blipFill>
        <p:spPr>
          <a:xfrm>
            <a:off x="258691" y="1428332"/>
            <a:ext cx="11674617" cy="5374029"/>
          </a:xfrm>
          <a:prstGeom prst="rect">
            <a:avLst/>
          </a:prstGeom>
        </p:spPr>
      </p:pic>
    </p:spTree>
    <p:extLst>
      <p:ext uri="{BB962C8B-B14F-4D97-AF65-F5344CB8AC3E}">
        <p14:creationId xmlns:p14="http://schemas.microsoft.com/office/powerpoint/2010/main" val="599105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F7CE1BF-EC3C-4DEB-BA86-F3AF8EFACEF9}"/>
              </a:ext>
            </a:extLst>
          </p:cNvPr>
          <p:cNvSpPr/>
          <p:nvPr/>
        </p:nvSpPr>
        <p:spPr>
          <a:xfrm>
            <a:off x="5993180" y="1897928"/>
            <a:ext cx="2128935" cy="1546287"/>
          </a:xfrm>
          <a:prstGeom prst="rect">
            <a:avLst/>
          </a:prstGeom>
          <a:noFill/>
          <a:ln w="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Discriminator</a:t>
            </a:r>
          </a:p>
        </p:txBody>
      </p:sp>
      <p:sp>
        <p:nvSpPr>
          <p:cNvPr id="3" name="Rectangle 2">
            <a:extLst>
              <a:ext uri="{FF2B5EF4-FFF2-40B4-BE49-F238E27FC236}">
                <a16:creationId xmlns:a16="http://schemas.microsoft.com/office/drawing/2014/main" id="{CE36AC8A-AD17-4117-8F33-4A8E2E891ED1}"/>
              </a:ext>
            </a:extLst>
          </p:cNvPr>
          <p:cNvSpPr/>
          <p:nvPr/>
        </p:nvSpPr>
        <p:spPr>
          <a:xfrm>
            <a:off x="2913395" y="4358172"/>
            <a:ext cx="2128935" cy="1546287"/>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Generator</a:t>
            </a:r>
          </a:p>
        </p:txBody>
      </p:sp>
      <p:sp>
        <p:nvSpPr>
          <p:cNvPr id="4" name="Oval 3">
            <a:extLst>
              <a:ext uri="{FF2B5EF4-FFF2-40B4-BE49-F238E27FC236}">
                <a16:creationId xmlns:a16="http://schemas.microsoft.com/office/drawing/2014/main" id="{EAEDD26F-7811-4E49-AE08-A4381CAFFC4E}"/>
              </a:ext>
            </a:extLst>
          </p:cNvPr>
          <p:cNvSpPr/>
          <p:nvPr/>
        </p:nvSpPr>
        <p:spPr>
          <a:xfrm>
            <a:off x="9632850" y="2035391"/>
            <a:ext cx="1388714" cy="1271359"/>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Loss</a:t>
            </a:r>
          </a:p>
        </p:txBody>
      </p:sp>
      <p:sp>
        <p:nvSpPr>
          <p:cNvPr id="5" name="Rectangle 4">
            <a:extLst>
              <a:ext uri="{FF2B5EF4-FFF2-40B4-BE49-F238E27FC236}">
                <a16:creationId xmlns:a16="http://schemas.microsoft.com/office/drawing/2014/main" id="{ED59E893-D1AE-4426-A7B9-E24F76B7C2CF}"/>
              </a:ext>
            </a:extLst>
          </p:cNvPr>
          <p:cNvSpPr/>
          <p:nvPr/>
        </p:nvSpPr>
        <p:spPr>
          <a:xfrm rot="16200000">
            <a:off x="1021623" y="4769136"/>
            <a:ext cx="1546287" cy="724358"/>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Noise</a:t>
            </a:r>
          </a:p>
        </p:txBody>
      </p:sp>
      <p:cxnSp>
        <p:nvCxnSpPr>
          <p:cNvPr id="7" name="Straight Arrow Connector 6">
            <a:extLst>
              <a:ext uri="{FF2B5EF4-FFF2-40B4-BE49-F238E27FC236}">
                <a16:creationId xmlns:a16="http://schemas.microsoft.com/office/drawing/2014/main" id="{EC19F950-70E4-47D9-AEB4-3EDB46473FAE}"/>
              </a:ext>
            </a:extLst>
          </p:cNvPr>
          <p:cNvCxnSpPr>
            <a:cxnSpLocks/>
          </p:cNvCxnSpPr>
          <p:nvPr/>
        </p:nvCxnSpPr>
        <p:spPr>
          <a:xfrm>
            <a:off x="2196009" y="5131315"/>
            <a:ext cx="756449"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36F08534-9738-432C-AA43-59328FAFA6D8}"/>
              </a:ext>
            </a:extLst>
          </p:cNvPr>
          <p:cNvCxnSpPr>
            <a:cxnSpLocks/>
            <a:stCxn id="2" idx="3"/>
            <a:endCxn id="4" idx="2"/>
          </p:cNvCxnSpPr>
          <p:nvPr/>
        </p:nvCxnSpPr>
        <p:spPr>
          <a:xfrm flipV="1">
            <a:off x="8122115" y="2671071"/>
            <a:ext cx="1510735"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8444CE54-DFF7-49CC-BBAC-568E4B07C1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56185" y="4329852"/>
            <a:ext cx="1602926" cy="1602926"/>
          </a:xfrm>
          <a:prstGeom prst="rect">
            <a:avLst/>
          </a:prstGeom>
        </p:spPr>
      </p:pic>
      <p:cxnSp>
        <p:nvCxnSpPr>
          <p:cNvPr id="14" name="Straight Arrow Connector 13">
            <a:extLst>
              <a:ext uri="{FF2B5EF4-FFF2-40B4-BE49-F238E27FC236}">
                <a16:creationId xmlns:a16="http://schemas.microsoft.com/office/drawing/2014/main" id="{FAC11EB2-AC1B-48E9-B124-AEA980B4FBE1}"/>
              </a:ext>
            </a:extLst>
          </p:cNvPr>
          <p:cNvCxnSpPr>
            <a:cxnSpLocks/>
            <a:stCxn id="3" idx="3"/>
            <a:endCxn id="13" idx="1"/>
          </p:cNvCxnSpPr>
          <p:nvPr/>
        </p:nvCxnSpPr>
        <p:spPr>
          <a:xfrm flipV="1">
            <a:off x="5042330" y="5131315"/>
            <a:ext cx="1213855"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47737D29-3328-4B53-B6F5-7DB3EB03C89B}"/>
              </a:ext>
            </a:extLst>
          </p:cNvPr>
          <p:cNvCxnSpPr>
            <a:cxnSpLocks/>
            <a:stCxn id="13" idx="0"/>
            <a:endCxn id="2" idx="2"/>
          </p:cNvCxnSpPr>
          <p:nvPr/>
        </p:nvCxnSpPr>
        <p:spPr>
          <a:xfrm flipV="1">
            <a:off x="7057648" y="3444215"/>
            <a:ext cx="0" cy="88563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ABD8C283-1D34-4DAC-99AA-95AC9517B323}"/>
              </a:ext>
            </a:extLst>
          </p:cNvPr>
          <p:cNvCxnSpPr>
            <a:cxnSpLocks/>
            <a:endCxn id="3" idx="2"/>
          </p:cNvCxnSpPr>
          <p:nvPr/>
        </p:nvCxnSpPr>
        <p:spPr>
          <a:xfrm flipV="1">
            <a:off x="3977863" y="5904459"/>
            <a:ext cx="0" cy="687555"/>
          </a:xfrm>
          <a:prstGeom prst="straightConnector1">
            <a:avLst/>
          </a:prstGeom>
          <a:ln w="381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62979F90-CA30-4BC0-B77B-17C52543CD6D}"/>
              </a:ext>
            </a:extLst>
          </p:cNvPr>
          <p:cNvCxnSpPr>
            <a:cxnSpLocks/>
          </p:cNvCxnSpPr>
          <p:nvPr/>
        </p:nvCxnSpPr>
        <p:spPr>
          <a:xfrm flipH="1">
            <a:off x="3977862" y="6592014"/>
            <a:ext cx="6349345" cy="0"/>
          </a:xfrm>
          <a:prstGeom prst="straightConnector1">
            <a:avLst/>
          </a:prstGeom>
          <a:ln w="38100">
            <a:prstDash val="dash"/>
            <a:tailEnd type="non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5C368CEB-0821-4441-96B9-492F54A78210}"/>
              </a:ext>
            </a:extLst>
          </p:cNvPr>
          <p:cNvCxnSpPr>
            <a:cxnSpLocks/>
            <a:stCxn id="4" idx="4"/>
          </p:cNvCxnSpPr>
          <p:nvPr/>
        </p:nvCxnSpPr>
        <p:spPr>
          <a:xfrm>
            <a:off x="10327207" y="3306750"/>
            <a:ext cx="52740" cy="3285264"/>
          </a:xfrm>
          <a:prstGeom prst="straightConnector1">
            <a:avLst/>
          </a:prstGeom>
          <a:ln w="38100">
            <a:prstDash val="dash"/>
            <a:tailEnd type="non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9C42D0EC-1157-486B-9E0F-2DF35E75F8D9}"/>
              </a:ext>
            </a:extLst>
          </p:cNvPr>
          <p:cNvSpPr txBox="1"/>
          <p:nvPr/>
        </p:nvSpPr>
        <p:spPr>
          <a:xfrm>
            <a:off x="5821585" y="5932780"/>
            <a:ext cx="2528747" cy="461665"/>
          </a:xfrm>
          <a:prstGeom prst="rect">
            <a:avLst/>
          </a:prstGeom>
          <a:noFill/>
        </p:spPr>
        <p:txBody>
          <a:bodyPr wrap="square" rtlCol="0">
            <a:spAutoFit/>
          </a:bodyPr>
          <a:lstStyle/>
          <a:p>
            <a:pPr algn="ctr"/>
            <a:r>
              <a:rPr lang="en-US" sz="2400" b="1" dirty="0"/>
              <a:t>Generated Images</a:t>
            </a:r>
          </a:p>
        </p:txBody>
      </p:sp>
      <p:pic>
        <p:nvPicPr>
          <p:cNvPr id="9" name="Picture 8">
            <a:extLst>
              <a:ext uri="{FF2B5EF4-FFF2-40B4-BE49-F238E27FC236}">
                <a16:creationId xmlns:a16="http://schemas.microsoft.com/office/drawing/2014/main" id="{DC84B161-DCF0-46D5-86D0-BD53FAF688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99435" y="1907841"/>
            <a:ext cx="1556853" cy="1526457"/>
          </a:xfrm>
          <a:prstGeom prst="rect">
            <a:avLst/>
          </a:prstGeom>
        </p:spPr>
      </p:pic>
      <p:cxnSp>
        <p:nvCxnSpPr>
          <p:cNvPr id="17" name="Straight Arrow Connector 16">
            <a:extLst>
              <a:ext uri="{FF2B5EF4-FFF2-40B4-BE49-F238E27FC236}">
                <a16:creationId xmlns:a16="http://schemas.microsoft.com/office/drawing/2014/main" id="{771B171A-BA07-421C-9625-E8588B8FE699}"/>
              </a:ext>
            </a:extLst>
          </p:cNvPr>
          <p:cNvCxnSpPr>
            <a:cxnSpLocks/>
            <a:stCxn id="9" idx="3"/>
            <a:endCxn id="2" idx="1"/>
          </p:cNvCxnSpPr>
          <p:nvPr/>
        </p:nvCxnSpPr>
        <p:spPr>
          <a:xfrm>
            <a:off x="4756288" y="2671070"/>
            <a:ext cx="1236892" cy="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193932B7-DF62-460A-BABA-1FDD7B15C28B}"/>
              </a:ext>
            </a:extLst>
          </p:cNvPr>
          <p:cNvSpPr txBox="1"/>
          <p:nvPr/>
        </p:nvSpPr>
        <p:spPr>
          <a:xfrm>
            <a:off x="2713487" y="3434298"/>
            <a:ext cx="2528747" cy="461665"/>
          </a:xfrm>
          <a:prstGeom prst="rect">
            <a:avLst/>
          </a:prstGeom>
          <a:noFill/>
        </p:spPr>
        <p:txBody>
          <a:bodyPr wrap="square" rtlCol="0">
            <a:spAutoFit/>
          </a:bodyPr>
          <a:lstStyle/>
          <a:p>
            <a:pPr algn="ctr"/>
            <a:r>
              <a:rPr lang="en-US" sz="2400" b="1" dirty="0"/>
              <a:t>Real Images</a:t>
            </a:r>
          </a:p>
        </p:txBody>
      </p:sp>
      <p:sp>
        <p:nvSpPr>
          <p:cNvPr id="22" name="Rectangle 21">
            <a:extLst>
              <a:ext uri="{FF2B5EF4-FFF2-40B4-BE49-F238E27FC236}">
                <a16:creationId xmlns:a16="http://schemas.microsoft.com/office/drawing/2014/main" id="{DD2ABB77-5DD1-4482-8F54-3090DF8966AF}"/>
              </a:ext>
            </a:extLst>
          </p:cNvPr>
          <p:cNvSpPr/>
          <p:nvPr/>
        </p:nvSpPr>
        <p:spPr>
          <a:xfrm rot="16200000">
            <a:off x="999645" y="2318806"/>
            <a:ext cx="1546287" cy="724358"/>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Training Data</a:t>
            </a:r>
          </a:p>
        </p:txBody>
      </p:sp>
      <p:cxnSp>
        <p:nvCxnSpPr>
          <p:cNvPr id="24" name="Straight Arrow Connector 23">
            <a:extLst>
              <a:ext uri="{FF2B5EF4-FFF2-40B4-BE49-F238E27FC236}">
                <a16:creationId xmlns:a16="http://schemas.microsoft.com/office/drawing/2014/main" id="{DD8F01C8-C32C-46F3-B86C-3B0C5B7D2447}"/>
              </a:ext>
            </a:extLst>
          </p:cNvPr>
          <p:cNvCxnSpPr>
            <a:cxnSpLocks/>
            <a:stCxn id="22" idx="2"/>
            <a:endCxn id="9" idx="1"/>
          </p:cNvCxnSpPr>
          <p:nvPr/>
        </p:nvCxnSpPr>
        <p:spPr>
          <a:xfrm flipV="1">
            <a:off x="2134968" y="2671070"/>
            <a:ext cx="1064467" cy="991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11FE6E92-9E6E-4170-8FE6-4A2133AF3EBC}"/>
              </a:ext>
            </a:extLst>
          </p:cNvPr>
          <p:cNvCxnSpPr>
            <a:cxnSpLocks/>
            <a:endCxn id="2" idx="0"/>
          </p:cNvCxnSpPr>
          <p:nvPr/>
        </p:nvCxnSpPr>
        <p:spPr>
          <a:xfrm>
            <a:off x="7057647" y="1425261"/>
            <a:ext cx="1" cy="472667"/>
          </a:xfrm>
          <a:prstGeom prst="straightConnector1">
            <a:avLst/>
          </a:prstGeom>
          <a:ln w="381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2B808D9E-E6D6-4EE0-96AB-FB0C9EB0F50C}"/>
              </a:ext>
            </a:extLst>
          </p:cNvPr>
          <p:cNvCxnSpPr>
            <a:cxnSpLocks/>
          </p:cNvCxnSpPr>
          <p:nvPr/>
        </p:nvCxnSpPr>
        <p:spPr>
          <a:xfrm flipH="1">
            <a:off x="7057647" y="1350432"/>
            <a:ext cx="3269560" cy="0"/>
          </a:xfrm>
          <a:prstGeom prst="straightConnector1">
            <a:avLst/>
          </a:prstGeom>
          <a:ln w="38100">
            <a:prstDash val="dash"/>
            <a:tailEnd type="non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9F7B8736-B15B-4442-9B83-C3AA32AB0611}"/>
              </a:ext>
            </a:extLst>
          </p:cNvPr>
          <p:cNvCxnSpPr>
            <a:cxnSpLocks/>
            <a:endCxn id="4" idx="0"/>
          </p:cNvCxnSpPr>
          <p:nvPr/>
        </p:nvCxnSpPr>
        <p:spPr>
          <a:xfrm>
            <a:off x="10327207" y="1350432"/>
            <a:ext cx="0" cy="684959"/>
          </a:xfrm>
          <a:prstGeom prst="straightConnector1">
            <a:avLst/>
          </a:prstGeom>
          <a:ln w="38100">
            <a:prstDash val="dash"/>
            <a:tailEnd type="none"/>
          </a:ln>
        </p:spPr>
        <p:style>
          <a:lnRef idx="1">
            <a:schemeClr val="accent1"/>
          </a:lnRef>
          <a:fillRef idx="0">
            <a:schemeClr val="accent1"/>
          </a:fillRef>
          <a:effectRef idx="0">
            <a:schemeClr val="accent1"/>
          </a:effectRef>
          <a:fontRef idx="minor">
            <a:schemeClr val="tx1"/>
          </a:fontRef>
        </p:style>
      </p:cxnSp>
      <p:sp>
        <p:nvSpPr>
          <p:cNvPr id="25" name="Title 1">
            <a:extLst>
              <a:ext uri="{FF2B5EF4-FFF2-40B4-BE49-F238E27FC236}">
                <a16:creationId xmlns:a16="http://schemas.microsoft.com/office/drawing/2014/main" id="{57E49037-B90A-495A-BEB9-D04F406BCF09}"/>
              </a:ext>
            </a:extLst>
          </p:cNvPr>
          <p:cNvSpPr txBox="1">
            <a:spLocks/>
          </p:cNvSpPr>
          <p:nvPr/>
        </p:nvSpPr>
        <p:spPr>
          <a:xfrm>
            <a:off x="789301" y="140193"/>
            <a:ext cx="10515600" cy="872004"/>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latin typeface="+mn-lt"/>
              </a:rPr>
              <a:t>Basic GAN architecture  </a:t>
            </a:r>
          </a:p>
        </p:txBody>
      </p:sp>
    </p:spTree>
    <p:extLst>
      <p:ext uri="{BB962C8B-B14F-4D97-AF65-F5344CB8AC3E}">
        <p14:creationId xmlns:p14="http://schemas.microsoft.com/office/powerpoint/2010/main" val="333126268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Summary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9"/>
                <a:ext cx="10515600" cy="5593468"/>
              </a:xfrm>
            </p:spPr>
            <p:txBody>
              <a:bodyPr/>
              <a:lstStyle/>
              <a:p>
                <a:r>
                  <a:rPr lang="en-US" sz="2800" b="0" dirty="0">
                    <a:latin typeface="+mn-lt"/>
                  </a:rPr>
                  <a:t>A generative model creates new data instances </a:t>
                </a:r>
              </a:p>
              <a:p>
                <a:r>
                  <a:rPr lang="en-US" sz="2800" b="0" dirty="0">
                    <a:latin typeface="+mn-lt"/>
                  </a:rPr>
                  <a:t>Discriminative model discriminates between input data sequences</a:t>
                </a:r>
              </a:p>
              <a:p>
                <a:r>
                  <a:rPr lang="en-US" sz="2800" b="0" dirty="0">
                    <a:latin typeface="+mn-lt"/>
                  </a:rPr>
                  <a:t>The generative model learns an embedding space with distribution, </a:t>
                </a:r>
                <a14:m>
                  <m:oMath xmlns:m="http://schemas.openxmlformats.org/officeDocument/2006/math">
                    <m:r>
                      <a:rPr lang="en-US" sz="2800" b="0" i="1">
                        <a:latin typeface="Cambria Math" panose="02040503050406030204" pitchFamily="18" charset="0"/>
                      </a:rPr>
                      <m:t>𝑃</m:t>
                    </m:r>
                    <m:r>
                      <a:rPr lang="en-US" sz="2800" b="0" i="1">
                        <a:latin typeface="Cambria Math" panose="02040503050406030204" pitchFamily="18" charset="0"/>
                      </a:rPr>
                      <m:t>(</m:t>
                    </m:r>
                    <m:r>
                      <a:rPr lang="en-US" sz="2800" b="0" i="1">
                        <a:latin typeface="Cambria Math" panose="02040503050406030204" pitchFamily="18" charset="0"/>
                      </a:rPr>
                      <m:t>𝑋</m:t>
                    </m:r>
                    <m:r>
                      <a:rPr lang="en-US" sz="2800" b="0" i="1">
                        <a:latin typeface="Cambria Math" panose="02040503050406030204" pitchFamily="18" charset="0"/>
                      </a:rPr>
                      <m:t>,</m:t>
                    </m:r>
                    <m:r>
                      <a:rPr lang="en-US" sz="2800" b="0" i="1">
                        <a:latin typeface="Cambria Math" panose="02040503050406030204" pitchFamily="18" charset="0"/>
                      </a:rPr>
                      <m:t>𝑌</m:t>
                    </m:r>
                    <m:r>
                      <a:rPr lang="en-US" sz="2800" b="0" i="1">
                        <a:latin typeface="Cambria Math" panose="02040503050406030204" pitchFamily="18" charset="0"/>
                      </a:rPr>
                      <m:t>)</m:t>
                    </m:r>
                  </m:oMath>
                </a14:m>
                <a:r>
                  <a:rPr lang="en-US" sz="2800" b="0" dirty="0">
                    <a:latin typeface="+mn-lt"/>
                  </a:rPr>
                  <a:t>, used to generate new data instances</a:t>
                </a:r>
              </a:p>
              <a:p>
                <a:r>
                  <a:rPr lang="en-US" sz="2800" b="0" dirty="0">
                    <a:latin typeface="+mn-lt"/>
                  </a:rPr>
                  <a:t>A discriminative model finds the conditional distribution, </a:t>
                </a:r>
                <a14:m>
                  <m:oMath xmlns:m="http://schemas.openxmlformats.org/officeDocument/2006/math">
                    <m:r>
                      <a:rPr lang="en-US" sz="2800" b="0" i="1" smtClean="0">
                        <a:latin typeface="Cambria Math" panose="02040503050406030204" pitchFamily="18" charset="0"/>
                      </a:rPr>
                      <m:t>𝑃</m:t>
                    </m:r>
                    <m:r>
                      <a:rPr lang="en-US" sz="2800" b="0" i="1" smtClean="0">
                        <a:latin typeface="Cambria Math" panose="02040503050406030204" pitchFamily="18" charset="0"/>
                      </a:rPr>
                      <m:t>(</m:t>
                    </m:r>
                    <m:r>
                      <a:rPr lang="en-US" sz="2800" b="0" i="1" smtClean="0">
                        <a:latin typeface="Cambria Math" panose="02040503050406030204" pitchFamily="18" charset="0"/>
                      </a:rPr>
                      <m:t>𝑌</m:t>
                    </m:r>
                    <m:r>
                      <a:rPr lang="en-US" sz="2800" b="0" i="1" smtClean="0">
                        <a:latin typeface="Cambria Math" panose="02040503050406030204" pitchFamily="18" charset="0"/>
                      </a:rPr>
                      <m:t>,</m:t>
                    </m:r>
                    <m:r>
                      <a:rPr lang="en-US" sz="2800" b="0" i="1" smtClean="0">
                        <a:latin typeface="Cambria Math" panose="02040503050406030204" pitchFamily="18" charset="0"/>
                      </a:rPr>
                      <m:t>𝑋</m:t>
                    </m:r>
                    <m:r>
                      <a:rPr lang="en-US" sz="2800" b="0" i="1" smtClean="0">
                        <a:latin typeface="Cambria Math" panose="02040503050406030204" pitchFamily="18" charset="0"/>
                      </a:rPr>
                      <m:t>=</m:t>
                    </m:r>
                    <m:r>
                      <a:rPr lang="en-US" sz="2800" b="0" i="1" smtClean="0">
                        <a:latin typeface="Cambria Math" panose="02040503050406030204" pitchFamily="18" charset="0"/>
                      </a:rPr>
                      <m:t>𝑥</m:t>
                    </m:r>
                    <m:r>
                      <a:rPr lang="en-US" sz="2800" b="0" i="1" smtClean="0">
                        <a:latin typeface="Cambria Math" panose="02040503050406030204" pitchFamily="18" charset="0"/>
                      </a:rPr>
                      <m:t>)</m:t>
                    </m:r>
                  </m:oMath>
                </a14:m>
                <a:r>
                  <a:rPr lang="en-US" sz="2800" b="0" dirty="0">
                    <a:latin typeface="+mn-lt"/>
                  </a:rPr>
                  <a:t>, of a target variable </a:t>
                </a:r>
                <a:r>
                  <a:rPr lang="en-US" sz="2800" b="0" i="1" dirty="0">
                    <a:latin typeface="+mn-lt"/>
                  </a:rPr>
                  <a:t>Y</a:t>
                </a:r>
                <a:r>
                  <a:rPr lang="en-US" sz="2800" b="0" dirty="0">
                    <a:latin typeface="+mn-lt"/>
                  </a:rPr>
                  <a:t>, given an observation </a:t>
                </a:r>
                <a:r>
                  <a:rPr lang="en-US" sz="2800" b="0" i="1" dirty="0">
                    <a:latin typeface="+mn-lt"/>
                  </a:rPr>
                  <a:t>x</a:t>
                </a:r>
                <a:r>
                  <a:rPr lang="en-US" sz="2800" b="0" dirty="0">
                    <a:latin typeface="+mn-lt"/>
                  </a:rPr>
                  <a:t>  </a:t>
                </a:r>
              </a:p>
              <a:p>
                <a:r>
                  <a:rPr lang="en-US" sz="2800" b="0" dirty="0">
                    <a:latin typeface="+mn-lt"/>
                  </a:rPr>
                  <a:t>The generator and discriminator engage in a two player non-cooperative zero sum game</a:t>
                </a:r>
              </a:p>
              <a:p>
                <a:r>
                  <a:rPr lang="en-US" sz="2800" b="0" dirty="0">
                    <a:latin typeface="+mn-lt"/>
                  </a:rPr>
                  <a:t>The generator attempts to fool the discriminator and the discriminator attempts to identify the output of the generator</a:t>
                </a:r>
              </a:p>
              <a:p>
                <a:endParaRPr lang="en-US" sz="2800" b="0" dirty="0">
                  <a:latin typeface="+mn-lt"/>
                </a:endParaRPr>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9"/>
                <a:ext cx="10515600" cy="5593468"/>
              </a:xfr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37537406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AFF9CD04-3883-4E4C-861D-4939D02B5020}"/>
              </a:ext>
            </a:extLst>
          </p:cNvPr>
          <p:cNvSpPr/>
          <p:nvPr/>
        </p:nvSpPr>
        <p:spPr>
          <a:xfrm>
            <a:off x="7512996" y="1421858"/>
            <a:ext cx="2859833" cy="508519"/>
          </a:xfrm>
          <a:prstGeom prst="roundRect">
            <a:avLst/>
          </a:prstGeom>
          <a:noFill/>
          <a:ln w="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Input noise, </a:t>
            </a:r>
            <a:r>
              <a:rPr lang="en-US" sz="2400" b="1" dirty="0">
                <a:solidFill>
                  <a:schemeClr val="tx1"/>
                </a:solidFill>
              </a:rPr>
              <a:t>z</a:t>
            </a:r>
          </a:p>
        </p:txBody>
      </p:sp>
      <p:sp>
        <p:nvSpPr>
          <p:cNvPr id="3" name="Rectangle: Rounded Corners 2">
            <a:extLst>
              <a:ext uri="{FF2B5EF4-FFF2-40B4-BE49-F238E27FC236}">
                <a16:creationId xmlns:a16="http://schemas.microsoft.com/office/drawing/2014/main" id="{6758FE86-83F9-4A21-AF4F-A3E75A2B034C}"/>
              </a:ext>
            </a:extLst>
          </p:cNvPr>
          <p:cNvSpPr/>
          <p:nvPr/>
        </p:nvSpPr>
        <p:spPr>
          <a:xfrm>
            <a:off x="7512996" y="2184396"/>
            <a:ext cx="2859833" cy="836048"/>
          </a:xfrm>
          <a:prstGeom prst="roundRect">
            <a:avLst/>
          </a:prstGeom>
          <a:noFill/>
          <a:ln w="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Differentiable function G(</a:t>
            </a:r>
            <a:r>
              <a:rPr lang="en-US" sz="2400" b="1" dirty="0">
                <a:solidFill>
                  <a:schemeClr val="tx1"/>
                </a:solidFill>
              </a:rPr>
              <a:t>z</a:t>
            </a:r>
            <a:r>
              <a:rPr lang="en-US" sz="2400" dirty="0">
                <a:solidFill>
                  <a:schemeClr val="tx1"/>
                </a:solidFill>
              </a:rPr>
              <a:t>)</a:t>
            </a:r>
          </a:p>
        </p:txBody>
      </p:sp>
      <p:sp>
        <p:nvSpPr>
          <p:cNvPr id="4" name="Rectangle: Rounded Corners 3">
            <a:extLst>
              <a:ext uri="{FF2B5EF4-FFF2-40B4-BE49-F238E27FC236}">
                <a16:creationId xmlns:a16="http://schemas.microsoft.com/office/drawing/2014/main" id="{93301CAC-1CDC-4160-8AEE-28989F6C0182}"/>
              </a:ext>
            </a:extLst>
          </p:cNvPr>
          <p:cNvSpPr/>
          <p:nvPr/>
        </p:nvSpPr>
        <p:spPr>
          <a:xfrm>
            <a:off x="7504204" y="3248627"/>
            <a:ext cx="2859833" cy="572994"/>
          </a:xfrm>
          <a:prstGeom prst="roundRect">
            <a:avLst/>
          </a:prstGeom>
          <a:noFill/>
          <a:ln w="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x</a:t>
            </a:r>
            <a:r>
              <a:rPr lang="en-US" sz="2400" b="1" baseline="30000" dirty="0">
                <a:solidFill>
                  <a:schemeClr val="tx1"/>
                </a:solidFill>
              </a:rPr>
              <a:t>*</a:t>
            </a:r>
            <a:r>
              <a:rPr lang="en-US" sz="2400" dirty="0">
                <a:solidFill>
                  <a:schemeClr val="tx1"/>
                </a:solidFill>
              </a:rPr>
              <a:t> sampled from G(</a:t>
            </a:r>
            <a:r>
              <a:rPr lang="en-US" sz="2400" b="1" dirty="0">
                <a:solidFill>
                  <a:schemeClr val="tx1"/>
                </a:solidFill>
              </a:rPr>
              <a:t>z</a:t>
            </a:r>
            <a:r>
              <a:rPr lang="en-US" sz="2400" dirty="0">
                <a:solidFill>
                  <a:schemeClr val="tx1"/>
                </a:solidFill>
              </a:rPr>
              <a:t>)</a:t>
            </a:r>
          </a:p>
        </p:txBody>
      </p:sp>
      <p:sp>
        <p:nvSpPr>
          <p:cNvPr id="5" name="Rectangle: Rounded Corners 4">
            <a:extLst>
              <a:ext uri="{FF2B5EF4-FFF2-40B4-BE49-F238E27FC236}">
                <a16:creationId xmlns:a16="http://schemas.microsoft.com/office/drawing/2014/main" id="{9F7CC989-2972-4522-9984-BFC29566E6E3}"/>
              </a:ext>
            </a:extLst>
          </p:cNvPr>
          <p:cNvSpPr/>
          <p:nvPr/>
        </p:nvSpPr>
        <p:spPr>
          <a:xfrm>
            <a:off x="7486620" y="4838598"/>
            <a:ext cx="2842847" cy="1839209"/>
          </a:xfrm>
          <a:prstGeom prst="roundRect">
            <a:avLst/>
          </a:prstGeom>
          <a:noFill/>
          <a:ln w="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D learns to get D(G(</a:t>
            </a:r>
            <a:r>
              <a:rPr lang="en-US" sz="2400" b="1" dirty="0">
                <a:solidFill>
                  <a:schemeClr val="tx1"/>
                </a:solidFill>
              </a:rPr>
              <a:t>z</a:t>
            </a:r>
            <a:r>
              <a:rPr lang="en-US" sz="2400" dirty="0">
                <a:solidFill>
                  <a:schemeClr val="tx1"/>
                </a:solidFill>
              </a:rPr>
              <a:t>)) close to 0 and</a:t>
            </a:r>
          </a:p>
          <a:p>
            <a:pPr algn="ctr"/>
            <a:r>
              <a:rPr lang="en-US" sz="2400" dirty="0">
                <a:solidFill>
                  <a:schemeClr val="tx1"/>
                </a:solidFill>
              </a:rPr>
              <a:t>G tries to make D(G(</a:t>
            </a:r>
            <a:r>
              <a:rPr lang="en-US" sz="2400" b="1" dirty="0">
                <a:solidFill>
                  <a:schemeClr val="tx1"/>
                </a:solidFill>
              </a:rPr>
              <a:t>z</a:t>
            </a:r>
            <a:r>
              <a:rPr lang="en-US" sz="2400" dirty="0">
                <a:solidFill>
                  <a:schemeClr val="tx1"/>
                </a:solidFill>
              </a:rPr>
              <a:t>)) close to 1 </a:t>
            </a:r>
          </a:p>
        </p:txBody>
      </p:sp>
      <p:sp>
        <p:nvSpPr>
          <p:cNvPr id="6" name="Rectangle: Rounded Corners 5">
            <a:extLst>
              <a:ext uri="{FF2B5EF4-FFF2-40B4-BE49-F238E27FC236}">
                <a16:creationId xmlns:a16="http://schemas.microsoft.com/office/drawing/2014/main" id="{7B5AA120-0F6D-49D5-B75E-37501C0A0811}"/>
              </a:ext>
            </a:extLst>
          </p:cNvPr>
          <p:cNvSpPr/>
          <p:nvPr/>
        </p:nvSpPr>
        <p:spPr>
          <a:xfrm>
            <a:off x="7521789" y="4049804"/>
            <a:ext cx="2859833" cy="572994"/>
          </a:xfrm>
          <a:prstGeom prst="roundRect">
            <a:avLst/>
          </a:prstGeom>
          <a:noFill/>
          <a:ln w="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D(</a:t>
            </a:r>
            <a:r>
              <a:rPr lang="en-US" sz="2400" b="1" dirty="0">
                <a:solidFill>
                  <a:schemeClr val="tx1"/>
                </a:solidFill>
              </a:rPr>
              <a:t>x</a:t>
            </a:r>
            <a:r>
              <a:rPr lang="en-US" sz="2400" dirty="0">
                <a:solidFill>
                  <a:schemeClr val="tx1"/>
                </a:solidFill>
              </a:rPr>
              <a:t>) = D(G(</a:t>
            </a:r>
            <a:r>
              <a:rPr lang="en-US" sz="2400" b="1" dirty="0">
                <a:solidFill>
                  <a:schemeClr val="tx1"/>
                </a:solidFill>
              </a:rPr>
              <a:t>z</a:t>
            </a:r>
            <a:r>
              <a:rPr lang="en-US" sz="2400" dirty="0">
                <a:solidFill>
                  <a:schemeClr val="tx1"/>
                </a:solidFill>
              </a:rPr>
              <a:t>))</a:t>
            </a:r>
          </a:p>
        </p:txBody>
      </p:sp>
      <p:sp>
        <p:nvSpPr>
          <p:cNvPr id="7" name="Rectangle: Rounded Corners 6">
            <a:extLst>
              <a:ext uri="{FF2B5EF4-FFF2-40B4-BE49-F238E27FC236}">
                <a16:creationId xmlns:a16="http://schemas.microsoft.com/office/drawing/2014/main" id="{D4FC8233-D369-4710-B047-36FCC1D7AC28}"/>
              </a:ext>
            </a:extLst>
          </p:cNvPr>
          <p:cNvSpPr/>
          <p:nvPr/>
        </p:nvSpPr>
        <p:spPr>
          <a:xfrm>
            <a:off x="1302936" y="1450741"/>
            <a:ext cx="2859833" cy="508519"/>
          </a:xfrm>
          <a:prstGeom prst="roundRect">
            <a:avLst/>
          </a:prstGeom>
          <a:noFill/>
          <a:ln w="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Input real data, </a:t>
            </a:r>
            <a:r>
              <a:rPr lang="en-US" sz="2400" b="1" dirty="0">
                <a:solidFill>
                  <a:schemeClr val="tx1"/>
                </a:solidFill>
              </a:rPr>
              <a:t>x</a:t>
            </a:r>
          </a:p>
        </p:txBody>
      </p:sp>
      <p:sp>
        <p:nvSpPr>
          <p:cNvPr id="8" name="Rectangle: Rounded Corners 7">
            <a:extLst>
              <a:ext uri="{FF2B5EF4-FFF2-40B4-BE49-F238E27FC236}">
                <a16:creationId xmlns:a16="http://schemas.microsoft.com/office/drawing/2014/main" id="{243DBDAF-97C5-4300-A993-5C7716730488}"/>
              </a:ext>
            </a:extLst>
          </p:cNvPr>
          <p:cNvSpPr/>
          <p:nvPr/>
        </p:nvSpPr>
        <p:spPr>
          <a:xfrm>
            <a:off x="1302935" y="2222908"/>
            <a:ext cx="2859833" cy="836048"/>
          </a:xfrm>
          <a:prstGeom prst="roundRect">
            <a:avLst/>
          </a:prstGeom>
          <a:noFill/>
          <a:ln w="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Differentiable function D(</a:t>
            </a:r>
            <a:r>
              <a:rPr lang="en-US" sz="2400" b="1" dirty="0">
                <a:solidFill>
                  <a:schemeClr val="tx1"/>
                </a:solidFill>
              </a:rPr>
              <a:t>x</a:t>
            </a:r>
            <a:r>
              <a:rPr lang="en-US" sz="2400" dirty="0">
                <a:solidFill>
                  <a:schemeClr val="tx1"/>
                </a:solidFill>
              </a:rPr>
              <a:t>)</a:t>
            </a:r>
          </a:p>
        </p:txBody>
      </p:sp>
      <p:sp>
        <p:nvSpPr>
          <p:cNvPr id="9" name="Rectangle: Rounded Corners 8">
            <a:extLst>
              <a:ext uri="{FF2B5EF4-FFF2-40B4-BE49-F238E27FC236}">
                <a16:creationId xmlns:a16="http://schemas.microsoft.com/office/drawing/2014/main" id="{7DA100CC-C750-417C-8A05-7143A70FC622}"/>
              </a:ext>
            </a:extLst>
          </p:cNvPr>
          <p:cNvSpPr/>
          <p:nvPr/>
        </p:nvSpPr>
        <p:spPr>
          <a:xfrm>
            <a:off x="1302935" y="3325779"/>
            <a:ext cx="2859833" cy="836047"/>
          </a:xfrm>
          <a:prstGeom prst="roundRect">
            <a:avLst/>
          </a:prstGeom>
          <a:noFill/>
          <a:ln w="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D(</a:t>
            </a:r>
            <a:r>
              <a:rPr lang="en-US" sz="2400" b="1" dirty="0">
                <a:solidFill>
                  <a:schemeClr val="tx1"/>
                </a:solidFill>
              </a:rPr>
              <a:t>x</a:t>
            </a:r>
            <a:r>
              <a:rPr lang="en-US" sz="2400" dirty="0">
                <a:solidFill>
                  <a:schemeClr val="tx1"/>
                </a:solidFill>
              </a:rPr>
              <a:t>) tries to be close to 1</a:t>
            </a:r>
          </a:p>
        </p:txBody>
      </p:sp>
      <p:cxnSp>
        <p:nvCxnSpPr>
          <p:cNvPr id="11" name="Straight Arrow Connector 10">
            <a:extLst>
              <a:ext uri="{FF2B5EF4-FFF2-40B4-BE49-F238E27FC236}">
                <a16:creationId xmlns:a16="http://schemas.microsoft.com/office/drawing/2014/main" id="{10B1C961-B498-4C15-8C57-042D7B2061E0}"/>
              </a:ext>
            </a:extLst>
          </p:cNvPr>
          <p:cNvCxnSpPr>
            <a:stCxn id="2" idx="2"/>
            <a:endCxn id="3" idx="0"/>
          </p:cNvCxnSpPr>
          <p:nvPr/>
        </p:nvCxnSpPr>
        <p:spPr>
          <a:xfrm>
            <a:off x="8942913" y="1930377"/>
            <a:ext cx="0" cy="254019"/>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210BBB92-FB37-4673-A363-02FC4B16C720}"/>
              </a:ext>
            </a:extLst>
          </p:cNvPr>
          <p:cNvCxnSpPr>
            <a:cxnSpLocks/>
            <a:stCxn id="3" idx="2"/>
            <a:endCxn id="4" idx="0"/>
          </p:cNvCxnSpPr>
          <p:nvPr/>
        </p:nvCxnSpPr>
        <p:spPr>
          <a:xfrm flipH="1">
            <a:off x="8934121" y="3020444"/>
            <a:ext cx="8792" cy="228183"/>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CF344148-9EE3-45C2-A9D4-78848379CF05}"/>
              </a:ext>
            </a:extLst>
          </p:cNvPr>
          <p:cNvCxnSpPr>
            <a:cxnSpLocks/>
            <a:stCxn id="4" idx="2"/>
            <a:endCxn id="6" idx="0"/>
          </p:cNvCxnSpPr>
          <p:nvPr/>
        </p:nvCxnSpPr>
        <p:spPr>
          <a:xfrm>
            <a:off x="8934121" y="3821621"/>
            <a:ext cx="17585" cy="228183"/>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5E2ADBCE-EE93-4D31-B947-AA1F3D504E21}"/>
              </a:ext>
            </a:extLst>
          </p:cNvPr>
          <p:cNvCxnSpPr>
            <a:cxnSpLocks/>
            <a:stCxn id="6" idx="2"/>
          </p:cNvCxnSpPr>
          <p:nvPr/>
        </p:nvCxnSpPr>
        <p:spPr>
          <a:xfrm flipH="1">
            <a:off x="8916537" y="4622798"/>
            <a:ext cx="35169" cy="215800"/>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C43D226C-914E-4210-BBF9-C245533C5129}"/>
              </a:ext>
            </a:extLst>
          </p:cNvPr>
          <p:cNvCxnSpPr>
            <a:cxnSpLocks/>
            <a:stCxn id="7" idx="2"/>
            <a:endCxn id="8" idx="0"/>
          </p:cNvCxnSpPr>
          <p:nvPr/>
        </p:nvCxnSpPr>
        <p:spPr>
          <a:xfrm flipH="1">
            <a:off x="2732852" y="1959260"/>
            <a:ext cx="1" cy="263648"/>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E41E7280-CC6A-44F5-8ADA-04E7C8819E17}"/>
              </a:ext>
            </a:extLst>
          </p:cNvPr>
          <p:cNvCxnSpPr>
            <a:cxnSpLocks/>
            <a:stCxn id="8" idx="2"/>
            <a:endCxn id="9" idx="0"/>
          </p:cNvCxnSpPr>
          <p:nvPr/>
        </p:nvCxnSpPr>
        <p:spPr>
          <a:xfrm>
            <a:off x="2732852" y="3058956"/>
            <a:ext cx="0" cy="266823"/>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sp>
        <p:nvSpPr>
          <p:cNvPr id="26" name="Title 1">
            <a:extLst>
              <a:ext uri="{FF2B5EF4-FFF2-40B4-BE49-F238E27FC236}">
                <a16:creationId xmlns:a16="http://schemas.microsoft.com/office/drawing/2014/main" id="{56CE9BA6-7A81-4172-BB77-BF9D4D63C8F1}"/>
              </a:ext>
            </a:extLst>
          </p:cNvPr>
          <p:cNvSpPr txBox="1">
            <a:spLocks/>
          </p:cNvSpPr>
          <p:nvPr/>
        </p:nvSpPr>
        <p:spPr>
          <a:xfrm>
            <a:off x="789301" y="140193"/>
            <a:ext cx="10515600" cy="608409"/>
          </a:xfrm>
          <a:prstGeom prst="rect">
            <a:avLst/>
          </a:prstGeom>
        </p:spPr>
        <p:txBody>
          <a:bodyP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latin typeface="+mn-lt"/>
              </a:rPr>
              <a:t>Summary, GAN training based on game theory</a:t>
            </a:r>
          </a:p>
        </p:txBody>
      </p:sp>
      <p:sp>
        <p:nvSpPr>
          <p:cNvPr id="27" name="TextBox 26">
            <a:extLst>
              <a:ext uri="{FF2B5EF4-FFF2-40B4-BE49-F238E27FC236}">
                <a16:creationId xmlns:a16="http://schemas.microsoft.com/office/drawing/2014/main" id="{24FDAD3B-D466-446F-ACF3-61D3C612EDD4}"/>
              </a:ext>
            </a:extLst>
          </p:cNvPr>
          <p:cNvSpPr txBox="1"/>
          <p:nvPr/>
        </p:nvSpPr>
        <p:spPr>
          <a:xfrm>
            <a:off x="222315" y="892379"/>
            <a:ext cx="5109081" cy="461665"/>
          </a:xfrm>
          <a:prstGeom prst="rect">
            <a:avLst/>
          </a:prstGeom>
          <a:noFill/>
        </p:spPr>
        <p:txBody>
          <a:bodyPr wrap="square" rtlCol="0">
            <a:spAutoFit/>
          </a:bodyPr>
          <a:lstStyle/>
          <a:p>
            <a:pPr algn="ctr"/>
            <a:r>
              <a:rPr lang="en-US" sz="2400" dirty="0"/>
              <a:t>Train discriminator as per any classifier</a:t>
            </a:r>
          </a:p>
        </p:txBody>
      </p:sp>
      <p:sp>
        <p:nvSpPr>
          <p:cNvPr id="28" name="TextBox 27">
            <a:extLst>
              <a:ext uri="{FF2B5EF4-FFF2-40B4-BE49-F238E27FC236}">
                <a16:creationId xmlns:a16="http://schemas.microsoft.com/office/drawing/2014/main" id="{7F059408-EC0D-4F69-8E0A-2B971DA7713A}"/>
              </a:ext>
            </a:extLst>
          </p:cNvPr>
          <p:cNvSpPr txBox="1"/>
          <p:nvPr/>
        </p:nvSpPr>
        <p:spPr>
          <a:xfrm>
            <a:off x="6047102" y="892379"/>
            <a:ext cx="5869912" cy="461665"/>
          </a:xfrm>
          <a:prstGeom prst="rect">
            <a:avLst/>
          </a:prstGeom>
          <a:noFill/>
        </p:spPr>
        <p:txBody>
          <a:bodyPr wrap="square" rtlCol="0">
            <a:spAutoFit/>
          </a:bodyPr>
          <a:lstStyle/>
          <a:p>
            <a:pPr algn="ctr"/>
            <a:r>
              <a:rPr lang="en-US" sz="2400" dirty="0"/>
              <a:t>Train generator in opposition to discriminator</a:t>
            </a:r>
          </a:p>
        </p:txBody>
      </p:sp>
    </p:spTree>
    <p:extLst>
      <p:ext uri="{BB962C8B-B14F-4D97-AF65-F5344CB8AC3E}">
        <p14:creationId xmlns:p14="http://schemas.microsoft.com/office/powerpoint/2010/main" val="2991710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7" grpId="0" animBg="1"/>
      <p:bldP spid="8" grpId="0" animBg="1"/>
      <p:bldP spid="9" grpId="0" animBg="1"/>
      <p:bldP spid="27" grpId="0"/>
      <p:bldP spid="2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A bit of game theory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9"/>
                <a:ext cx="10515600" cy="5593468"/>
              </a:xfrm>
            </p:spPr>
            <p:txBody>
              <a:bodyPr/>
              <a:lstStyle/>
              <a:p>
                <a:pPr marL="0" indent="0">
                  <a:buNone/>
                </a:pPr>
                <a:r>
                  <a:rPr lang="en-US" dirty="0"/>
                  <a:t>The generator and discriminator engage in a </a:t>
                </a:r>
                <a:r>
                  <a:rPr lang="en-US" b="1" dirty="0"/>
                  <a:t>two player non-cooperative zero sum game  </a:t>
                </a:r>
              </a:p>
              <a:p>
                <a:r>
                  <a:rPr lang="en-US" dirty="0"/>
                  <a:t>In a zero sum game the cost to one player has the same magnitude but opposite sign of the other player</a:t>
                </a:r>
              </a:p>
              <a:p>
                <a:r>
                  <a:rPr lang="en-US" dirty="0"/>
                  <a:t>If the cost the the discriminator is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𝐽</m:t>
                        </m:r>
                      </m:e>
                      <m:sup>
                        <m:r>
                          <a:rPr lang="en-US" b="0" i="1" smtClean="0">
                            <a:latin typeface="Cambria Math" panose="02040503050406030204" pitchFamily="18" charset="0"/>
                          </a:rPr>
                          <m:t>(</m:t>
                        </m:r>
                        <m:r>
                          <a:rPr lang="en-US" b="0" i="1" smtClean="0">
                            <a:latin typeface="Cambria Math" panose="02040503050406030204" pitchFamily="18" charset="0"/>
                          </a:rPr>
                          <m:t>𝐷</m:t>
                        </m:r>
                        <m:r>
                          <a:rPr lang="en-US" b="0" i="1" smtClean="0">
                            <a:latin typeface="Cambria Math" panose="02040503050406030204" pitchFamily="18" charset="0"/>
                          </a:rPr>
                          <m:t>)</m:t>
                        </m:r>
                      </m:sup>
                    </m:sSup>
                  </m:oMath>
                </a14:m>
                <a:r>
                  <a:rPr lang="en-US" dirty="0"/>
                  <a:t> and the cost to the generator is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𝐽</m:t>
                        </m:r>
                      </m:e>
                      <m:sup>
                        <m:r>
                          <a:rPr lang="en-US" b="0" i="1" smtClean="0">
                            <a:latin typeface="Cambria Math" panose="02040503050406030204" pitchFamily="18" charset="0"/>
                          </a:rPr>
                          <m:t>(</m:t>
                        </m:r>
                        <m:r>
                          <a:rPr lang="en-US" b="0" i="1" smtClean="0">
                            <a:latin typeface="Cambria Math" panose="02040503050406030204" pitchFamily="18" charset="0"/>
                          </a:rPr>
                          <m:t>𝐺</m:t>
                        </m:r>
                        <m:r>
                          <a:rPr lang="en-US" b="0" i="1" smtClean="0">
                            <a:latin typeface="Cambria Math" panose="02040503050406030204" pitchFamily="18" charset="0"/>
                          </a:rPr>
                          <m:t>)</m:t>
                        </m:r>
                      </m:sup>
                    </m:sSup>
                  </m:oMath>
                </a14:m>
                <a:r>
                  <a:rPr lang="en-US" dirty="0"/>
                  <a:t>, then: </a:t>
                </a:r>
              </a:p>
              <a:p>
                <a:pPr marL="0" indent="0">
                  <a:buNone/>
                </a:pPr>
                <a14:m>
                  <m:oMathPara xmlns:m="http://schemas.openxmlformats.org/officeDocument/2006/math">
                    <m:oMathParaPr>
                      <m:jc m:val="centerGroup"/>
                    </m:oMathParaPr>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𝐽</m:t>
                          </m:r>
                        </m:e>
                        <m:sup>
                          <m:r>
                            <a:rPr lang="en-US" i="1">
                              <a:latin typeface="Cambria Math" panose="02040503050406030204" pitchFamily="18" charset="0"/>
                            </a:rPr>
                            <m:t>(</m:t>
                          </m:r>
                          <m:r>
                            <a:rPr lang="en-US" i="1">
                              <a:latin typeface="Cambria Math" panose="02040503050406030204" pitchFamily="18" charset="0"/>
                            </a:rPr>
                            <m:t>𝐷</m:t>
                          </m:r>
                          <m:r>
                            <a:rPr lang="en-US" i="1">
                              <a:latin typeface="Cambria Math" panose="02040503050406030204" pitchFamily="18" charset="0"/>
                            </a:rPr>
                            <m:t>)</m:t>
                          </m:r>
                        </m:sup>
                      </m:sSup>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𝐽</m:t>
                          </m:r>
                        </m:e>
                        <m:sup>
                          <m:r>
                            <a:rPr lang="en-US" i="1">
                              <a:latin typeface="Cambria Math" panose="02040503050406030204" pitchFamily="18" charset="0"/>
                            </a:rPr>
                            <m:t>(</m:t>
                          </m:r>
                          <m:r>
                            <a:rPr lang="en-US" i="1">
                              <a:latin typeface="Cambria Math" panose="02040503050406030204" pitchFamily="18" charset="0"/>
                            </a:rPr>
                            <m:t>𝐺</m:t>
                          </m:r>
                          <m:r>
                            <a:rPr lang="en-US" i="1">
                              <a:latin typeface="Cambria Math" panose="02040503050406030204" pitchFamily="18" charset="0"/>
                            </a:rPr>
                            <m:t>)</m:t>
                          </m:r>
                        </m:sup>
                      </m:sSup>
                    </m:oMath>
                  </m:oMathPara>
                </a14:m>
                <a:endParaRPr lang="en-US" dirty="0"/>
              </a:p>
              <a:p>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9"/>
                <a:ext cx="10515600" cy="5593468"/>
              </a:xfrm>
              <a:blipFill>
                <a:blip r:embed="rId2"/>
                <a:stretch>
                  <a:fillRect l="-1159" t="-1743" r="-1971"/>
                </a:stretch>
              </a:blipFill>
            </p:spPr>
            <p:txBody>
              <a:bodyPr/>
              <a:lstStyle/>
              <a:p>
                <a:r>
                  <a:rPr lang="en-US">
                    <a:noFill/>
                  </a:rPr>
                  <a:t> </a:t>
                </a:r>
              </a:p>
            </p:txBody>
          </p:sp>
        </mc:Fallback>
      </mc:AlternateContent>
    </p:spTree>
    <p:extLst>
      <p:ext uri="{BB962C8B-B14F-4D97-AF65-F5344CB8AC3E}">
        <p14:creationId xmlns:p14="http://schemas.microsoft.com/office/powerpoint/2010/main" val="28992188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A bit of game theory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9"/>
                <a:ext cx="10515600" cy="5593468"/>
              </a:xfrm>
            </p:spPr>
            <p:txBody>
              <a:bodyPr/>
              <a:lstStyle/>
              <a:p>
                <a:pPr marL="0" indent="0">
                  <a:buNone/>
                </a:pPr>
                <a:r>
                  <a:rPr lang="en-US" dirty="0"/>
                  <a:t>The generator and discriminator engage in a </a:t>
                </a:r>
                <a:r>
                  <a:rPr lang="en-US" b="1" dirty="0"/>
                  <a:t>two player non-cooperative </a:t>
                </a:r>
                <a:r>
                  <a:rPr lang="en-US" b="1" dirty="0">
                    <a:hlinkClick r:id="rId2"/>
                  </a:rPr>
                  <a:t>zero sum game  </a:t>
                </a:r>
                <a:endParaRPr lang="en-US" b="1" dirty="0"/>
              </a:p>
              <a:p>
                <a:r>
                  <a:rPr lang="en-US" dirty="0"/>
                  <a:t>If the cost the the discriminator is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𝐽</m:t>
                        </m:r>
                      </m:e>
                      <m:sup>
                        <m:r>
                          <a:rPr lang="en-US" b="0" i="1" smtClean="0">
                            <a:latin typeface="Cambria Math" panose="02040503050406030204" pitchFamily="18" charset="0"/>
                          </a:rPr>
                          <m:t>(</m:t>
                        </m:r>
                        <m:r>
                          <a:rPr lang="en-US" b="0" i="1" smtClean="0">
                            <a:latin typeface="Cambria Math" panose="02040503050406030204" pitchFamily="18" charset="0"/>
                          </a:rPr>
                          <m:t>𝐷</m:t>
                        </m:r>
                        <m:r>
                          <a:rPr lang="en-US" b="0" i="1" smtClean="0">
                            <a:latin typeface="Cambria Math" panose="02040503050406030204" pitchFamily="18" charset="0"/>
                          </a:rPr>
                          <m:t>)</m:t>
                        </m:r>
                      </m:sup>
                    </m:sSup>
                  </m:oMath>
                </a14:m>
                <a:r>
                  <a:rPr lang="en-US" dirty="0"/>
                  <a:t> and the cost to the generator is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𝐽</m:t>
                        </m:r>
                      </m:e>
                      <m:sup>
                        <m:r>
                          <a:rPr lang="en-US" b="0" i="1" smtClean="0">
                            <a:latin typeface="Cambria Math" panose="02040503050406030204" pitchFamily="18" charset="0"/>
                          </a:rPr>
                          <m:t>(</m:t>
                        </m:r>
                        <m:r>
                          <a:rPr lang="en-US" b="0" i="1" smtClean="0">
                            <a:latin typeface="Cambria Math" panose="02040503050406030204" pitchFamily="18" charset="0"/>
                          </a:rPr>
                          <m:t>𝐺</m:t>
                        </m:r>
                        <m:r>
                          <a:rPr lang="en-US" b="0" i="1" smtClean="0">
                            <a:latin typeface="Cambria Math" panose="02040503050406030204" pitchFamily="18" charset="0"/>
                          </a:rPr>
                          <m:t>)</m:t>
                        </m:r>
                      </m:sup>
                    </m:sSup>
                  </m:oMath>
                </a14:m>
                <a:r>
                  <a:rPr lang="en-US" dirty="0"/>
                  <a:t>, then: </a:t>
                </a:r>
              </a:p>
              <a:p>
                <a:pPr marL="0" indent="0">
                  <a:buNone/>
                </a:pPr>
                <a14:m>
                  <m:oMathPara xmlns:m="http://schemas.openxmlformats.org/officeDocument/2006/math">
                    <m:oMathParaPr>
                      <m:jc m:val="centerGroup"/>
                    </m:oMathParaPr>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𝐽</m:t>
                          </m:r>
                        </m:e>
                        <m:sup>
                          <m:r>
                            <a:rPr lang="en-US" i="1">
                              <a:latin typeface="Cambria Math" panose="02040503050406030204" pitchFamily="18" charset="0"/>
                            </a:rPr>
                            <m:t>(</m:t>
                          </m:r>
                          <m:r>
                            <a:rPr lang="en-US" i="1">
                              <a:latin typeface="Cambria Math" panose="02040503050406030204" pitchFamily="18" charset="0"/>
                            </a:rPr>
                            <m:t>𝐷</m:t>
                          </m:r>
                          <m:r>
                            <a:rPr lang="en-US" i="1">
                              <a:latin typeface="Cambria Math" panose="02040503050406030204" pitchFamily="18" charset="0"/>
                            </a:rPr>
                            <m:t>)</m:t>
                          </m:r>
                        </m:sup>
                      </m:sSup>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𝐽</m:t>
                          </m:r>
                        </m:e>
                        <m:sup>
                          <m:r>
                            <a:rPr lang="en-US" i="1">
                              <a:latin typeface="Cambria Math" panose="02040503050406030204" pitchFamily="18" charset="0"/>
                            </a:rPr>
                            <m:t>(</m:t>
                          </m:r>
                          <m:r>
                            <a:rPr lang="en-US" i="1">
                              <a:latin typeface="Cambria Math" panose="02040503050406030204" pitchFamily="18" charset="0"/>
                            </a:rPr>
                            <m:t>𝐺</m:t>
                          </m:r>
                          <m:r>
                            <a:rPr lang="en-US" i="1">
                              <a:latin typeface="Cambria Math" panose="02040503050406030204" pitchFamily="18" charset="0"/>
                            </a:rPr>
                            <m:t>)</m:t>
                          </m:r>
                        </m:sup>
                      </m:sSup>
                    </m:oMath>
                  </m:oMathPara>
                </a14:m>
                <a:endParaRPr lang="en-US" dirty="0"/>
              </a:p>
              <a:p>
                <a:endParaRPr lang="en-US" dirty="0"/>
              </a:p>
              <a:p>
                <a:r>
                  <a:rPr lang="en-US" dirty="0"/>
                  <a:t>Both players employ strategies to reduce their cost, but each move causes the other player to make a counter move </a:t>
                </a:r>
              </a:p>
              <a:p>
                <a:r>
                  <a:rPr lang="en-US" dirty="0"/>
                  <a:t>If the players continue to employ optimal strategies, the game eventually reaches a </a:t>
                </a:r>
                <a:r>
                  <a:rPr lang="en-US" b="1" dirty="0">
                    <a:hlinkClick r:id="rId3"/>
                  </a:rPr>
                  <a:t>Nash equilibrium </a:t>
                </a:r>
                <a:endParaRPr lang="en-US" b="1"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9"/>
                <a:ext cx="10515600" cy="5593468"/>
              </a:xfrm>
              <a:blipFill>
                <a:blip r:embed="rId4"/>
                <a:stretch>
                  <a:fillRect l="-1159" t="-1743" r="-1971"/>
                </a:stretch>
              </a:blipFill>
            </p:spPr>
            <p:txBody>
              <a:bodyPr/>
              <a:lstStyle/>
              <a:p>
                <a:r>
                  <a:rPr lang="en-US">
                    <a:noFill/>
                  </a:rPr>
                  <a:t> </a:t>
                </a:r>
              </a:p>
            </p:txBody>
          </p:sp>
        </mc:Fallback>
      </mc:AlternateContent>
    </p:spTree>
    <p:extLst>
      <p:ext uri="{BB962C8B-B14F-4D97-AF65-F5344CB8AC3E}">
        <p14:creationId xmlns:p14="http://schemas.microsoft.com/office/powerpoint/2010/main" val="288161075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14783</TotalTime>
  <Words>4484</Words>
  <Application>Microsoft Office PowerPoint</Application>
  <PresentationFormat>Widescreen</PresentationFormat>
  <Paragraphs>621</Paragraphs>
  <Slides>71</Slides>
  <Notes>47</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71</vt:i4>
      </vt:variant>
    </vt:vector>
  </HeadingPairs>
  <TitlesOfParts>
    <vt:vector size="80" baseType="lpstr">
      <vt:lpstr>Arial</vt:lpstr>
      <vt:lpstr>Calibri</vt:lpstr>
      <vt:lpstr>Calibri Light</vt:lpstr>
      <vt:lpstr>Cambria Math</vt:lpstr>
      <vt:lpstr>Segoe UI</vt:lpstr>
      <vt:lpstr>Segoe UI Light</vt:lpstr>
      <vt:lpstr>Segoe UI Symbol</vt:lpstr>
      <vt:lpstr>Office Theme</vt:lpstr>
      <vt:lpstr>1_Office Theme</vt:lpstr>
      <vt:lpstr>PowerPoint Presentation</vt:lpstr>
      <vt:lpstr>Generative Adversarial Networks </vt:lpstr>
      <vt:lpstr>Introduction to GANs </vt:lpstr>
      <vt:lpstr>Generative Models</vt:lpstr>
      <vt:lpstr>Generative Models</vt:lpstr>
      <vt:lpstr>Introduction to GANs </vt:lpstr>
      <vt:lpstr>PowerPoint Presentation</vt:lpstr>
      <vt:lpstr>A bit of game theory</vt:lpstr>
      <vt:lpstr>A bit of game theory</vt:lpstr>
      <vt:lpstr>A bit of game theory</vt:lpstr>
      <vt:lpstr>A bit of game theory</vt:lpstr>
      <vt:lpstr>A bit of game theory</vt:lpstr>
      <vt:lpstr>Game theory and GAN training</vt:lpstr>
      <vt:lpstr>Game theory and GAN training</vt:lpstr>
      <vt:lpstr>Game theory and GAN training</vt:lpstr>
      <vt:lpstr>Game theory and GAN training</vt:lpstr>
      <vt:lpstr>Game theory and GAN training</vt:lpstr>
      <vt:lpstr>PowerPoint Presentation</vt:lpstr>
      <vt:lpstr>PowerPoint Presentation</vt:lpstr>
      <vt:lpstr>Gradients of the value function  </vt:lpstr>
      <vt:lpstr>PowerPoint Presentation</vt:lpstr>
      <vt:lpstr>Mode collapse and training failure   </vt:lpstr>
      <vt:lpstr>PowerPoint Presentation</vt:lpstr>
      <vt:lpstr>Loss Functions for Training Neural Networks</vt:lpstr>
      <vt:lpstr>Loss Functions for Training Neural Networks</vt:lpstr>
      <vt:lpstr>The Wasserstein distance metric</vt:lpstr>
      <vt:lpstr>The Wasserstein distance metric</vt:lpstr>
      <vt:lpstr>The Wasserstein distance metric</vt:lpstr>
      <vt:lpstr>PowerPoint Presentation</vt:lpstr>
      <vt:lpstr>The Wasserstein distance metric</vt:lpstr>
      <vt:lpstr>The Wasserstein distance metric</vt:lpstr>
      <vt:lpstr>Evaluation of GANs</vt:lpstr>
      <vt:lpstr>Evaluation of GANs</vt:lpstr>
      <vt:lpstr>Evaluation of GANs</vt:lpstr>
      <vt:lpstr>Evaluation of GANs</vt:lpstr>
      <vt:lpstr>Evaluation of GANs</vt:lpstr>
      <vt:lpstr>Evaluation of GANs</vt:lpstr>
      <vt:lpstr>Evaluation of GANs</vt:lpstr>
      <vt:lpstr>Evaluation of GANs</vt:lpstr>
      <vt:lpstr>Evaluation of GANs</vt:lpstr>
      <vt:lpstr>Approaches to improved GAN training</vt:lpstr>
      <vt:lpstr>Conditional GANs use labels</vt:lpstr>
      <vt:lpstr>Conditional GANs use labels</vt:lpstr>
      <vt:lpstr>Conditional GANs use labels</vt:lpstr>
      <vt:lpstr>Conditional GANs use labels</vt:lpstr>
      <vt:lpstr>The Convolutional GAN</vt:lpstr>
      <vt:lpstr>The Convolutional GAN</vt:lpstr>
      <vt:lpstr>The Convolutional GAN</vt:lpstr>
      <vt:lpstr>Example: Colorizing images</vt:lpstr>
      <vt:lpstr>Example: Colorizing images</vt:lpstr>
      <vt:lpstr>Example: Colorizing images</vt:lpstr>
      <vt:lpstr>GANs trained with two time scales </vt:lpstr>
      <vt:lpstr>GANs trained with TTUR</vt:lpstr>
      <vt:lpstr>GANs trained with TTUR</vt:lpstr>
      <vt:lpstr>Spectral normalization of weights</vt:lpstr>
      <vt:lpstr>Spectral normalization of weights</vt:lpstr>
      <vt:lpstr>Spectral normalization of weights</vt:lpstr>
      <vt:lpstr>Spectral normalization of weights</vt:lpstr>
      <vt:lpstr>Spectral normalization of weights</vt:lpstr>
      <vt:lpstr>Spectral normalization of weights</vt:lpstr>
      <vt:lpstr>Spectral normalization of weights</vt:lpstr>
      <vt:lpstr>Self-attention GAN</vt:lpstr>
      <vt:lpstr>Self-attention GAN</vt:lpstr>
      <vt:lpstr>Self-attention GAN</vt:lpstr>
      <vt:lpstr>Self-attention GAN</vt:lpstr>
      <vt:lpstr>Self-attention GAN</vt:lpstr>
      <vt:lpstr>Self-attention GAN</vt:lpstr>
      <vt:lpstr>Self-attention GAN</vt:lpstr>
      <vt:lpstr>Self-attention GAN</vt:lpstr>
      <vt:lpstr>Summary</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Stephen Elston</dc:creator>
  <cp:lastModifiedBy>Stephe Elston</cp:lastModifiedBy>
  <cp:revision>295</cp:revision>
  <dcterms:created xsi:type="dcterms:W3CDTF">2018-12-31T16:25:12Z</dcterms:created>
  <dcterms:modified xsi:type="dcterms:W3CDTF">2022-05-24T14:43:15Z</dcterms:modified>
</cp:coreProperties>
</file>